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4A09-A9BA-4CF4-AC72-B186A1CE69A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F05D-3B30-4A58-80F3-F4E3A67221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Atomicity </a:t>
            </a:r>
            <a:r>
              <a:rPr lang="en-GB" dirty="0"/>
              <a:t>of Distributed Transactions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Atomicity of 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Distributed </a:t>
            </a:r>
            <a:r>
              <a:rPr lang="en-GB" dirty="0"/>
              <a:t>systems, transactional consistency is guaranteed by the Atomic Commit Protocol.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coordinates two </a:t>
            </a:r>
            <a:r>
              <a:rPr lang="en-GB" dirty="0" smtClean="0"/>
              <a:t>phases: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voting and </a:t>
            </a:r>
          </a:p>
          <a:p>
            <a:pPr lvl="1">
              <a:buFont typeface="Wingdings" pitchFamily="2" charset="2"/>
              <a:buChar char="Ø"/>
            </a:pPr>
            <a:r>
              <a:rPr lang="en-GB" b="1" dirty="0" smtClean="0"/>
              <a:t>Decision </a:t>
            </a:r>
            <a:r>
              <a:rPr lang="en-GB" dirty="0" smtClean="0"/>
              <a:t>to ensure that a transaction is either fully committed or completely canceled on several nodes.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To ensure that a transaction is either fully committed or completely canceled on several nodes.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Atomic </a:t>
            </a:r>
            <a:r>
              <a:rPr lang="en-US" b="1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715436" cy="4525963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sz="2800" dirty="0"/>
              <a:t>The atomic commit procedure should meet the following requirements: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2400" dirty="0"/>
              <a:t>All participants who make a choice reach the same </a:t>
            </a:r>
            <a:r>
              <a:rPr lang="en-GB" sz="2400" dirty="0" smtClean="0"/>
              <a:t>conclusion</a:t>
            </a:r>
            <a:r>
              <a:rPr lang="en-GB" sz="2400" dirty="0"/>
              <a:t>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2400" dirty="0"/>
              <a:t>If any participant decides to commit, then all other participants must have voted yes.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2400" dirty="0"/>
              <a:t>If all participants vote yes and no failure occurs, then all participants decide to commit.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One-Phase </a:t>
            </a:r>
            <a:r>
              <a:rPr lang="en-US" b="1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800" dirty="0" smtClean="0"/>
              <a:t>     A </a:t>
            </a:r>
            <a:r>
              <a:rPr lang="en-GB" sz="2800" dirty="0"/>
              <a:t>one-phase commitment protocol involves a coordinator who communicates with servers and performs each task regularly to inform them to perform or cancel actions i.e. transactions.</a:t>
            </a:r>
            <a:endParaRPr lang="en-US" sz="2800" dirty="0"/>
          </a:p>
        </p:txBody>
      </p:sp>
      <p:pic>
        <p:nvPicPr>
          <p:cNvPr id="4" name="Picture 3" descr="Screenshot 2024-01-19 0948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429000"/>
            <a:ext cx="6366035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Two-Phase </a:t>
            </a:r>
            <a:r>
              <a:rPr lang="en-US" b="1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Phase 1:</a:t>
            </a:r>
            <a:r>
              <a:rPr lang="en-US" sz="2400" dirty="0"/>
              <a:t> </a:t>
            </a:r>
            <a:r>
              <a:rPr lang="en-US" sz="2400" b="1" dirty="0"/>
              <a:t>Voting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 fontAlgn="base">
              <a:buFont typeface="Wingdings" pitchFamily="2" charset="2"/>
              <a:buChar char="Ø"/>
            </a:pPr>
            <a:r>
              <a:rPr lang="en-GB" sz="1900" dirty="0"/>
              <a:t>A “prepare message” is sent to each participating worker by the coordinator.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1900" dirty="0"/>
              <a:t>The coordinator must wait until a response whether ready or not ready is received from each worker, or a timeout occurs.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1900" dirty="0"/>
              <a:t>Workers must wait until the coordinator sends the “prepare” message.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1900" dirty="0"/>
              <a:t>If a transaction is ready to commit then a “ready” message is sent to the coordinator.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1900" dirty="0"/>
              <a:t>If a transaction is not ready to commit then a “no” message is sent to the coordinator and resulting in aborting of the transaction. </a:t>
            </a:r>
          </a:p>
          <a:p>
            <a:pPr>
              <a:buNone/>
            </a:pPr>
            <a:r>
              <a:rPr lang="en-GB" b="1" dirty="0" smtClean="0"/>
              <a:t>Phase </a:t>
            </a:r>
            <a:r>
              <a:rPr lang="en-GB" b="1" dirty="0"/>
              <a:t>2: Completion of the voting </a:t>
            </a:r>
            <a:r>
              <a:rPr lang="en-GB" b="1" dirty="0" smtClean="0"/>
              <a:t>result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2100" dirty="0" smtClean="0"/>
              <a:t>The </a:t>
            </a:r>
            <a:r>
              <a:rPr lang="en-GB" sz="2100" dirty="0"/>
              <a:t>Coordinator will check about the “ready” message.  If each worker sent a “ready” message then only a “commit” message is sent to each worker; otherwise, send an “abort” message to each worker.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GB" sz="2100" dirty="0"/>
              <a:t>Now, wait for acknowledgment until it is received from each worker</a:t>
            </a:r>
            <a:r>
              <a:rPr lang="en-GB" sz="2100" dirty="0" smtClean="0"/>
              <a:t>.</a:t>
            </a:r>
            <a:endParaRPr lang="en-GB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Two-Phase Commit</a:t>
            </a:r>
            <a:endParaRPr lang="en-US" dirty="0"/>
          </a:p>
        </p:txBody>
      </p:sp>
      <p:pic>
        <p:nvPicPr>
          <p:cNvPr id="4" name="Content Placeholder 3" descr="Screenshot 2024-01-19 0954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857364"/>
            <a:ext cx="5480332" cy="405150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114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Atomicity of Distributed Transactions </vt:lpstr>
      <vt:lpstr>Atomicity of Distributed Transactions</vt:lpstr>
      <vt:lpstr>Atomic Commit</vt:lpstr>
      <vt:lpstr>Distributed One-Phase Commit</vt:lpstr>
      <vt:lpstr>Distributed Two-Phase Commit</vt:lpstr>
      <vt:lpstr>Distributed Two-Phase Commit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Atomicity of Distributed Transactions</dc:title>
  <dc:creator>Rictu</dc:creator>
  <cp:lastModifiedBy>Rictu</cp:lastModifiedBy>
  <cp:revision>11</cp:revision>
  <dcterms:created xsi:type="dcterms:W3CDTF">2024-01-19T03:57:41Z</dcterms:created>
  <dcterms:modified xsi:type="dcterms:W3CDTF">2024-01-19T05:50:45Z</dcterms:modified>
</cp:coreProperties>
</file>