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0" r:id="rId5"/>
    <p:sldId id="258" r:id="rId6"/>
    <p:sldId id="259" r:id="rId7"/>
    <p:sldId id="260" r:id="rId8"/>
    <p:sldId id="272" r:id="rId9"/>
    <p:sldId id="268" r:id="rId10"/>
    <p:sldId id="271" r:id="rId11"/>
    <p:sldId id="269" r:id="rId12"/>
    <p:sldId id="263" r:id="rId13"/>
    <p:sldId id="265" r:id="rId14"/>
    <p:sldId id="264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063F-0D9E-454A-A6FE-507B5964E1A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F7B8-0C98-4079-9C68-75A1A3807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063F-0D9E-454A-A6FE-507B5964E1A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F7B8-0C98-4079-9C68-75A1A3807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063F-0D9E-454A-A6FE-507B5964E1A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F7B8-0C98-4079-9C68-75A1A3807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063F-0D9E-454A-A6FE-507B5964E1A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F7B8-0C98-4079-9C68-75A1A3807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063F-0D9E-454A-A6FE-507B5964E1A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F7B8-0C98-4079-9C68-75A1A3807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063F-0D9E-454A-A6FE-507B5964E1A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F7B8-0C98-4079-9C68-75A1A3807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063F-0D9E-454A-A6FE-507B5964E1A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F7B8-0C98-4079-9C68-75A1A3807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063F-0D9E-454A-A6FE-507B5964E1A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F7B8-0C98-4079-9C68-75A1A3807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063F-0D9E-454A-A6FE-507B5964E1A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F7B8-0C98-4079-9C68-75A1A3807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063F-0D9E-454A-A6FE-507B5964E1A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F7B8-0C98-4079-9C68-75A1A3807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063F-0D9E-454A-A6FE-507B5964E1A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F7B8-0C98-4079-9C68-75A1A3807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8063F-0D9E-454A-A6FE-507B5964E1A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BF7B8-0C98-4079-9C68-75A1A38079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Virtualization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Role of Virtualization in Cloud </a:t>
            </a:r>
            <a:r>
              <a:rPr lang="en-GB" sz="3600" b="1" dirty="0" smtClean="0"/>
              <a:t>Computing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/>
              <a:t>It also provides a virtual and isolated networking, storage, and memory area environment. 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Hardware virtualization plays a critical role by delivering infrastructure as a service solution most efficiently and effectively under a Cloud Computing process</a:t>
            </a:r>
            <a:r>
              <a:rPr lang="en-GB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Virtualization ensures portability. The guest machine is packaged as a virtual instance of an image, and such virtual images can be removed easily as and when the need arises.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Characteristics of </a:t>
            </a:r>
            <a:r>
              <a:rPr lang="en-US" b="1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786874" cy="542928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700" b="1" dirty="0" smtClean="0"/>
              <a:t>Distribution of resources: </a:t>
            </a:r>
            <a:r>
              <a:rPr lang="en-GB" sz="1700" b="1" dirty="0"/>
              <a:t> </a:t>
            </a:r>
            <a:r>
              <a:rPr lang="en-GB" sz="1700" dirty="0"/>
              <a:t>Virtualization and Cloud Computing technology ensure end-users develop a unique computing environment. It is achieved through the creation of one host machine. Through this host machine, the end-user can restrict the number of active users. By doing so, it facilitates easy of control. They can also be used to bring down power consumption.</a:t>
            </a:r>
            <a:endParaRPr lang="en-US" sz="1700" b="1" dirty="0" smtClean="0"/>
          </a:p>
          <a:p>
            <a:pPr>
              <a:buFont typeface="Wingdings" pitchFamily="2" charset="2"/>
              <a:buChar char="Ø"/>
            </a:pPr>
            <a:r>
              <a:rPr lang="en-US" sz="1700" b="1" dirty="0" smtClean="0"/>
              <a:t>Accessibility of server resources : </a:t>
            </a:r>
            <a:r>
              <a:rPr lang="en-GB" sz="1700" dirty="0"/>
              <a:t>Virtualization delivers several unique features that ensure no need for physical servers. Such features ensure a boost to uptime, and there is less fault tolerance and availability of resources.</a:t>
            </a:r>
            <a:endParaRPr lang="en-US" sz="1700" b="1" dirty="0" smtClean="0"/>
          </a:p>
          <a:p>
            <a:pPr>
              <a:buFont typeface="Wingdings" pitchFamily="2" charset="2"/>
              <a:buChar char="Ø"/>
            </a:pPr>
            <a:r>
              <a:rPr lang="en-US" sz="1700" b="1" dirty="0" smtClean="0"/>
              <a:t>Resource Isolation: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b="1" dirty="0" smtClean="0"/>
              <a:t> </a:t>
            </a:r>
            <a:r>
              <a:rPr lang="en-GB" sz="1700" dirty="0"/>
              <a:t>Virtualization provides isolated virtual machines. Each virtual machine can have many guest users, and guest users could be either operating systems, devices, or applications.</a:t>
            </a:r>
            <a:r>
              <a:rPr lang="en-GB" sz="1700" dirty="0" smtClean="0"/>
              <a:t/>
            </a:r>
            <a:br>
              <a:rPr lang="en-GB" sz="1700" dirty="0" smtClean="0"/>
            </a:br>
            <a:endParaRPr lang="en-GB" sz="1700" dirty="0" smtClean="0"/>
          </a:p>
          <a:p>
            <a:pPr lvl="1">
              <a:buFont typeface="Wingdings" pitchFamily="2" charset="2"/>
              <a:buChar char="Ø"/>
            </a:pPr>
            <a:r>
              <a:rPr lang="en-GB" sz="1700" dirty="0" smtClean="0"/>
              <a:t>The</a:t>
            </a:r>
            <a:r>
              <a:rPr lang="en-GB" sz="1700" dirty="0"/>
              <a:t> </a:t>
            </a:r>
            <a:r>
              <a:rPr lang="en-GB" sz="1700" dirty="0" smtClean="0"/>
              <a:t>virtual machine provides </a:t>
            </a:r>
            <a:r>
              <a:rPr lang="en-GB" sz="1700" dirty="0"/>
              <a:t>such guest users with an isolated virtual environment. This ensures that the sensitive information remains protected, and, at the same time, guest users remain inter-connected with one another.</a:t>
            </a:r>
            <a:endParaRPr lang="en-US" sz="1700" b="1" dirty="0" smtClean="0"/>
          </a:p>
          <a:p>
            <a:pPr>
              <a:buFont typeface="Wingdings" pitchFamily="2" charset="2"/>
              <a:buChar char="Ø"/>
            </a:pPr>
            <a:r>
              <a:rPr lang="en-GB" sz="1700" b="1" dirty="0"/>
              <a:t>Security and authenticity: </a:t>
            </a:r>
            <a:r>
              <a:rPr lang="en-GB" sz="1700" dirty="0"/>
              <a:t>The virtualization systems ensure continuous uptime of systems, and it does automatic load balancing and ensures there is less disruption of services.</a:t>
            </a:r>
          </a:p>
          <a:p>
            <a:pPr>
              <a:buFont typeface="Wingdings" pitchFamily="2" charset="2"/>
              <a:buChar char="Ø"/>
            </a:pPr>
            <a:r>
              <a:rPr lang="en-GB" sz="1700" b="1" dirty="0"/>
              <a:t>Aggregation: </a:t>
            </a:r>
            <a:r>
              <a:rPr lang="en-GB" sz="1700" dirty="0"/>
              <a:t>Aggregation in Virtualization is achieved through cluster management software. This software ensures that the homogenous sets of computers or networks are connected and act as one unified resource.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Server virtualization</a:t>
            </a:r>
          </a:p>
          <a:p>
            <a:r>
              <a:rPr lang="en-US" b="1" dirty="0"/>
              <a:t>Storage virtualization</a:t>
            </a:r>
          </a:p>
          <a:p>
            <a:r>
              <a:rPr lang="en-US" b="1" dirty="0"/>
              <a:t>Network virtualization</a:t>
            </a:r>
          </a:p>
          <a:p>
            <a:r>
              <a:rPr lang="en-US" b="1" dirty="0"/>
              <a:t>Data virtualization</a:t>
            </a:r>
          </a:p>
          <a:p>
            <a:r>
              <a:rPr lang="en-US" b="1" dirty="0"/>
              <a:t>Application virtualization</a:t>
            </a:r>
          </a:p>
          <a:p>
            <a:r>
              <a:rPr lang="en-US" b="1" dirty="0"/>
              <a:t>Desktop virtualization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Uses of </a:t>
            </a:r>
            <a:r>
              <a:rPr lang="en-US" b="1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itchFamily="2" charset="2"/>
              <a:buChar char="Ø"/>
            </a:pPr>
            <a:r>
              <a:rPr lang="en-GB" dirty="0"/>
              <a:t>Data-integration</a:t>
            </a:r>
          </a:p>
          <a:p>
            <a:pPr fontAlgn="base">
              <a:buFont typeface="Wingdings" pitchFamily="2" charset="2"/>
              <a:buChar char="Ø"/>
            </a:pPr>
            <a:r>
              <a:rPr lang="en-GB" dirty="0"/>
              <a:t>Business-integration</a:t>
            </a:r>
          </a:p>
          <a:p>
            <a:pPr fontAlgn="base">
              <a:buFont typeface="Wingdings" pitchFamily="2" charset="2"/>
              <a:buChar char="Ø"/>
            </a:pPr>
            <a:r>
              <a:rPr lang="en-GB" dirty="0"/>
              <a:t>Service-oriented architecture data-services</a:t>
            </a:r>
          </a:p>
          <a:p>
            <a:pPr fontAlgn="base">
              <a:buFont typeface="Wingdings" pitchFamily="2" charset="2"/>
              <a:buChar char="Ø"/>
            </a:pPr>
            <a:r>
              <a:rPr lang="en-GB" dirty="0"/>
              <a:t>Searching organizational data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GB" sz="2400" dirty="0" smtClean="0"/>
              <a:t>More </a:t>
            </a:r>
            <a:r>
              <a:rPr lang="en-GB" sz="2400" dirty="0"/>
              <a:t>flexible and efficient allocation of resources. 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/>
              <a:t>Enhance development productivity. 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/>
              <a:t>It lowers the cost of IT infrastructure. 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/>
              <a:t>Remote access and rapid scalability. 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/>
              <a:t>High availability and disaster recovery. 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/>
              <a:t>Pay peruse of the IT infrastructure on demand. 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/>
              <a:t>Enables running multiple operating systems.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Drawback of </a:t>
            </a:r>
            <a:r>
              <a:rPr lang="en-US" b="1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High Initial </a:t>
            </a:r>
            <a:r>
              <a:rPr lang="en-US" dirty="0" smtClean="0"/>
              <a:t>Investment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Learning New </a:t>
            </a:r>
            <a:r>
              <a:rPr lang="en-US" dirty="0" smtClean="0"/>
              <a:t>Infrastructure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Risk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Use </a:t>
            </a:r>
            <a:r>
              <a:rPr lang="en-GB" dirty="0"/>
              <a:t>to create virtual representations of servers, storage, networks, and other physical machines</a:t>
            </a:r>
            <a:r>
              <a:rPr lang="en-GB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Virtual software mimics the functions of physical hardware to run multiple virtual machines simultaneously on a single physical machine</a:t>
            </a:r>
            <a:r>
              <a:rPr lang="en-GB" dirty="0" smtClean="0"/>
              <a:t>.</a:t>
            </a:r>
            <a:r>
              <a:rPr lang="en-GB" dirty="0"/>
              <a:t>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Businesses </a:t>
            </a:r>
            <a:r>
              <a:rPr lang="en-GB" dirty="0"/>
              <a:t>use virtualization to use their hardware resources efficiently and get greater returns from their investment.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also powers cloud computing services that help organizations manage infrastructure more efficiently</a:t>
            </a:r>
            <a:r>
              <a:rPr lang="en-GB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Organizations </a:t>
            </a:r>
            <a:r>
              <a:rPr lang="en-GB" dirty="0"/>
              <a:t>can switch between different operating systems on the same server without rebooting. 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</a:t>
            </a:r>
            <a:r>
              <a:rPr lang="en-GB" dirty="0"/>
              <a:t>virtual machine is going to create is known as </a:t>
            </a:r>
            <a:r>
              <a:rPr lang="en-GB" b="1" dirty="0"/>
              <a:t>Host Machine</a:t>
            </a:r>
            <a:r>
              <a:rPr lang="en-GB" dirty="0"/>
              <a:t> and that virtual machine is referred as a </a:t>
            </a:r>
            <a:r>
              <a:rPr lang="en-GB" b="1" dirty="0"/>
              <a:t>Guest Machine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irtualiz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357166"/>
            <a:ext cx="8672984" cy="58579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Virtual </a:t>
            </a:r>
            <a:r>
              <a:rPr lang="en-GB" dirty="0" smtClean="0"/>
              <a:t>machine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Hypervisor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Container</a:t>
            </a: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Virtual </a:t>
            </a:r>
            <a:r>
              <a:rPr lang="en-GB" dirty="0" smtClean="0"/>
              <a:t>network</a:t>
            </a: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Virtualization software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497"/>
            <a:ext cx="8229600" cy="1214446"/>
          </a:xfrm>
        </p:spPr>
        <p:txBody>
          <a:bodyPr/>
          <a:lstStyle/>
          <a:p>
            <a:pPr algn="ctr">
              <a:buNone/>
            </a:pPr>
            <a:r>
              <a:rPr lang="en-GB" b="1" dirty="0"/>
              <a:t>Virtual machines</a:t>
            </a:r>
            <a:r>
              <a:rPr lang="en-GB" dirty="0"/>
              <a:t> and </a:t>
            </a:r>
            <a:r>
              <a:rPr lang="en-GB" b="1" dirty="0"/>
              <a:t>hypervisors</a:t>
            </a:r>
            <a:r>
              <a:rPr lang="en-GB" dirty="0"/>
              <a:t> are two important concepts in virtualization.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/>
              <a:t>A </a:t>
            </a:r>
            <a:r>
              <a:rPr lang="en-GB" sz="2400" i="1" dirty="0"/>
              <a:t>virtual machine</a:t>
            </a:r>
            <a:r>
              <a:rPr lang="en-GB" sz="2400" dirty="0"/>
              <a:t> is a software-defined computer that runs on a physical computer with a separate operating system and computing resources. 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The </a:t>
            </a:r>
            <a:r>
              <a:rPr lang="en-GB" sz="2400" dirty="0"/>
              <a:t>physical computer is called the </a:t>
            </a:r>
            <a:r>
              <a:rPr lang="en-GB" sz="2400" i="1" dirty="0"/>
              <a:t>host machine</a:t>
            </a:r>
            <a:r>
              <a:rPr lang="en-GB" sz="2400" dirty="0"/>
              <a:t> and virtual machines are </a:t>
            </a:r>
            <a:r>
              <a:rPr lang="en-GB" sz="2400" i="1" dirty="0"/>
              <a:t>guest machines</a:t>
            </a:r>
            <a:r>
              <a:rPr lang="en-GB" sz="2400" dirty="0"/>
              <a:t>. 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Multiple </a:t>
            </a:r>
            <a:r>
              <a:rPr lang="en-GB" sz="2400" dirty="0"/>
              <a:t>virtual machines can run on a single physical machine. 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Virtual </a:t>
            </a:r>
            <a:r>
              <a:rPr lang="en-GB" sz="2400" dirty="0"/>
              <a:t>machines are abstracted from the computer hardware by a hypervisor.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The </a:t>
            </a:r>
            <a:r>
              <a:rPr lang="en-GB" i="1" dirty="0"/>
              <a:t>hypervisor</a:t>
            </a:r>
            <a:r>
              <a:rPr lang="en-GB" dirty="0"/>
              <a:t> is a software component that manages multiple virtual machines in a computer.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ensures that each virtual machine gets the allocated resources and does not interfere with the operation of other virtual machines.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There </a:t>
            </a:r>
            <a:r>
              <a:rPr lang="en-GB" dirty="0"/>
              <a:t>are two types of hypervisors.</a:t>
            </a:r>
          </a:p>
          <a:p>
            <a:pPr>
              <a:buFont typeface="Wingdings" pitchFamily="2" charset="2"/>
              <a:buChar char="Ø"/>
            </a:pPr>
            <a:r>
              <a:rPr lang="en-GB" b="1" i="1" dirty="0"/>
              <a:t>Type 1 </a:t>
            </a:r>
            <a:r>
              <a:rPr lang="en-GB" b="1" i="1" dirty="0" smtClean="0"/>
              <a:t>hypervisor </a:t>
            </a:r>
            <a:endParaRPr lang="en-GB" b="1" dirty="0"/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Type </a:t>
            </a:r>
            <a:r>
              <a:rPr lang="en-GB" dirty="0"/>
              <a:t>1 hypervisor, or bare-metal hypervisor, is a hypervisor program installed directly on the computer’s hardware instead of the operating system. </a:t>
            </a:r>
            <a:endParaRPr lang="en-GB" dirty="0" smtClean="0"/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Type </a:t>
            </a:r>
            <a:r>
              <a:rPr lang="en-GB" dirty="0"/>
              <a:t>1 hypervisors have better performance and are commonly used by enterprise applications. </a:t>
            </a:r>
            <a:endParaRPr lang="en-GB" dirty="0" smtClean="0"/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KVM </a:t>
            </a:r>
            <a:r>
              <a:rPr lang="en-GB" dirty="0"/>
              <a:t>uses the type 1 hypervisor to host multiple virtual machines on the Linux operating system.</a:t>
            </a:r>
          </a:p>
          <a:p>
            <a:pPr>
              <a:buFont typeface="Wingdings" pitchFamily="2" charset="2"/>
              <a:buChar char="Ø"/>
            </a:pPr>
            <a:r>
              <a:rPr lang="en-GB" b="1" i="1" dirty="0"/>
              <a:t>Type 2 hypervisor</a:t>
            </a:r>
            <a:endParaRPr lang="en-GB" b="1" dirty="0"/>
          </a:p>
          <a:p>
            <a:pPr lvl="1">
              <a:buFont typeface="Wingdings" pitchFamily="2" charset="2"/>
              <a:buChar char="Ø"/>
            </a:pPr>
            <a:r>
              <a:rPr lang="en-GB" dirty="0"/>
              <a:t>Also known as a hosted </a:t>
            </a:r>
            <a:r>
              <a:rPr lang="en-GB" dirty="0" smtClean="0"/>
              <a:t>hypervisor.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The </a:t>
            </a:r>
            <a:r>
              <a:rPr lang="en-GB" dirty="0"/>
              <a:t>type 2 hypervisor is installed on an operating system. </a:t>
            </a:r>
            <a:endParaRPr lang="en-GB" dirty="0" smtClean="0"/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Type </a:t>
            </a:r>
            <a:r>
              <a:rPr lang="en-GB" dirty="0"/>
              <a:t>2 hypervisors are suitable for end-user computing.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Architecture of </a:t>
            </a:r>
            <a:r>
              <a:rPr lang="en-US" b="1" dirty="0" smtClean="0"/>
              <a:t>Virtualization</a:t>
            </a:r>
            <a:endParaRPr lang="en-US" dirty="0"/>
          </a:p>
        </p:txBody>
      </p:sp>
      <p:pic>
        <p:nvPicPr>
          <p:cNvPr id="6" name="Content Placeholder 5" descr="virtualization-cloud-computing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500150"/>
            <a:ext cx="8229600" cy="5357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Virtualization work in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b="1" dirty="0"/>
              <a:t>Virtualization</a:t>
            </a:r>
            <a:r>
              <a:rPr lang="en-GB" sz="2000" dirty="0"/>
              <a:t> plays a very important role in the cloud computing </a:t>
            </a:r>
            <a:r>
              <a:rPr lang="en-GB" sz="2000" dirty="0" smtClean="0"/>
              <a:t>technology.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Users </a:t>
            </a:r>
            <a:r>
              <a:rPr lang="en-GB" sz="2000" dirty="0"/>
              <a:t>share the data present in the clouds like application etc, but actually with the help of virtualization users shares the Infrastructure.</a:t>
            </a:r>
            <a:endParaRPr lang="en-GB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4" name="Picture 3" descr="virtualization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3143248"/>
            <a:ext cx="6286544" cy="3352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197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Virtualization</vt:lpstr>
      <vt:lpstr>Virtualization</vt:lpstr>
      <vt:lpstr>Slide 3</vt:lpstr>
      <vt:lpstr>Terminologies</vt:lpstr>
      <vt:lpstr>Slide 5</vt:lpstr>
      <vt:lpstr>Virtual machine</vt:lpstr>
      <vt:lpstr>Hypervisor</vt:lpstr>
      <vt:lpstr>Architecture of Virtualization</vt:lpstr>
      <vt:lpstr>How Virtualization work in cloud computing</vt:lpstr>
      <vt:lpstr>Role of Virtualization in Cloud Computing</vt:lpstr>
      <vt:lpstr>Characteristics of Virtualization</vt:lpstr>
      <vt:lpstr>Types of virtualization</vt:lpstr>
      <vt:lpstr>Uses of Virtualization</vt:lpstr>
      <vt:lpstr>Benefits of Virtualization</vt:lpstr>
      <vt:lpstr>Drawback of Virtualization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Rictu</dc:creator>
  <cp:lastModifiedBy>Rictu</cp:lastModifiedBy>
  <cp:revision>9</cp:revision>
  <dcterms:created xsi:type="dcterms:W3CDTF">2024-02-07T05:49:57Z</dcterms:created>
  <dcterms:modified xsi:type="dcterms:W3CDTF">2024-02-07T09:21:16Z</dcterms:modified>
</cp:coreProperties>
</file>