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57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1EEBF99-A481-4AD5-B291-BC867EDDC50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9FBDEB-B5DB-4E6E-9099-23CD523A942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PL/SQL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PL/SQL programming language was developed by Oracle Corporation in the late 1980s as procedural extension language for SQL and the Oracle relational </a:t>
            </a:r>
            <a:r>
              <a:rPr lang="en-GB" dirty="0" smtClean="0"/>
              <a:t>database</a:t>
            </a:r>
          </a:p>
          <a:p>
            <a:r>
              <a:rPr lang="en-GB" dirty="0" smtClean="0"/>
              <a:t>PL/SQL is:</a:t>
            </a:r>
          </a:p>
          <a:p>
            <a:pPr lvl="1"/>
            <a:r>
              <a:rPr lang="en-US" dirty="0" smtClean="0"/>
              <a:t>portable, high-performance transaction-processing </a:t>
            </a:r>
            <a:r>
              <a:rPr lang="en-US" dirty="0" smtClean="0"/>
              <a:t>language</a:t>
            </a:r>
          </a:p>
          <a:p>
            <a:pPr lvl="1"/>
            <a:r>
              <a:rPr lang="en-GB" dirty="0" smtClean="0"/>
              <a:t>provides a built-in, interpreted and OS </a:t>
            </a:r>
            <a:r>
              <a:rPr lang="en-GB" dirty="0" smtClean="0"/>
              <a:t>independent</a:t>
            </a:r>
          </a:p>
          <a:p>
            <a:pPr lvl="1"/>
            <a:r>
              <a:rPr lang="en-GB" dirty="0" smtClean="0"/>
              <a:t>directly be called from the command-line </a:t>
            </a:r>
            <a:r>
              <a:rPr lang="en-GB" b="1" dirty="0" smtClean="0"/>
              <a:t>SQL*Plus interface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general syntax is based on that of ADA and Pascal programming language.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PL/SQL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PL/SQL </a:t>
            </a:r>
            <a:r>
              <a:rPr lang="en-IN" dirty="0" smtClean="0"/>
              <a:t> </a:t>
            </a:r>
            <a:r>
              <a:rPr lang="en-IN" dirty="0" smtClean="0"/>
              <a:t>has features like:</a:t>
            </a:r>
          </a:p>
          <a:p>
            <a:r>
              <a:rPr lang="en-US" dirty="0" smtClean="0"/>
              <a:t>tightly integrated with 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offers extensive error </a:t>
            </a:r>
            <a:r>
              <a:rPr lang="en-US" dirty="0" smtClean="0"/>
              <a:t>checking, n</a:t>
            </a:r>
            <a:r>
              <a:rPr lang="en-US" dirty="0" smtClean="0"/>
              <a:t>umerous data </a:t>
            </a:r>
            <a:r>
              <a:rPr lang="en-US" dirty="0" smtClean="0"/>
              <a:t>types, </a:t>
            </a:r>
            <a:r>
              <a:rPr lang="en-US" dirty="0" smtClean="0"/>
              <a:t>variety of programming structures</a:t>
            </a:r>
            <a:endParaRPr lang="en-IN" dirty="0" smtClean="0"/>
          </a:p>
          <a:p>
            <a:r>
              <a:rPr lang="en-GB" dirty="0" smtClean="0"/>
              <a:t>supports structured programming through functions and </a:t>
            </a:r>
            <a:r>
              <a:rPr lang="en-GB" dirty="0" smtClean="0"/>
              <a:t>procedures, </a:t>
            </a:r>
            <a:r>
              <a:rPr lang="en-US" dirty="0" smtClean="0"/>
              <a:t>object-oriented </a:t>
            </a:r>
            <a:r>
              <a:rPr lang="en-US" dirty="0" smtClean="0"/>
              <a:t>programming and </a:t>
            </a:r>
            <a:r>
              <a:rPr lang="en-GB" dirty="0" smtClean="0"/>
              <a:t>the development of web applications and server pages.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PL/SQL- Logical Block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Declaration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Starts with the keyword </a:t>
            </a:r>
            <a:r>
              <a:rPr lang="en-IN" b="1" dirty="0" smtClean="0"/>
              <a:t>DECLARE. </a:t>
            </a:r>
            <a:r>
              <a:rPr lang="en-IN" dirty="0" smtClean="0"/>
              <a:t>It is an optional section and defines all variables, cursors, subprograms and other elements to be used in the program.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Executable commands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This section enclosed between the keywords </a:t>
            </a:r>
            <a:r>
              <a:rPr lang="en-IN" b="1" dirty="0" smtClean="0"/>
              <a:t>BEGIN and END </a:t>
            </a:r>
            <a:r>
              <a:rPr lang="en-IN" dirty="0" smtClean="0"/>
              <a:t> and it is a mandatory section. 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It consists of the executable PL/SQL statements of the program.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It should have at least one executable line of code, which may be just a </a:t>
            </a:r>
            <a:r>
              <a:rPr lang="en-IN" b="1" dirty="0" smtClean="0"/>
              <a:t>NULL command </a:t>
            </a:r>
            <a:r>
              <a:rPr lang="en-IN" dirty="0" smtClean="0"/>
              <a:t>to indicate that nothing should be executed.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Exception Handling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This section start with the keyword </a:t>
            </a:r>
            <a:r>
              <a:rPr lang="en-IN" b="1" dirty="0" smtClean="0"/>
              <a:t>EXCEPTION</a:t>
            </a:r>
            <a:r>
              <a:rPr lang="en-IN" dirty="0" smtClean="0"/>
              <a:t>. This option section contain exceptions that handle errors in the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Step 1: Conn</a:t>
            </a:r>
          </a:p>
          <a:p>
            <a:pPr lvl="1"/>
            <a:r>
              <a:rPr lang="en-IN" dirty="0" smtClean="0"/>
              <a:t>Username: SYS, SYSTEM</a:t>
            </a:r>
          </a:p>
          <a:p>
            <a:pPr lvl="1"/>
            <a:r>
              <a:rPr lang="en-IN" dirty="0" smtClean="0"/>
              <a:t>Password: 12345</a:t>
            </a:r>
          </a:p>
          <a:p>
            <a:r>
              <a:rPr lang="en-IN" dirty="0" smtClean="0"/>
              <a:t>Step 2: Edit using Notepad and save with extension of </a:t>
            </a:r>
            <a:r>
              <a:rPr lang="en-IN" b="1" dirty="0" smtClean="0"/>
              <a:t>.</a:t>
            </a:r>
            <a:r>
              <a:rPr lang="en-IN" b="1" dirty="0" err="1" smtClean="0"/>
              <a:t>sql</a:t>
            </a:r>
            <a:endParaRPr lang="en-IN" b="1" dirty="0" smtClean="0"/>
          </a:p>
          <a:p>
            <a:r>
              <a:rPr lang="en-IN" b="1" dirty="0" smtClean="0"/>
              <a:t>Step 3: Execution</a:t>
            </a:r>
            <a:endParaRPr lang="en-US" b="1" dirty="0" smtClean="0"/>
          </a:p>
          <a:p>
            <a:pPr lvl="1"/>
            <a:r>
              <a:rPr lang="en-IN" b="1" dirty="0" smtClean="0"/>
              <a:t>@</a:t>
            </a:r>
            <a:r>
              <a:rPr lang="en-IN" b="1" dirty="0" err="1" smtClean="0"/>
              <a:t>filename.sql</a:t>
            </a:r>
            <a:endParaRPr lang="en-IN" b="1" dirty="0" smtClean="0"/>
          </a:p>
          <a:p>
            <a:r>
              <a:rPr lang="en-IN" b="1" dirty="0" smtClean="0"/>
              <a:t>Step 4: Set </a:t>
            </a:r>
            <a:r>
              <a:rPr lang="en-IN" b="1" dirty="0" err="1" smtClean="0"/>
              <a:t>serveroutput</a:t>
            </a:r>
            <a:r>
              <a:rPr lang="en-IN" b="1" dirty="0" smtClean="0"/>
              <a:t>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PL/SQL –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1736" y="2500306"/>
            <a:ext cx="6115064" cy="36258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DECLARE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	&lt;declarations section&gt;</a:t>
            </a:r>
          </a:p>
          <a:p>
            <a:pPr>
              <a:buNone/>
            </a:pPr>
            <a:r>
              <a:rPr lang="en-IN" dirty="0" smtClean="0"/>
              <a:t>BEGIN	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&lt;executable command&gt;</a:t>
            </a:r>
          </a:p>
          <a:p>
            <a:pPr>
              <a:buNone/>
            </a:pPr>
            <a:r>
              <a:rPr lang="en-IN" dirty="0" smtClean="0"/>
              <a:t>EXCEPTION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&lt;exception handling&gt;</a:t>
            </a:r>
          </a:p>
          <a:p>
            <a:pPr>
              <a:buNone/>
            </a:pPr>
            <a:r>
              <a:rPr lang="en-IN" dirty="0" smtClean="0"/>
              <a:t>END;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DECLARE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 </a:t>
            </a:r>
            <a:r>
              <a:rPr lang="en-US" dirty="0" smtClean="0"/>
              <a:t>integer := 10;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 </a:t>
            </a:r>
            <a:r>
              <a:rPr lang="en-US" dirty="0" smtClean="0"/>
              <a:t>integer := 20;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 </a:t>
            </a:r>
            <a:r>
              <a:rPr lang="en-US" dirty="0" smtClean="0"/>
              <a:t>integer;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 </a:t>
            </a:r>
            <a:r>
              <a:rPr lang="en-US" dirty="0" smtClean="0"/>
              <a:t>real;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	c </a:t>
            </a:r>
            <a:r>
              <a:rPr lang="en-US" dirty="0" smtClean="0"/>
              <a:t>:= a + b;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('Value of c: ' || c);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 </a:t>
            </a:r>
            <a:r>
              <a:rPr lang="en-US" dirty="0" smtClean="0"/>
              <a:t>:= 70.0/3.0;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('Value of f: ' || f);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 </a:t>
            </a:r>
            <a:r>
              <a:rPr lang="en-US" dirty="0" smtClean="0"/>
              <a:t>type </a:t>
            </a:r>
            <a:r>
              <a:rPr lang="en-US" dirty="0" err="1" smtClean="0"/>
              <a:t>namesarray</a:t>
            </a:r>
            <a:r>
              <a:rPr lang="en-US" dirty="0" smtClean="0"/>
              <a:t> IS VARRAY(5) OF VARCHAR2(10);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	type </a:t>
            </a:r>
            <a:r>
              <a:rPr lang="en-US" dirty="0" smtClean="0"/>
              <a:t>grades IS VARRAY(5) OF INTEGER;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	names </a:t>
            </a:r>
            <a:r>
              <a:rPr lang="en-US" dirty="0" err="1" smtClean="0"/>
              <a:t>namesarray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	marks </a:t>
            </a:r>
            <a:r>
              <a:rPr lang="en-US" dirty="0" smtClean="0"/>
              <a:t>grades;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	total </a:t>
            </a:r>
            <a:r>
              <a:rPr lang="en-US" dirty="0" smtClean="0"/>
              <a:t>integer; 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	  </a:t>
            </a:r>
            <a:r>
              <a:rPr lang="en-US" dirty="0" smtClean="0"/>
              <a:t>names := </a:t>
            </a:r>
            <a:r>
              <a:rPr lang="en-US" dirty="0" err="1" smtClean="0"/>
              <a:t>namesarray</a:t>
            </a:r>
            <a:r>
              <a:rPr lang="en-US" dirty="0" smtClean="0"/>
              <a:t>('</a:t>
            </a:r>
            <a:r>
              <a:rPr lang="en-US" dirty="0" err="1" smtClean="0"/>
              <a:t>Kavita</a:t>
            </a:r>
            <a:r>
              <a:rPr lang="en-US" dirty="0" smtClean="0"/>
              <a:t>', '</a:t>
            </a:r>
            <a:r>
              <a:rPr lang="en-US" dirty="0" err="1" smtClean="0"/>
              <a:t>Pritam</a:t>
            </a:r>
            <a:r>
              <a:rPr lang="en-US" dirty="0" smtClean="0"/>
              <a:t>', '</a:t>
            </a:r>
            <a:r>
              <a:rPr lang="en-US" dirty="0" err="1" smtClean="0"/>
              <a:t>Ayan</a:t>
            </a:r>
            <a:r>
              <a:rPr lang="en-US" dirty="0" smtClean="0"/>
              <a:t>', '</a:t>
            </a:r>
            <a:r>
              <a:rPr lang="en-US" dirty="0" err="1" smtClean="0"/>
              <a:t>Rishav</a:t>
            </a:r>
            <a:r>
              <a:rPr lang="en-US" dirty="0" smtClean="0"/>
              <a:t>', 'Aziz');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	  </a:t>
            </a:r>
            <a:r>
              <a:rPr lang="en-US" dirty="0" smtClean="0"/>
              <a:t>marks:= grades(98, 97, 78, 87, 92);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 </a:t>
            </a:r>
            <a:r>
              <a:rPr lang="en-US" dirty="0" smtClean="0"/>
              <a:t>total := </a:t>
            </a:r>
            <a:r>
              <a:rPr lang="en-US" dirty="0" err="1" smtClean="0"/>
              <a:t>names.count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 </a:t>
            </a:r>
            <a:r>
              <a:rPr lang="en-US" dirty="0" err="1" smtClean="0"/>
              <a:t>dbms_output.put_line</a:t>
            </a:r>
            <a:r>
              <a:rPr lang="en-US" dirty="0" smtClean="0"/>
              <a:t>('Total '|| total || ' Students');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 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1 .. total LOOP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    </a:t>
            </a:r>
            <a:r>
              <a:rPr lang="en-US" dirty="0" err="1" smtClean="0"/>
              <a:t>dbms_output.put_line</a:t>
            </a:r>
            <a:r>
              <a:rPr lang="en-US" dirty="0" smtClean="0"/>
              <a:t>('Student: ' || names(</a:t>
            </a:r>
            <a:r>
              <a:rPr lang="en-US" dirty="0" err="1" smtClean="0"/>
              <a:t>i</a:t>
            </a:r>
            <a:r>
              <a:rPr lang="en-US" dirty="0" smtClean="0"/>
              <a:t>) || '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    </a:t>
            </a:r>
            <a:r>
              <a:rPr lang="en-US" dirty="0" smtClean="0"/>
              <a:t>Marks: ' || marks(</a:t>
            </a:r>
            <a:r>
              <a:rPr lang="en-US" dirty="0" err="1" smtClean="0"/>
              <a:t>i</a:t>
            </a:r>
            <a:r>
              <a:rPr lang="en-US" dirty="0" smtClean="0"/>
              <a:t>)); </a:t>
            </a:r>
          </a:p>
          <a:p>
            <a:pPr>
              <a:buNone/>
            </a:pPr>
            <a:r>
              <a:rPr lang="en-US" dirty="0" smtClean="0"/>
              <a:t>   END LOOP; </a:t>
            </a:r>
          </a:p>
          <a:p>
            <a:pPr>
              <a:buNone/>
            </a:pPr>
            <a:r>
              <a:rPr lang="en-US" dirty="0" smtClean="0"/>
              <a:t>END; </a:t>
            </a:r>
          </a:p>
          <a:p>
            <a:pPr>
              <a:buNone/>
            </a:pP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DECLARE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c_id</a:t>
            </a:r>
            <a:r>
              <a:rPr lang="en-US" dirty="0" smtClean="0"/>
              <a:t> </a:t>
            </a:r>
            <a:r>
              <a:rPr lang="en-US" dirty="0" err="1" smtClean="0"/>
              <a:t>customers.id%type</a:t>
            </a:r>
            <a:r>
              <a:rPr lang="en-US" dirty="0" smtClean="0"/>
              <a:t> := 1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c_name</a:t>
            </a:r>
            <a:r>
              <a:rPr lang="en-US" dirty="0" smtClean="0"/>
              <a:t> </a:t>
            </a:r>
            <a:r>
              <a:rPr lang="en-US" dirty="0" err="1" smtClean="0"/>
              <a:t>customers.name%type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c_addr</a:t>
            </a:r>
            <a:r>
              <a:rPr lang="en-US" dirty="0" smtClean="0"/>
              <a:t> </a:t>
            </a:r>
            <a:r>
              <a:rPr lang="en-US" dirty="0" err="1" smtClean="0"/>
              <a:t>customers.address%type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c_sal</a:t>
            </a:r>
            <a:r>
              <a:rPr lang="en-US" dirty="0" smtClean="0"/>
              <a:t> </a:t>
            </a:r>
            <a:r>
              <a:rPr lang="en-US" dirty="0" err="1" smtClean="0"/>
              <a:t>customers.salary%type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		SELECT </a:t>
            </a:r>
            <a:r>
              <a:rPr lang="en-US" dirty="0" smtClean="0"/>
              <a:t>name, address, salary INTO </a:t>
            </a:r>
            <a:r>
              <a:rPr lang="en-US" dirty="0" err="1" smtClean="0"/>
              <a:t>c_name</a:t>
            </a:r>
            <a:r>
              <a:rPr lang="en-US" dirty="0" smtClean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c_addr</a:t>
            </a:r>
            <a:r>
              <a:rPr lang="en-US" dirty="0" smtClean="0"/>
              <a:t>, </a:t>
            </a:r>
            <a:r>
              <a:rPr lang="en-US" dirty="0" err="1" smtClean="0"/>
              <a:t>c_sal</a:t>
            </a:r>
            <a:r>
              <a:rPr lang="en-US" dirty="0" smtClean="0"/>
              <a:t> FROM customers WHERE id = </a:t>
            </a:r>
            <a:r>
              <a:rPr lang="en-US" dirty="0" err="1" smtClean="0"/>
              <a:t>c_id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		</a:t>
            </a:r>
            <a:r>
              <a:rPr lang="en-US" dirty="0" err="1" smtClean="0"/>
              <a:t>dbms_output.put_line</a:t>
            </a:r>
            <a:r>
              <a:rPr lang="en-US" dirty="0" smtClean="0"/>
              <a:t> </a:t>
            </a:r>
            <a:r>
              <a:rPr lang="en-US" dirty="0" smtClean="0"/>
              <a:t>('Customer ' ||</a:t>
            </a:r>
            <a:r>
              <a:rPr lang="en-US" dirty="0" err="1" smtClean="0"/>
              <a:t>c_name</a:t>
            </a:r>
            <a:r>
              <a:rPr lang="en-US" dirty="0" smtClean="0"/>
              <a:t> || ' </a:t>
            </a:r>
            <a:r>
              <a:rPr lang="en-US" dirty="0" smtClean="0"/>
              <a:t>	from </a:t>
            </a:r>
            <a:r>
              <a:rPr lang="en-US" dirty="0" smtClean="0"/>
              <a:t>' || </a:t>
            </a:r>
            <a:r>
              <a:rPr lang="en-US" dirty="0" err="1" smtClean="0"/>
              <a:t>c_addr</a:t>
            </a:r>
            <a:r>
              <a:rPr lang="en-US" dirty="0" smtClean="0"/>
              <a:t> || ' earns ' || </a:t>
            </a:r>
            <a:r>
              <a:rPr lang="en-US" dirty="0" err="1" smtClean="0"/>
              <a:t>c_sal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244</TotalTime>
  <Words>256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PL/SQL</vt:lpstr>
      <vt:lpstr>PL/SQL</vt:lpstr>
      <vt:lpstr>PL/SQL Features</vt:lpstr>
      <vt:lpstr>PL/SQL- Logical Block Structure</vt:lpstr>
      <vt:lpstr>How to Use</vt:lpstr>
      <vt:lpstr>PL/SQL – Basic Syntax</vt:lpstr>
      <vt:lpstr>Example</vt:lpstr>
      <vt:lpstr>Find Grade</vt:lpstr>
      <vt:lpstr>Create Table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Rictu</dc:creator>
  <cp:lastModifiedBy>Rictu</cp:lastModifiedBy>
  <cp:revision>10</cp:revision>
  <dcterms:created xsi:type="dcterms:W3CDTF">2024-01-19T05:53:55Z</dcterms:created>
  <dcterms:modified xsi:type="dcterms:W3CDTF">2024-01-19T09:58:55Z</dcterms:modified>
</cp:coreProperties>
</file>