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2"/>
  </p:notesMasterIdLst>
  <p:sldIdLst>
    <p:sldId id="256" r:id="rId2"/>
    <p:sldId id="278" r:id="rId3"/>
    <p:sldId id="276" r:id="rId4"/>
    <p:sldId id="277" r:id="rId5"/>
    <p:sldId id="280" r:id="rId6"/>
    <p:sldId id="279" r:id="rId7"/>
    <p:sldId id="257" r:id="rId8"/>
    <p:sldId id="272" r:id="rId9"/>
    <p:sldId id="258" r:id="rId10"/>
    <p:sldId id="259" r:id="rId11"/>
    <p:sldId id="274" r:id="rId12"/>
    <p:sldId id="260" r:id="rId13"/>
    <p:sldId id="273" r:id="rId14"/>
    <p:sldId id="261" r:id="rId15"/>
    <p:sldId id="275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81" r:id="rId24"/>
    <p:sldId id="282" r:id="rId25"/>
    <p:sldId id="270" r:id="rId26"/>
    <p:sldId id="269" r:id="rId27"/>
    <p:sldId id="271" r:id="rId28"/>
    <p:sldId id="283" r:id="rId29"/>
    <p:sldId id="284" r:id="rId30"/>
    <p:sldId id="285" r:id="rId31"/>
    <p:sldId id="296" r:id="rId32"/>
    <p:sldId id="286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D6FF-0116-41CE-B175-39C692969058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4B38-6401-4BC8-8F6B-7BC473535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5900-32BD-42E9-849D-6FF3129F4EAB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99B2-F8DE-4DAC-B88A-0D783F2C8745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47D7-09FD-4249-A275-35E25575D88C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DFE-CF0F-4729-94E8-2504FC76C9F0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E690-CB7A-433F-9DFC-A3E5CFEB2BF3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35E-DCF8-4DE4-9CA8-07B1EBB79E47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7453-BEC3-4479-8F2C-3FB554335B4C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DD4D-3F73-4E98-88C6-052E2DA2D01D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ADF0-223E-4797-8E1C-E2C84A0D4B72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0294-1AF8-4C93-9F3D-5F315B04C024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8BE4-1B83-4C99-A3FD-A76EC51E1CDF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BED098-8B71-476C-B71E-C04BA1E0D0F2}" type="datetime1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7EB435-DE97-4353-9D3F-43427E337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ccess-lists-ac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Apache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S3</a:t>
            </a:r>
            <a:endParaRPr lang="en-US" dirty="0"/>
          </a:p>
        </p:txBody>
      </p:sp>
      <p:sp>
        <p:nvSpPr>
          <p:cNvPr id="49154" name="AutoShape 2" descr="HBase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HBase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58" name="Picture 6" descr="HBase Logo PNG Transparent &amp; SVG Vector - Freebie Supp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1447801" cy="1138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smtClean="0"/>
              <a:t>Architecture of </a:t>
            </a:r>
            <a:r>
              <a:rPr lang="en-US" sz="4400" dirty="0" err="1" smtClean="0"/>
              <a:t>HBase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5538" name="AutoShape 2" descr="Architecture of Hbase. Hbase architecture has 3 main components: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0" name="AutoShape 4" descr="Architecture of Hbase. Hbase architecture has 3 main components: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98867" y="3389667"/>
            <a:ext cx="257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HBASE Architecture</a:t>
            </a:r>
            <a:endParaRPr lang="en-US" b="1" dirty="0"/>
          </a:p>
        </p:txBody>
      </p:sp>
      <p:pic>
        <p:nvPicPr>
          <p:cNvPr id="65542" name="Picture 6" descr="HBase Architecture - TA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7745978" cy="4135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8610" name="Picture 2" descr="Big Data and Cloud Tips: Getting started with HBase Coprocoessors -  EndPoi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747396" cy="396666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4600" y="6019800"/>
            <a:ext cx="457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Fig. Abstract view of </a:t>
            </a:r>
            <a:r>
              <a:rPr lang="en-US" sz="2000" b="1" dirty="0" err="1" smtClean="0"/>
              <a:t>HBase</a:t>
            </a:r>
            <a:r>
              <a:rPr lang="en-US" sz="2000" b="1" dirty="0" smtClean="0"/>
              <a:t> Architecture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Master Server</a:t>
            </a:r>
          </a:p>
          <a:p>
            <a:pPr lvl="1" algn="just"/>
            <a:r>
              <a:rPr lang="en-US" dirty="0" smtClean="0"/>
              <a:t>Handles </a:t>
            </a:r>
            <a:r>
              <a:rPr lang="en-US" b="1" dirty="0" smtClean="0"/>
              <a:t>load balancing </a:t>
            </a:r>
            <a:r>
              <a:rPr lang="en-US" dirty="0" smtClean="0"/>
              <a:t>of the regions across region servers</a:t>
            </a:r>
          </a:p>
          <a:p>
            <a:pPr lvl="1" algn="just"/>
            <a:r>
              <a:rPr lang="en-US" dirty="0" smtClean="0"/>
              <a:t>Maintains the state of the cluster by </a:t>
            </a:r>
            <a:r>
              <a:rPr lang="en-US" b="1" dirty="0" smtClean="0"/>
              <a:t>negotiating the load balancing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Responsible for </a:t>
            </a:r>
            <a:r>
              <a:rPr lang="en-US" b="1" dirty="0" smtClean="0"/>
              <a:t>schema changes </a:t>
            </a:r>
            <a:r>
              <a:rPr lang="en-US" dirty="0" smtClean="0"/>
              <a:t>and other </a:t>
            </a:r>
            <a:r>
              <a:rPr lang="en-US" b="1" dirty="0" smtClean="0"/>
              <a:t>metadata operations </a:t>
            </a:r>
            <a:r>
              <a:rPr lang="en-US" dirty="0" smtClean="0"/>
              <a:t>such as creation of tables and column families.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endParaRPr lang="en-US" dirty="0" smtClean="0"/>
          </a:p>
          <a:p>
            <a:pPr marL="0" lvl="1" indent="0" algn="just"/>
            <a:r>
              <a:rPr lang="en-US" sz="2800" b="1" dirty="0" smtClean="0"/>
              <a:t> Regions</a:t>
            </a:r>
          </a:p>
          <a:p>
            <a:pPr marL="274320" lvl="2" indent="0" algn="just"/>
            <a:r>
              <a:rPr lang="en-US" sz="2400" dirty="0" smtClean="0"/>
              <a:t> Regions are like tables those are split up and spread across the region servers.</a:t>
            </a:r>
          </a:p>
          <a:p>
            <a:pPr marL="274320" lvl="2" indent="0" algn="just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Region Server</a:t>
            </a:r>
          </a:p>
          <a:p>
            <a:pPr lvl="1" algn="just"/>
            <a:r>
              <a:rPr lang="en-US" dirty="0" smtClean="0"/>
              <a:t>Communicate with the client and </a:t>
            </a:r>
            <a:r>
              <a:rPr lang="en-US" b="1" dirty="0" smtClean="0"/>
              <a:t>handle data-related operations.</a:t>
            </a:r>
          </a:p>
          <a:p>
            <a:pPr lvl="1" algn="just"/>
            <a:r>
              <a:rPr lang="en-US" b="1" dirty="0" smtClean="0"/>
              <a:t>Handle read and write requests </a:t>
            </a:r>
            <a:r>
              <a:rPr lang="en-US" dirty="0" smtClean="0"/>
              <a:t>for all the regions under it.</a:t>
            </a:r>
          </a:p>
          <a:p>
            <a:pPr lvl="1" algn="just"/>
            <a:r>
              <a:rPr lang="en-US" dirty="0" smtClean="0"/>
              <a:t>Decide the </a:t>
            </a:r>
            <a:r>
              <a:rPr lang="en-US" b="1" dirty="0" smtClean="0"/>
              <a:t>size of the region </a:t>
            </a:r>
            <a:r>
              <a:rPr lang="en-US" dirty="0" smtClean="0"/>
              <a:t>by following the region size thresholds.</a:t>
            </a:r>
          </a:p>
          <a:p>
            <a:pPr marL="274320" lvl="2" indent="0" algn="just">
              <a:buNone/>
            </a:pPr>
            <a:endParaRPr lang="en-US" b="1" dirty="0" smtClean="0"/>
          </a:p>
          <a:p>
            <a:pPr marL="274320" lvl="2" indent="0" algn="just">
              <a:buNone/>
            </a:pPr>
            <a:endParaRPr lang="en-US" b="1" dirty="0" smtClean="0"/>
          </a:p>
          <a:p>
            <a:pPr marL="0" lvl="2" indent="0" algn="just"/>
            <a:r>
              <a:rPr lang="en-US" sz="2800" b="1" dirty="0" smtClean="0"/>
              <a:t> </a:t>
            </a:r>
            <a:r>
              <a:rPr lang="en-US" sz="2800" b="1" dirty="0" err="1" smtClean="0"/>
              <a:t>ZooKeeper</a:t>
            </a:r>
            <a:endParaRPr lang="en-US" sz="2800" b="1" dirty="0" smtClean="0"/>
          </a:p>
          <a:p>
            <a:pPr marL="274320" lvl="3" indent="0" algn="just"/>
            <a:r>
              <a:rPr lang="en-US" sz="2400" b="1" dirty="0" smtClean="0"/>
              <a:t> Clients communicate with region servers via zookeeper.</a:t>
            </a:r>
          </a:p>
          <a:p>
            <a:pPr marL="274320" lvl="3" indent="0" algn="just"/>
            <a:r>
              <a:rPr lang="en-US" sz="2400" b="1" dirty="0" smtClean="0"/>
              <a:t> </a:t>
            </a:r>
            <a:r>
              <a:rPr lang="en-US" sz="2400" dirty="0" smtClean="0"/>
              <a:t>Zookeeper has ephemeral nodes representing different region servers.  </a:t>
            </a:r>
          </a:p>
          <a:p>
            <a:pPr marL="274320" lvl="3" indent="0" algn="just"/>
            <a:r>
              <a:rPr lang="en-US" sz="2400" dirty="0" smtClean="0"/>
              <a:t> Master Servers use these nodes to discover available servers.</a:t>
            </a:r>
          </a:p>
          <a:p>
            <a:pPr marL="274320" lvl="3" indent="0" algn="just"/>
            <a:r>
              <a:rPr lang="en-US" sz="2400" b="1" dirty="0" smtClean="0"/>
              <a:t> </a:t>
            </a:r>
            <a:r>
              <a:rPr lang="en-US" sz="2400" dirty="0" smtClean="0"/>
              <a:t>The nodes are also used to track server failures or network partitions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HBase</a:t>
            </a:r>
            <a:r>
              <a:rPr lang="en-US" dirty="0" smtClean="0"/>
              <a:t>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0" y="5943600"/>
            <a:ext cx="41148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Fig. </a:t>
            </a:r>
            <a:r>
              <a:rPr lang="en-US" sz="2000" b="1" dirty="0" err="1" smtClean="0"/>
              <a:t>HBase</a:t>
            </a:r>
            <a:r>
              <a:rPr lang="en-US" sz="2000" b="1" dirty="0" smtClean="0"/>
              <a:t> Table Structure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3490" name="Picture 2" descr="An introduction to Apache HBase. Overview | by SAAD HADDADI | Hands On  Apache Hbase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43800" cy="3867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8" name="AutoShape 2" descr="8 A Comparison with Row-Oriented and Column-Oriented Methods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0" name="AutoShape 4" descr="8 A Comparison with Row-Oriented and Column-Oriented Methods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7400" y="59436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Fig. Column Oriented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vs. Row oriented Storage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Content Placeholder 10" descr="Row-vs-Column-oriented-Stor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76400"/>
            <a:ext cx="6187697" cy="4101956"/>
          </a:xfrm>
        </p:spPr>
      </p:pic>
      <p:sp>
        <p:nvSpPr>
          <p:cNvPr id="70662" name="AutoShape 6" descr="Row- vs. Column-oriented Storage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HBase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/>
              <a:t>General Commands</a:t>
            </a:r>
          </a:p>
          <a:p>
            <a:pPr lvl="1" algn="just">
              <a:buNone/>
            </a:pPr>
            <a:r>
              <a:rPr lang="en-US" b="1" dirty="0" smtClean="0"/>
              <a:t>1. STATUS</a:t>
            </a:r>
            <a:r>
              <a:rPr lang="en-US" dirty="0" smtClean="0"/>
              <a:t> - Provides the status of </a:t>
            </a:r>
            <a:r>
              <a:rPr lang="en-US" dirty="0" err="1" smtClean="0"/>
              <a:t>HBase</a:t>
            </a:r>
            <a:r>
              <a:rPr lang="en-US" dirty="0" smtClean="0"/>
              <a:t>, for example, the number of servers.</a:t>
            </a:r>
          </a:p>
          <a:p>
            <a:pPr lvl="1" algn="just"/>
            <a:r>
              <a:rPr lang="en-US" dirty="0" err="1" smtClean="0"/>
              <a:t>hbase</a:t>
            </a:r>
            <a:r>
              <a:rPr lang="en-US" dirty="0" smtClean="0"/>
              <a:t>(main)&gt; status</a:t>
            </a:r>
          </a:p>
          <a:p>
            <a:pPr lvl="1" algn="just"/>
            <a:r>
              <a:rPr lang="en-US" dirty="0" smtClean="0"/>
              <a:t>3 servers, 0 dead, 1.3333 average load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b="1" dirty="0" smtClean="0"/>
              <a:t>2. VERSION</a:t>
            </a:r>
            <a:r>
              <a:rPr lang="en-US" sz="2000" dirty="0" smtClean="0"/>
              <a:t> </a:t>
            </a:r>
            <a:r>
              <a:rPr lang="en-US" dirty="0" smtClean="0"/>
              <a:t>- Provides the version of </a:t>
            </a:r>
            <a:r>
              <a:rPr lang="en-US" dirty="0" err="1" smtClean="0"/>
              <a:t>HBase</a:t>
            </a:r>
            <a:r>
              <a:rPr lang="en-US" dirty="0" smtClean="0"/>
              <a:t> being used.</a:t>
            </a:r>
          </a:p>
          <a:p>
            <a:pPr lvl="1" algn="just"/>
            <a:r>
              <a:rPr lang="en-US" dirty="0" err="1" smtClean="0"/>
              <a:t>hbase</a:t>
            </a:r>
            <a:r>
              <a:rPr lang="en-US" dirty="0" smtClean="0"/>
              <a:t>(main)&gt; version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b="1" dirty="0" smtClean="0"/>
              <a:t>3. TABLE_HELP</a:t>
            </a:r>
            <a:r>
              <a:rPr lang="en-US" dirty="0" smtClean="0"/>
              <a:t> - Provides help for table-reference commands.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b="1" dirty="0" smtClean="0"/>
              <a:t>4. WHOAMI</a:t>
            </a:r>
            <a:r>
              <a:rPr lang="en-US" dirty="0" smtClean="0"/>
              <a:t> - Provides information about the user.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CREATE TABLE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&gt; create '</a:t>
            </a:r>
            <a:r>
              <a:rPr lang="en-US" dirty="0" err="1" smtClean="0"/>
              <a:t>emp</a:t>
            </a:r>
            <a:r>
              <a:rPr lang="en-US" dirty="0" smtClean="0"/>
              <a:t>', 'personal data', 'professional data‘</a:t>
            </a:r>
          </a:p>
          <a:p>
            <a:pPr lvl="1"/>
            <a:r>
              <a:rPr lang="en-US" b="1" dirty="0" err="1" smtClean="0"/>
              <a:t>hbase</a:t>
            </a:r>
            <a:r>
              <a:rPr lang="en-US" b="1" dirty="0" smtClean="0"/>
              <a:t> &gt; list</a:t>
            </a:r>
          </a:p>
          <a:p>
            <a:pPr lvl="1"/>
            <a:r>
              <a:rPr lang="en-US" b="1" dirty="0" err="1" smtClean="0"/>
              <a:t>hbase</a:t>
            </a:r>
            <a:r>
              <a:rPr lang="en-US" b="1" dirty="0" smtClean="0"/>
              <a:t>&gt; disable ‘</a:t>
            </a:r>
            <a:r>
              <a:rPr lang="en-US" b="1" dirty="0" err="1" smtClean="0"/>
              <a:t>emp</a:t>
            </a:r>
            <a:r>
              <a:rPr lang="en-US" b="1" dirty="0" smtClean="0"/>
              <a:t>’</a:t>
            </a:r>
          </a:p>
          <a:p>
            <a:pPr lvl="1"/>
            <a:r>
              <a:rPr lang="en-US" b="1" dirty="0" err="1" smtClean="0"/>
              <a:t>hbase</a:t>
            </a:r>
            <a:r>
              <a:rPr lang="en-US" b="1" dirty="0" smtClean="0"/>
              <a:t>&gt; scan ‘</a:t>
            </a:r>
            <a:r>
              <a:rPr lang="en-US" b="1" dirty="0" err="1" smtClean="0"/>
              <a:t>emp</a:t>
            </a:r>
            <a:r>
              <a:rPr lang="en-US" b="1" dirty="0" smtClean="0"/>
              <a:t>’ </a:t>
            </a:r>
          </a:p>
          <a:p>
            <a:pPr lvl="1"/>
            <a:r>
              <a:rPr lang="en-US" b="1" dirty="0" err="1" smtClean="0"/>
              <a:t>hbase</a:t>
            </a:r>
            <a:r>
              <a:rPr lang="en-US" b="1" dirty="0" smtClean="0"/>
              <a:t>&gt; </a:t>
            </a:r>
            <a:r>
              <a:rPr lang="en-US" b="1" dirty="0" err="1" smtClean="0"/>
              <a:t>is_disabled</a:t>
            </a:r>
            <a:r>
              <a:rPr lang="en-US" b="1" dirty="0" smtClean="0"/>
              <a:t> ‘</a:t>
            </a:r>
            <a:r>
              <a:rPr lang="en-US" b="1" dirty="0" err="1" smtClean="0"/>
              <a:t>emp</a:t>
            </a:r>
            <a:r>
              <a:rPr lang="en-US" b="1" dirty="0" smtClean="0"/>
              <a:t>’  </a:t>
            </a:r>
            <a:r>
              <a:rPr lang="en-US" b="1" dirty="0" smtClean="0">
                <a:sym typeface="Wingdings" pitchFamily="2" charset="2"/>
              </a:rPr>
              <a:t> true</a:t>
            </a:r>
          </a:p>
          <a:p>
            <a:pPr lvl="1"/>
            <a:r>
              <a:rPr lang="en-US" b="1" dirty="0" err="1" smtClean="0">
                <a:sym typeface="Wingdings" pitchFamily="2" charset="2"/>
              </a:rPr>
              <a:t>hbase</a:t>
            </a:r>
            <a:r>
              <a:rPr lang="en-US" b="1" dirty="0" smtClean="0">
                <a:sym typeface="Wingdings" pitchFamily="2" charset="2"/>
              </a:rPr>
              <a:t>&gt; enable ‘</a:t>
            </a:r>
            <a:r>
              <a:rPr lang="en-US" b="1" dirty="0" err="1" smtClean="0">
                <a:sym typeface="Wingdings" pitchFamily="2" charset="2"/>
              </a:rPr>
              <a:t>emp</a:t>
            </a:r>
            <a:r>
              <a:rPr lang="en-US" b="1" dirty="0" smtClean="0">
                <a:sym typeface="Wingdings" pitchFamily="2" charset="2"/>
              </a:rPr>
              <a:t>’</a:t>
            </a:r>
          </a:p>
          <a:p>
            <a:pPr lvl="1"/>
            <a:r>
              <a:rPr lang="en-US" b="1" dirty="0" err="1" smtClean="0"/>
              <a:t>hbase</a:t>
            </a:r>
            <a:r>
              <a:rPr lang="en-US" b="1" dirty="0" smtClean="0"/>
              <a:t>&gt; scan ‘</a:t>
            </a:r>
            <a:r>
              <a:rPr lang="en-US" b="1" dirty="0" err="1" smtClean="0"/>
              <a:t>emp</a:t>
            </a:r>
            <a:r>
              <a:rPr lang="en-US" b="1" dirty="0" smtClean="0"/>
              <a:t>’ </a:t>
            </a:r>
          </a:p>
          <a:p>
            <a:pPr lvl="1">
              <a:buNone/>
            </a:pPr>
            <a:r>
              <a:rPr lang="en-US" dirty="0" smtClean="0"/>
              <a:t>1 column=personal </a:t>
            </a:r>
            <a:r>
              <a:rPr lang="en-US" dirty="0" err="1" smtClean="0"/>
              <a:t>data:city</a:t>
            </a:r>
            <a:r>
              <a:rPr lang="en-US" dirty="0" smtClean="0"/>
              <a:t>, timestamp=1417516501,value=</a:t>
            </a:r>
            <a:r>
              <a:rPr lang="en-US" dirty="0" err="1" smtClean="0"/>
              <a:t>hyderabad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&gt; describe ‘</a:t>
            </a:r>
            <a:r>
              <a:rPr lang="en-US" dirty="0" err="1" smtClean="0"/>
              <a:t>emp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&gt; exists ‘</a:t>
            </a:r>
            <a:r>
              <a:rPr lang="en-US" dirty="0" err="1" smtClean="0"/>
              <a:t>emp</a:t>
            </a:r>
            <a:r>
              <a:rPr lang="en-US" dirty="0" smtClean="0"/>
              <a:t>’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Table </a:t>
            </a:r>
            <a:r>
              <a:rPr lang="en-US" dirty="0" err="1" smtClean="0"/>
              <a:t>emp</a:t>
            </a:r>
            <a:r>
              <a:rPr lang="en-US" dirty="0" smtClean="0"/>
              <a:t> does exist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&gt; disable '</a:t>
            </a:r>
            <a:r>
              <a:rPr lang="en-US" dirty="0" err="1" smtClean="0"/>
              <a:t>emp</a:t>
            </a:r>
            <a:r>
              <a:rPr lang="en-US" dirty="0" smtClean="0"/>
              <a:t>' </a:t>
            </a:r>
          </a:p>
          <a:p>
            <a:pPr>
              <a:buNone/>
            </a:pPr>
            <a:r>
              <a:rPr lang="en-US" dirty="0" smtClean="0"/>
              <a:t>       0 row(s) in 1.4580 seconds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drop '</a:t>
            </a:r>
            <a:r>
              <a:rPr lang="en-US" dirty="0" err="1" smtClean="0"/>
              <a:t>emp</a:t>
            </a:r>
            <a:r>
              <a:rPr lang="en-US" dirty="0" smtClean="0"/>
              <a:t>' </a:t>
            </a:r>
          </a:p>
          <a:p>
            <a:pPr>
              <a:buNone/>
            </a:pPr>
            <a:r>
              <a:rPr lang="en-US" dirty="0" smtClean="0"/>
              <a:t>      0 row(s) in 0.3060 seconds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</a:t>
            </a:r>
            <a:r>
              <a:rPr lang="en-US" dirty="0" err="1" smtClean="0"/>
              <a:t>drop_all</a:t>
            </a:r>
            <a:r>
              <a:rPr lang="en-US" dirty="0" smtClean="0"/>
              <a:t> 'e*'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b="1" dirty="0" smtClean="0"/>
              <a:t>Using put command, you can insert rows into a table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put 'emp','1','personal </a:t>
            </a:r>
            <a:r>
              <a:rPr lang="en-US" dirty="0" err="1" smtClean="0"/>
              <a:t>data:name',’Raju</a:t>
            </a:r>
            <a:r>
              <a:rPr lang="en-US" dirty="0" smtClean="0"/>
              <a:t>‘ 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put 'emp','1','personal </a:t>
            </a:r>
            <a:r>
              <a:rPr lang="en-US" dirty="0" err="1" smtClean="0"/>
              <a:t>data:city',’Hyderabad</a:t>
            </a:r>
            <a:r>
              <a:rPr lang="en-US" dirty="0" smtClean="0"/>
              <a:t>‘  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put 'emp','1','professional </a:t>
            </a:r>
            <a:r>
              <a:rPr lang="en-US" dirty="0" err="1" smtClean="0"/>
              <a:t>data:designation',’Mnager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put 'emp','1','professional data:salary','50000‘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hbase</a:t>
            </a:r>
            <a:r>
              <a:rPr lang="en-US" b="1" dirty="0" smtClean="0">
                <a:solidFill>
                  <a:srgbClr val="FF0000"/>
                </a:solidFill>
              </a:rPr>
              <a:t>&gt; put 'emp',‘row1','personal </a:t>
            </a:r>
            <a:r>
              <a:rPr lang="en-US" b="1" dirty="0" err="1" smtClean="0">
                <a:solidFill>
                  <a:srgbClr val="FF0000"/>
                </a:solidFill>
              </a:rPr>
              <a:t>data:city',‘Delhi</a:t>
            </a:r>
            <a:r>
              <a:rPr lang="en-US" b="1" dirty="0" smtClean="0">
                <a:solidFill>
                  <a:srgbClr val="FF0000"/>
                </a:solidFill>
              </a:rPr>
              <a:t>‘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4572000"/>
          <a:ext cx="6553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  <a:gridCol w="1478280"/>
                <a:gridCol w="1143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PERSONAL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PROFESSIONAL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empid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designation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salary</a:t>
                      </a:r>
                      <a:endParaRPr lang="en-US" sz="2000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Raju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Hyderabad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Manager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944562"/>
          </a:xfrm>
        </p:spPr>
        <p:txBody>
          <a:bodyPr/>
          <a:lstStyle/>
          <a:p>
            <a:pPr algn="r"/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r>
              <a:rPr lang="en-US" b="1" dirty="0" smtClean="0"/>
              <a:t>Distributed Database – </a:t>
            </a:r>
            <a:r>
              <a:rPr lang="en-US" b="1" dirty="0" err="1" smtClean="0"/>
              <a:t>Hbase</a:t>
            </a:r>
            <a:r>
              <a:rPr lang="en-US" b="1" dirty="0" smtClean="0"/>
              <a:t>, HDFS</a:t>
            </a:r>
          </a:p>
          <a:p>
            <a:r>
              <a:rPr lang="en-US" b="1" dirty="0" smtClean="0"/>
              <a:t>Relational Database – </a:t>
            </a:r>
            <a:r>
              <a:rPr lang="en-US" b="1" dirty="0" err="1" smtClean="0"/>
              <a:t>MySQL</a:t>
            </a:r>
            <a:r>
              <a:rPr lang="en-US" b="1" dirty="0" smtClean="0"/>
              <a:t>, Oracle</a:t>
            </a:r>
          </a:p>
          <a:p>
            <a:r>
              <a:rPr lang="en-US" b="1" dirty="0" smtClean="0"/>
              <a:t>Cloud Database – AWS S3</a:t>
            </a:r>
          </a:p>
          <a:p>
            <a:r>
              <a:rPr lang="en-US" dirty="0" smtClean="0"/>
              <a:t>Object Oriented Database </a:t>
            </a:r>
          </a:p>
          <a:p>
            <a:r>
              <a:rPr lang="en-US" dirty="0" smtClean="0"/>
              <a:t>Centralized Database</a:t>
            </a:r>
          </a:p>
          <a:p>
            <a:r>
              <a:rPr lang="en-US" dirty="0" smtClean="0"/>
              <a:t>Personal Database</a:t>
            </a:r>
          </a:p>
          <a:p>
            <a:r>
              <a:rPr lang="en-US" b="1" dirty="0" err="1" smtClean="0"/>
              <a:t>NoSQL</a:t>
            </a:r>
            <a:r>
              <a:rPr lang="en-US" b="1" dirty="0" smtClean="0"/>
              <a:t> Database – </a:t>
            </a:r>
            <a:r>
              <a:rPr lang="en-US" b="1" dirty="0" err="1" smtClean="0"/>
              <a:t>MongoDB</a:t>
            </a:r>
            <a:r>
              <a:rPr lang="en-US" b="1" dirty="0" smtClean="0"/>
              <a:t>, </a:t>
            </a:r>
            <a:r>
              <a:rPr lang="en-US" b="1" dirty="0" err="1" smtClean="0"/>
              <a:t>Hbase</a:t>
            </a:r>
            <a:r>
              <a:rPr lang="en-US" b="1" dirty="0" smtClean="0"/>
              <a:t>, Cassandra, Neo4j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get</a:t>
            </a:r>
            <a:r>
              <a:rPr lang="en-US" dirty="0" smtClean="0"/>
              <a:t> command of </a:t>
            </a:r>
            <a:r>
              <a:rPr lang="en-US" b="1" dirty="0" err="1" smtClean="0"/>
              <a:t>HTable</a:t>
            </a:r>
            <a:r>
              <a:rPr lang="en-US" dirty="0" smtClean="0"/>
              <a:t> class is used to read data from a table in </a:t>
            </a:r>
            <a:r>
              <a:rPr lang="en-US" dirty="0" err="1" smtClean="0"/>
              <a:t>HBase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hbase</a:t>
            </a:r>
            <a:r>
              <a:rPr lang="en-US" dirty="0" smtClean="0"/>
              <a:t>&gt; get '</a:t>
            </a:r>
            <a:r>
              <a:rPr lang="en-US" dirty="0" err="1" smtClean="0"/>
              <a:t>emp</a:t>
            </a:r>
            <a:r>
              <a:rPr lang="en-US" dirty="0" smtClean="0"/>
              <a:t>', '1'</a:t>
            </a:r>
          </a:p>
          <a:p>
            <a:pPr algn="just">
              <a:buNone/>
            </a:pPr>
            <a:r>
              <a:rPr lang="en-US" dirty="0" smtClean="0"/>
              <a:t>    personal : city timestamp = 1417521848375, value = Delhi personal : name timestamp = 1417521785385, value = </a:t>
            </a:r>
            <a:r>
              <a:rPr lang="en-US" dirty="0" err="1" smtClean="0"/>
              <a:t>Raju</a:t>
            </a:r>
            <a:r>
              <a:rPr lang="en-US" dirty="0" smtClean="0"/>
              <a:t> professional: designation timestamp = 1417521885277, value = Manager </a:t>
            </a:r>
          </a:p>
          <a:p>
            <a:pPr algn="just">
              <a:buNone/>
            </a:pPr>
            <a:r>
              <a:rPr lang="en-US" dirty="0" smtClean="0"/>
              <a:t>   professional: salary timestamp = 1417521903862, value = 50000</a:t>
            </a:r>
          </a:p>
          <a:p>
            <a:pPr algn="just"/>
            <a:r>
              <a:rPr lang="en-US" dirty="0" err="1" smtClean="0"/>
              <a:t>hbase</a:t>
            </a:r>
            <a:r>
              <a:rPr lang="en-US" dirty="0" smtClean="0"/>
              <a:t>&gt; get '</a:t>
            </a:r>
            <a:r>
              <a:rPr lang="en-US" dirty="0" err="1" smtClean="0"/>
              <a:t>emp</a:t>
            </a:r>
            <a:r>
              <a:rPr lang="en-US" dirty="0" smtClean="0"/>
              <a:t>', 'row1', {COLUMN ⇒ '</a:t>
            </a:r>
            <a:r>
              <a:rPr lang="en-US" dirty="0" err="1" smtClean="0"/>
              <a:t>personal:name</a:t>
            </a:r>
            <a:r>
              <a:rPr lang="en-US" dirty="0" smtClean="0"/>
              <a:t>'}</a:t>
            </a:r>
          </a:p>
          <a:p>
            <a:pPr algn="just">
              <a:buNone/>
            </a:pPr>
            <a:r>
              <a:rPr lang="en-US" dirty="0" smtClean="0"/>
              <a:t>    personal : name timestamp = 1417521785385, value = </a:t>
            </a:r>
            <a:r>
              <a:rPr lang="en-US" dirty="0" err="1" smtClean="0"/>
              <a:t>Raju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b="1" dirty="0" smtClean="0"/>
              <a:t>Delete</a:t>
            </a:r>
            <a:r>
              <a:rPr lang="en-US" dirty="0" smtClean="0"/>
              <a:t> command is used to delete  a specific cell in a table.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delete '</a:t>
            </a:r>
            <a:r>
              <a:rPr lang="en-US" dirty="0" err="1" smtClean="0"/>
              <a:t>emp</a:t>
            </a:r>
            <a:r>
              <a:rPr lang="en-US" dirty="0" smtClean="0"/>
              <a:t>', '1', 'personal </a:t>
            </a:r>
            <a:r>
              <a:rPr lang="en-US" dirty="0" err="1" smtClean="0"/>
              <a:t>data:city</a:t>
            </a:r>
            <a:r>
              <a:rPr lang="en-US" dirty="0" smtClean="0"/>
              <a:t>‘</a:t>
            </a:r>
          </a:p>
          <a:p>
            <a:pPr>
              <a:buNone/>
            </a:pPr>
            <a:r>
              <a:rPr lang="en-US" dirty="0" smtClean="0"/>
              <a:t>    1417521848375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</a:t>
            </a:r>
            <a:r>
              <a:rPr lang="en-US" dirty="0" err="1" smtClean="0"/>
              <a:t>deleteall</a:t>
            </a:r>
            <a:r>
              <a:rPr lang="en-US" dirty="0" smtClean="0"/>
              <a:t> 'emp','1‘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&gt; scan ‘</a:t>
            </a:r>
            <a:r>
              <a:rPr lang="en-US" dirty="0" err="1" smtClean="0"/>
              <a:t>emp</a:t>
            </a:r>
            <a:r>
              <a:rPr lang="en-US" dirty="0" smtClean="0"/>
              <a:t>’   </a:t>
            </a:r>
            <a:r>
              <a:rPr lang="en-US" dirty="0" smtClean="0">
                <a:sym typeface="Wingdings" pitchFamily="2" charset="2"/>
              </a:rPr>
              <a:t> table is empty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is a document database. It stores data in a type of JSON format called </a:t>
            </a:r>
            <a:r>
              <a:rPr lang="en-US" dirty="0" smtClean="0"/>
              <a:t>BSON - </a:t>
            </a:r>
            <a:r>
              <a:rPr lang="en-US" dirty="0" smtClean="0"/>
              <a:t>Binary </a:t>
            </a: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Records in a </a:t>
            </a:r>
            <a:r>
              <a:rPr lang="en-US" dirty="0" err="1" smtClean="0"/>
              <a:t>MongoDB</a:t>
            </a:r>
            <a:r>
              <a:rPr lang="en-US" dirty="0" smtClean="0"/>
              <a:t> database are called documents and the field values may include numbers, strings, </a:t>
            </a:r>
            <a:r>
              <a:rPr lang="en-US" dirty="0" err="1" smtClean="0"/>
              <a:t>booleans</a:t>
            </a:r>
            <a:r>
              <a:rPr lang="en-US" dirty="0" smtClean="0"/>
              <a:t>, arrays, or even nested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914400"/>
          </a:xfrm>
        </p:spPr>
        <p:txBody>
          <a:bodyPr/>
          <a:lstStyle/>
          <a:p>
            <a:pPr algn="r"/>
            <a:r>
              <a:rPr lang="en-US" dirty="0" smtClean="0"/>
              <a:t>RDBMS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940" name="Picture 4" descr="All Basics of MongoDB in 10 Minutes | by Aditi Mittal | Nerd For Tech | 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27296" cy="4191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19400" y="5867400"/>
            <a:ext cx="376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Terminologies used in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9144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938" name="Picture 2" descr="Mapping Relational Databases to Mongo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620000" cy="50116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6324600"/>
            <a:ext cx="520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Data Table Structure for RDBMS and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Getting Started with MongoDB – An Introduction | Studio 3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7239000" cy="2361970"/>
          </a:xfrm>
          <a:prstGeom prst="rect">
            <a:avLst/>
          </a:prstGeom>
          <a:noFill/>
        </p:spPr>
      </p:pic>
      <p:pic>
        <p:nvPicPr>
          <p:cNvPr id="2052" name="Picture 4" descr="MongoDB CRUD Introduction — MongoDB Manu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810000"/>
            <a:ext cx="5257800" cy="2628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MongoDB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 descr="MongoDB Data Types &amp; Field-Value Pairs | Studio 3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286875" cy="500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Types of Cloud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338" name="Picture 2" descr="aws storage obje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686800" cy="348659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791200"/>
            <a:ext cx="27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Types of Cloud Storage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/>
            <a:r>
              <a:rPr lang="en-US" dirty="0" smtClean="0"/>
              <a:t>S3 stands for Simple Storage Service</a:t>
            </a:r>
          </a:p>
          <a:p>
            <a:pPr algn="just"/>
            <a:r>
              <a:rPr lang="en-US" dirty="0" smtClean="0"/>
              <a:t>S3 was one of the first AWS services to be developed. </a:t>
            </a:r>
          </a:p>
          <a:p>
            <a:pPr algn="just"/>
            <a:r>
              <a:rPr lang="en-US" dirty="0" smtClean="0"/>
              <a:t>It’s essentially AWS’s </a:t>
            </a:r>
            <a:r>
              <a:rPr lang="en-US" b="1" dirty="0" smtClean="0"/>
              <a:t>default storage </a:t>
            </a:r>
            <a:r>
              <a:rPr lang="en-US" dirty="0" smtClean="0"/>
              <a:t>option. </a:t>
            </a:r>
          </a:p>
          <a:p>
            <a:pPr algn="just"/>
            <a:r>
              <a:rPr lang="en-US" dirty="0" smtClean="0"/>
              <a:t>It’s quick, cheap and can hold a LOT of data. </a:t>
            </a:r>
          </a:p>
          <a:p>
            <a:pPr algn="just"/>
            <a:r>
              <a:rPr lang="en-US" dirty="0" smtClean="0"/>
              <a:t>In fact, there is no limit to the amount of storage space available. Objects (files) of up </a:t>
            </a:r>
            <a:r>
              <a:rPr lang="en-US" b="1" dirty="0" smtClean="0"/>
              <a:t>to 5 TB in size</a:t>
            </a:r>
            <a:r>
              <a:rPr lang="en-US" dirty="0" smtClean="0"/>
              <a:t> can also be stored!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290" name="Picture 2" descr="aws s3 cloud stor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41" y="1828800"/>
            <a:ext cx="8918559" cy="34480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0" y="5715000"/>
            <a:ext cx="251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Set of features on S3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r"/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506" name="AutoShape 2" descr="Types of NoSQL Databas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Types of NoSQL Databas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Types of NoSQL Database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2" name="Picture 8" descr="Types of NoSQL Databases - Coding Ninj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10600" cy="287737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1800" y="5791200"/>
            <a:ext cx="335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Fig. Types of  </a:t>
            </a:r>
            <a:r>
              <a:rPr lang="en-US" sz="2000" b="1" dirty="0" err="1" smtClean="0"/>
              <a:t>NoSQL</a:t>
            </a:r>
            <a:r>
              <a:rPr lang="en-US" sz="2000" b="1" dirty="0" smtClean="0"/>
              <a:t> Database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876800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MongoDB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CouchDB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953000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neo4j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4953000"/>
            <a:ext cx="97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AWS S3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4200" y="4876800"/>
            <a:ext cx="1274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HBase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Cassandra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AWS S3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Data Storage</a:t>
            </a:r>
          </a:p>
          <a:p>
            <a:r>
              <a:rPr lang="en-US" dirty="0" smtClean="0"/>
              <a:t>Backup and Recovery</a:t>
            </a:r>
          </a:p>
          <a:p>
            <a:r>
              <a:rPr lang="en-US" dirty="0" smtClean="0"/>
              <a:t>Hosting static websites</a:t>
            </a:r>
          </a:p>
          <a:p>
            <a:r>
              <a:rPr lang="en-US" dirty="0" smtClean="0"/>
              <a:t>Data Archiving</a:t>
            </a:r>
          </a:p>
          <a:p>
            <a:r>
              <a:rPr lang="en-US" dirty="0" smtClean="0"/>
              <a:t>Big Data Analytics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AWS S3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Buckets and Objects</a:t>
            </a:r>
          </a:p>
          <a:p>
            <a:r>
              <a:rPr lang="en-US" dirty="0" smtClean="0"/>
              <a:t>Versioning and Access Control</a:t>
            </a:r>
          </a:p>
          <a:p>
            <a:r>
              <a:rPr lang="en-US" dirty="0" smtClean="0"/>
              <a:t>Bucket policies and Life Cycles</a:t>
            </a:r>
          </a:p>
          <a:p>
            <a:r>
              <a:rPr lang="en-US" dirty="0" smtClean="0"/>
              <a:t>Keys and Null Objects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/>
          <a:lstStyle/>
          <a:p>
            <a:pPr algn="r"/>
            <a:r>
              <a:rPr lang="en-US" dirty="0" smtClean="0"/>
              <a:t>AWS S3 Bucket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Amazon S3 bucket is a fundamental Storage Container</a:t>
            </a:r>
          </a:p>
          <a:p>
            <a:pPr algn="just"/>
            <a:r>
              <a:rPr lang="en-US" dirty="0" smtClean="0"/>
              <a:t>It provides a secure and scalable repository for storing of Objects such as Text data, Images, Audio and Video files over AWS Cloud.</a:t>
            </a:r>
          </a:p>
          <a:p>
            <a:pPr algn="just"/>
            <a:r>
              <a:rPr lang="en-US" dirty="0" smtClean="0"/>
              <a:t>Each S3 bucket name should be globally unique and should be configured with ACL (Access Control List).</a:t>
            </a:r>
          </a:p>
          <a:p>
            <a:pPr algn="just"/>
            <a:r>
              <a:rPr lang="en-US" dirty="0" smtClean="0"/>
              <a:t>Maximum 100 buckets per AWS account allowed.</a:t>
            </a:r>
          </a:p>
          <a:p>
            <a:pPr algn="just" fontAlgn="base"/>
            <a:r>
              <a:rPr lang="en-US" dirty="0" smtClean="0"/>
              <a:t>Key, Version ID, Value, Metadata, Sub-resources, Access control information and Tags are properties of S3 objects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724400"/>
            <a:ext cx="53721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S3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/>
            <a:r>
              <a:rPr lang="en-US" dirty="0" smtClean="0"/>
              <a:t>Versioning means always keep a record of previously uploaded files in S3.</a:t>
            </a:r>
          </a:p>
          <a:p>
            <a:pPr algn="just"/>
            <a:r>
              <a:rPr lang="en-US" b="1" dirty="0" smtClean="0"/>
              <a:t>Versioning is not enabled by default. </a:t>
            </a:r>
          </a:p>
          <a:p>
            <a:pPr algn="just"/>
            <a:r>
              <a:rPr lang="en-US" dirty="0" smtClean="0"/>
              <a:t>Once enabled, it is enabled for all objects in a bucket.</a:t>
            </a:r>
          </a:p>
          <a:p>
            <a:pPr algn="just"/>
            <a:r>
              <a:rPr lang="en-US" dirty="0" smtClean="0"/>
              <a:t>It adds extra cost for storing multiple copies of your data.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194" name="Picture 2" descr="Using Versioning In S3 Bucke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62400"/>
            <a:ext cx="7391400" cy="2514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00400" y="6400800"/>
            <a:ext cx="381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S3 Versioning within same bucket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Access 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/>
            <a:r>
              <a:rPr lang="en-US" dirty="0" smtClean="0"/>
              <a:t>A document for verifying access to S3 buckets from outside your AWS account. </a:t>
            </a:r>
          </a:p>
          <a:p>
            <a:pPr algn="just"/>
            <a:r>
              <a:rPr lang="en-US" b="1" dirty="0" smtClean="0"/>
              <a:t>An </a:t>
            </a:r>
            <a:r>
              <a:rPr lang="en-US" b="1" u="sng" dirty="0" smtClean="0">
                <a:hlinkClick r:id="rId2"/>
              </a:rPr>
              <a:t>ACL</a:t>
            </a:r>
            <a:r>
              <a:rPr lang="en-US" b="1" dirty="0" smtClean="0"/>
              <a:t> is specific to each bucket. </a:t>
            </a:r>
          </a:p>
          <a:p>
            <a:pPr algn="just"/>
            <a:r>
              <a:rPr lang="en-US" dirty="0" smtClean="0"/>
              <a:t>You can utilize S3 Object Ownership, an Amazon S3 bucket-level feature, to manage who owns the objects you uploaded to your bucket and to enable or disable ACLs.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S3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/>
            <a:r>
              <a:rPr lang="en-US" dirty="0" smtClean="0"/>
              <a:t>To avoid extra expenses and to maintain data as per requirement only life cycle management is needed.</a:t>
            </a:r>
          </a:p>
          <a:p>
            <a:pPr algn="just" fontAlgn="base"/>
            <a:r>
              <a:rPr lang="en-US" dirty="0" smtClean="0"/>
              <a:t>There are 2 types of actions:</a:t>
            </a:r>
          </a:p>
          <a:p>
            <a:pPr algn="just" fontAlgn="base"/>
            <a:r>
              <a:rPr lang="en-US" b="1" dirty="0" smtClean="0"/>
              <a:t>Transition actions</a:t>
            </a:r>
          </a:p>
          <a:p>
            <a:pPr lvl="1" algn="just" fontAlgn="base"/>
            <a:r>
              <a:rPr lang="en-US" dirty="0" smtClean="0"/>
              <a:t>Moving objects from one storage class to another storage class. </a:t>
            </a:r>
          </a:p>
          <a:p>
            <a:pPr lvl="1" algn="just" fontAlgn="base"/>
            <a:r>
              <a:rPr lang="en-US" dirty="0" smtClean="0"/>
              <a:t>Each storage class has a different cost associated with it.</a:t>
            </a:r>
          </a:p>
          <a:p>
            <a:pPr algn="just" fontAlgn="base"/>
            <a:r>
              <a:rPr lang="en-US" b="1" dirty="0" smtClean="0"/>
              <a:t>Expiration actions</a:t>
            </a:r>
          </a:p>
          <a:p>
            <a:pPr lvl="1" algn="just" fontAlgn="base"/>
            <a:r>
              <a:rPr lang="en-US" dirty="0" smtClean="0"/>
              <a:t>When objects expire after a span of time (say 30 days,60 days, etc).</a:t>
            </a:r>
          </a:p>
          <a:p>
            <a:pPr lvl="1" algn="just" fontAlgn="base"/>
            <a:r>
              <a:rPr lang="en-US" dirty="0" smtClean="0"/>
              <a:t>Amazon S3 deletes expired objects on your behalf. 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2" name="Picture 2" descr="Simplify Your Data Lifecycle &amp; Optimize Storage Costs With Amazon S3  Lifecycle - DEV Commun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229600" cy="2819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5105400"/>
            <a:ext cx="304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S3 Lifecycle Management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04800" y="762000"/>
          <a:ext cx="8610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14"/>
                <a:gridCol w="1670210"/>
                <a:gridCol w="1596136"/>
                <a:gridCol w="1722120"/>
                <a:gridCol w="1722120"/>
              </a:tblGrid>
              <a:tr h="354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 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 Standard 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 One Zone-IA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 Glacier</a:t>
                      </a:r>
                      <a:endParaRPr lang="en-US" dirty="0"/>
                    </a:p>
                  </a:txBody>
                  <a:tcPr/>
                </a:tc>
              </a:tr>
              <a:tr h="6115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Durability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99.99%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99.99%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99.99%</a:t>
                      </a:r>
                    </a:p>
                  </a:txBody>
                  <a:tcPr/>
                </a:tc>
              </a:tr>
              <a:tr h="3543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Availability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5430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 zones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61154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capacity charge per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&gt;=3</a:t>
                      </a:r>
                      <a:endParaRPr lang="en-US" dirty="0"/>
                    </a:p>
                  </a:txBody>
                  <a:tcPr/>
                </a:tc>
              </a:tr>
              <a:tr h="61154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storage duration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KB</a:t>
                      </a:r>
                      <a:endParaRPr lang="en-US" dirty="0"/>
                    </a:p>
                  </a:txBody>
                  <a:tcPr/>
                </a:tc>
              </a:tr>
              <a:tr h="35430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Retrieval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days</a:t>
                      </a:r>
                      <a:endParaRPr lang="en-US" dirty="0"/>
                    </a:p>
                  </a:txBody>
                  <a:tcPr/>
                </a:tc>
              </a:tr>
              <a:tr h="35430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byte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 or hours</a:t>
                      </a:r>
                      <a:endParaRPr lang="en-US" dirty="0"/>
                    </a:p>
                  </a:txBody>
                  <a:tcPr/>
                </a:tc>
              </a:tr>
              <a:tr h="6115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Storage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</a:t>
                      </a:r>
                    </a:p>
                  </a:txBody>
                  <a:tcPr/>
                </a:tc>
              </a:tr>
              <a:tr h="3543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Lifecycle Transitions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Keys and NULL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 fontAlgn="base"/>
            <a:r>
              <a:rPr lang="en-US" dirty="0" smtClean="0"/>
              <a:t>The key in S3 is a unique identifier for an object in a bucket. </a:t>
            </a:r>
          </a:p>
          <a:p>
            <a:pPr algn="just" fontAlgn="base"/>
            <a:r>
              <a:rPr lang="en-US" dirty="0" smtClean="0"/>
              <a:t>For example in a bucket ‘</a:t>
            </a:r>
            <a:r>
              <a:rPr lang="en-US" dirty="0" err="1" smtClean="0"/>
              <a:t>CCBD’</a:t>
            </a:r>
            <a:r>
              <a:rPr lang="en-US" dirty="0" err="1" smtClean="0">
                <a:sym typeface="Wingdings" pitchFamily="2" charset="2"/>
              </a:rPr>
              <a:t>demo</a:t>
            </a:r>
            <a:r>
              <a:rPr lang="en-US" dirty="0" err="1" smtClean="0"/>
              <a:t>.c</a:t>
            </a:r>
            <a:r>
              <a:rPr lang="en-US" dirty="0" smtClean="0"/>
              <a:t> file is stored at CCBD/</a:t>
            </a:r>
            <a:r>
              <a:rPr lang="en-US" dirty="0" err="1" smtClean="0"/>
              <a:t>demo.c</a:t>
            </a:r>
            <a:r>
              <a:rPr lang="en-US" dirty="0" smtClean="0"/>
              <a:t> then ‘CCBD/</a:t>
            </a:r>
            <a:r>
              <a:rPr lang="en-US" dirty="0" err="1" smtClean="0"/>
              <a:t>demo.c</a:t>
            </a:r>
            <a:r>
              <a:rPr lang="en-US" dirty="0" smtClean="0"/>
              <a:t>’ is object key for </a:t>
            </a:r>
            <a:r>
              <a:rPr lang="en-US" dirty="0" err="1" smtClean="0"/>
              <a:t>demo.c</a:t>
            </a:r>
            <a:endParaRPr lang="en-US" dirty="0" smtClean="0"/>
          </a:p>
          <a:p>
            <a:pPr algn="just" fontAlgn="base">
              <a:buNone/>
            </a:pPr>
            <a:endParaRPr lang="en-US" dirty="0" smtClean="0"/>
          </a:p>
          <a:p>
            <a:pPr algn="just" fontAlgn="base"/>
            <a:r>
              <a:rPr lang="en-US" b="1" dirty="0" smtClean="0"/>
              <a:t>Null Object</a:t>
            </a:r>
            <a:r>
              <a:rPr lang="en-US" dirty="0" smtClean="0"/>
              <a:t>: Version ID for objects in a bucket where versioning is suspended is null. Such objects may be referred to as null objects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AWS S3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Durability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Server-Side-Encryption (SSE)</a:t>
            </a:r>
          </a:p>
          <a:p>
            <a:pPr lvl="1"/>
            <a:r>
              <a:rPr lang="en-US" dirty="0" smtClean="0"/>
              <a:t>SSE-S3: AWS S3 manages encryption keys.</a:t>
            </a:r>
          </a:p>
          <a:p>
            <a:pPr lvl="1"/>
            <a:r>
              <a:rPr lang="en-US" dirty="0" smtClean="0"/>
              <a:t>SSE-C: The customer manages encryption keys.</a:t>
            </a:r>
          </a:p>
          <a:p>
            <a:pPr lvl="1"/>
            <a:r>
              <a:rPr lang="en-US" dirty="0" smtClean="0"/>
              <a:t> SSE-KMS: The AWS Key Management Service (KMS) manages the encryption keys.</a:t>
            </a:r>
          </a:p>
          <a:p>
            <a:pPr marL="60325" lvl="1" indent="258763"/>
            <a:r>
              <a:rPr lang="en-US" dirty="0" smtClean="0"/>
              <a:t>Infinite Storage Space</a:t>
            </a:r>
          </a:p>
          <a:p>
            <a:pPr marL="60325" lvl="1" indent="258763"/>
            <a:r>
              <a:rPr lang="en-US" dirty="0" smtClean="0"/>
              <a:t>File Size Support</a:t>
            </a:r>
          </a:p>
          <a:p>
            <a:pPr marL="60325" lvl="1" indent="258763"/>
            <a:r>
              <a:rPr lang="en-US" dirty="0" smtClean="0"/>
              <a:t>Pay as you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algn="r"/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database - CAP theorem - Availability and Partition Tolerance - Stack  Over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447800"/>
            <a:ext cx="7225691" cy="5114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868362"/>
          </a:xfrm>
        </p:spPr>
        <p:txBody>
          <a:bodyPr/>
          <a:lstStyle/>
          <a:p>
            <a:pPr algn="r"/>
            <a:r>
              <a:rPr lang="en-US" dirty="0" smtClean="0"/>
              <a:t>CloudFront CDN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Site Delivery with AWS CloudFront CDN – Kloud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077200" cy="4953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6248400"/>
            <a:ext cx="460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CloudFront Computer Delivery Network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pPr algn="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Blog Website – A</a:t>
            </a:r>
          </a:p>
          <a:p>
            <a:r>
              <a:rPr lang="en-US" dirty="0" smtClean="0"/>
              <a:t>Multiplayer online games – A</a:t>
            </a:r>
          </a:p>
          <a:p>
            <a:r>
              <a:rPr lang="en-US" dirty="0" smtClean="0"/>
              <a:t>Stock trading platforms – C</a:t>
            </a:r>
          </a:p>
          <a:p>
            <a:r>
              <a:rPr lang="en-US" dirty="0" smtClean="0"/>
              <a:t>Video Streaming websites – A</a:t>
            </a:r>
          </a:p>
          <a:p>
            <a:r>
              <a:rPr lang="en-US" dirty="0" smtClean="0"/>
              <a:t>Ticket Booking system – C</a:t>
            </a:r>
          </a:p>
          <a:p>
            <a:r>
              <a:rPr lang="en-US" dirty="0" smtClean="0"/>
              <a:t>Video Chat Application – A</a:t>
            </a:r>
          </a:p>
          <a:p>
            <a:r>
              <a:rPr lang="en-US" dirty="0" smtClean="0"/>
              <a:t>Bank – 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= Availability</a:t>
            </a:r>
          </a:p>
          <a:p>
            <a:r>
              <a:rPr lang="en-US" dirty="0" smtClean="0"/>
              <a:t>C = Consistency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44562"/>
          </a:xfrm>
        </p:spPr>
        <p:txBody>
          <a:bodyPr/>
          <a:lstStyle/>
          <a:p>
            <a:pPr algn="r"/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81000" y="1828800"/>
          <a:ext cx="8534400" cy="249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SQL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NoSQL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Relational Database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Non Relational Database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</a:t>
                      </a:r>
                      <a:r>
                        <a:rPr lang="en-US" sz="2000" baseline="0" dirty="0" smtClean="0"/>
                        <a:t> Schema design and 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Dynamic Schema design and structure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Handles complex queries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Handles Simple</a:t>
                      </a:r>
                      <a:r>
                        <a:rPr lang="en-US" sz="2000" baseline="0" dirty="0" smtClean="0"/>
                        <a:t> Queries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Vertically</a:t>
                      </a:r>
                      <a:r>
                        <a:rPr lang="en-US" sz="2000" baseline="0" dirty="0" smtClean="0"/>
                        <a:t> Scalable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Horizontally</a:t>
                      </a:r>
                      <a:r>
                        <a:rPr lang="en-US" sz="2000" baseline="0" dirty="0" smtClean="0"/>
                        <a:t> Scalable – add no. of nodes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Follows ACID property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Follows </a:t>
                      </a:r>
                      <a:r>
                        <a:rPr lang="en-US" sz="2000" baseline="0" dirty="0" smtClean="0"/>
                        <a:t> CAP</a:t>
                      </a:r>
                      <a:r>
                        <a:rPr lang="en-US" sz="2000" dirty="0" smtClean="0"/>
                        <a:t> property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Introduction-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algn="just"/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r>
              <a:rPr lang="en-US" dirty="0" smtClean="0"/>
              <a:t> is an open-source, </a:t>
            </a:r>
            <a:r>
              <a:rPr lang="en-US" dirty="0" err="1" smtClean="0"/>
              <a:t>NoSQL</a:t>
            </a:r>
            <a:r>
              <a:rPr lang="en-US" dirty="0" smtClean="0"/>
              <a:t>, column-oriented, random read/write access, distributed big data store.</a:t>
            </a:r>
          </a:p>
          <a:p>
            <a:pPr algn="just"/>
            <a:r>
              <a:rPr lang="en-US" dirty="0" err="1" smtClean="0"/>
              <a:t>HBase</a:t>
            </a:r>
            <a:r>
              <a:rPr lang="en-US" dirty="0" smtClean="0"/>
              <a:t> integrates seamlessly with Apache Hadoop ecosystem and runs on top of the Hadoop Distributed File System (HDFS) or Amazon S3 using Amazon Elastic </a:t>
            </a:r>
            <a:r>
              <a:rPr lang="en-US" dirty="0" err="1" smtClean="0"/>
              <a:t>MapReduce</a:t>
            </a:r>
            <a:r>
              <a:rPr lang="en-US" dirty="0" smtClean="0"/>
              <a:t> (EMR) file system or EMRFS. </a:t>
            </a:r>
          </a:p>
          <a:p>
            <a:pPr algn="just"/>
            <a:r>
              <a:rPr lang="en-US" dirty="0" err="1" smtClean="0"/>
              <a:t>HBase</a:t>
            </a:r>
            <a:r>
              <a:rPr lang="en-US" dirty="0" smtClean="0"/>
              <a:t> serves as a direct input and output to the Apache </a:t>
            </a:r>
            <a:r>
              <a:rPr lang="en-US" dirty="0" err="1" smtClean="0"/>
              <a:t>MapReduce</a:t>
            </a:r>
            <a:r>
              <a:rPr lang="en-US" dirty="0" smtClean="0"/>
              <a:t> framework for Hadoop and works with Apache Phoenix to enable SQL-like queries over </a:t>
            </a:r>
            <a:r>
              <a:rPr lang="en-US" dirty="0" err="1" smtClean="0"/>
              <a:t>HBase</a:t>
            </a:r>
            <a:r>
              <a:rPr lang="en-US" dirty="0" smtClean="0"/>
              <a:t> tables.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Why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There are number of limitations in RDBMS are as follows: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Not preferable for unstructured data.</a:t>
            </a:r>
          </a:p>
          <a:p>
            <a:pPr lvl="1"/>
            <a:r>
              <a:rPr lang="en-US" dirty="0" smtClean="0"/>
              <a:t>Works very well for a limited number of records</a:t>
            </a:r>
          </a:p>
          <a:p>
            <a:pPr lvl="1"/>
            <a:r>
              <a:rPr lang="en-US" dirty="0" smtClean="0"/>
              <a:t>Doesn’t contain de-normalized data.</a:t>
            </a:r>
          </a:p>
          <a:p>
            <a:pPr lvl="1"/>
            <a:r>
              <a:rPr lang="en-US" dirty="0" smtClean="0"/>
              <a:t>Schema-oriented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algn="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Linearly Scalable</a:t>
            </a:r>
          </a:p>
          <a:p>
            <a:r>
              <a:rPr lang="en-US" dirty="0" smtClean="0"/>
              <a:t>Schema-less</a:t>
            </a:r>
          </a:p>
          <a:p>
            <a:r>
              <a:rPr lang="en-US" dirty="0" smtClean="0"/>
              <a:t>Fast due to random access </a:t>
            </a:r>
          </a:p>
          <a:p>
            <a:r>
              <a:rPr lang="en-US" dirty="0" smtClean="0"/>
              <a:t>Fault Tolerant - Automatic failure support</a:t>
            </a:r>
          </a:p>
          <a:p>
            <a:r>
              <a:rPr lang="en-US" dirty="0" smtClean="0"/>
              <a:t>Column Oriented</a:t>
            </a:r>
          </a:p>
          <a:p>
            <a:r>
              <a:rPr lang="en-US" dirty="0" smtClean="0"/>
              <a:t>Low latency access for data</a:t>
            </a:r>
          </a:p>
          <a:p>
            <a:pPr algn="ctr">
              <a:buNone/>
            </a:pPr>
            <a:r>
              <a:rPr lang="en-US" b="1" u="sng" dirty="0" smtClean="0"/>
              <a:t>Applications</a:t>
            </a:r>
          </a:p>
          <a:p>
            <a:r>
              <a:rPr lang="en-US" dirty="0" smtClean="0"/>
              <a:t>FINRA -  Financial Industry Regulatory Authority </a:t>
            </a:r>
          </a:p>
          <a:p>
            <a:r>
              <a:rPr lang="en-US" dirty="0" smtClean="0"/>
              <a:t>MONSTER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B435-DE97-4353-9D3F-43427E337F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6812</TotalTime>
  <Words>1264</Words>
  <Application>Microsoft Office PowerPoint</Application>
  <PresentationFormat>On-screen Show (4:3)</PresentationFormat>
  <Paragraphs>319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        Apache Hbase, MongoDB, S3</vt:lpstr>
      <vt:lpstr>Types of Databases</vt:lpstr>
      <vt:lpstr>Types of NoSQL</vt:lpstr>
      <vt:lpstr>CAP Theorem</vt:lpstr>
      <vt:lpstr>Examples</vt:lpstr>
      <vt:lpstr>SQL vs NoSQL</vt:lpstr>
      <vt:lpstr>Introduction- HBase</vt:lpstr>
      <vt:lpstr>Why do we need?</vt:lpstr>
      <vt:lpstr>Features</vt:lpstr>
      <vt:lpstr> Architecture of HBase</vt:lpstr>
      <vt:lpstr>Contd…</vt:lpstr>
      <vt:lpstr>Contd…</vt:lpstr>
      <vt:lpstr>Contd…</vt:lpstr>
      <vt:lpstr>HBase Table Structure</vt:lpstr>
      <vt:lpstr>Contd…</vt:lpstr>
      <vt:lpstr>HBase Commands</vt:lpstr>
      <vt:lpstr>Contd….</vt:lpstr>
      <vt:lpstr>Contd…</vt:lpstr>
      <vt:lpstr>Contd…</vt:lpstr>
      <vt:lpstr>Contd…</vt:lpstr>
      <vt:lpstr>Contd…</vt:lpstr>
      <vt:lpstr>MongoDB</vt:lpstr>
      <vt:lpstr>RDBMS vs MongoDB</vt:lpstr>
      <vt:lpstr>Contd….</vt:lpstr>
      <vt:lpstr>Contd…</vt:lpstr>
      <vt:lpstr>MongoDB Collection</vt:lpstr>
      <vt:lpstr>Types of Cloud Storage</vt:lpstr>
      <vt:lpstr>AWS S3</vt:lpstr>
      <vt:lpstr>Contd…</vt:lpstr>
      <vt:lpstr>AWS S3 Uses</vt:lpstr>
      <vt:lpstr>AWS S3 Components</vt:lpstr>
      <vt:lpstr>AWS S3 Bucket and Objects</vt:lpstr>
      <vt:lpstr>S3 Versioning</vt:lpstr>
      <vt:lpstr>Access Control List</vt:lpstr>
      <vt:lpstr>S3 Lifecycle</vt:lpstr>
      <vt:lpstr>Contd….</vt:lpstr>
      <vt:lpstr>Contd….</vt:lpstr>
      <vt:lpstr>Keys and NULL Objects</vt:lpstr>
      <vt:lpstr>AWS S3 Features</vt:lpstr>
      <vt:lpstr>CloudFront CDN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HBase</dc:title>
  <dc:creator>Dell</dc:creator>
  <cp:lastModifiedBy>Dell</cp:lastModifiedBy>
  <cp:revision>108</cp:revision>
  <dcterms:created xsi:type="dcterms:W3CDTF">2024-03-06T07:59:07Z</dcterms:created>
  <dcterms:modified xsi:type="dcterms:W3CDTF">2024-04-01T04:07:27Z</dcterms:modified>
</cp:coreProperties>
</file>