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6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6" r:id="rId31"/>
    <p:sldId id="289" r:id="rId32"/>
    <p:sldId id="290" r:id="rId33"/>
    <p:sldId id="291" r:id="rId34"/>
    <p:sldId id="287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625D6B-7E21-4511-9CDA-0631147FA34A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BA4D8D-E287-4877-9D6D-95C841A7B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Apache Pig Architecture and Execution Modes - Analytics Vidhy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4953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LOAD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entaur" pitchFamily="18" charset="0"/>
              </a:rPr>
              <a:t>Upload the text files on HDFS in the specific directory.</a:t>
            </a:r>
          </a:p>
          <a:p>
            <a:pPr lvl="1"/>
            <a:r>
              <a:rPr lang="en-US" b="1" dirty="0" smtClean="0">
                <a:latin typeface="Centaur" pitchFamily="18" charset="0"/>
              </a:rPr>
              <a:t>$ </a:t>
            </a:r>
            <a:r>
              <a:rPr lang="en-US" b="1" dirty="0" err="1" smtClean="0">
                <a:latin typeface="Centaur" pitchFamily="18" charset="0"/>
              </a:rPr>
              <a:t>hdfs</a:t>
            </a:r>
            <a:r>
              <a:rPr lang="en-US" b="1" dirty="0" smtClean="0">
                <a:latin typeface="Centaur" pitchFamily="18" charset="0"/>
              </a:rPr>
              <a:t> </a:t>
            </a:r>
            <a:r>
              <a:rPr lang="en-US" b="1" dirty="0" err="1" smtClean="0">
                <a:latin typeface="Centaur" pitchFamily="18" charset="0"/>
              </a:rPr>
              <a:t>dfs</a:t>
            </a:r>
            <a:r>
              <a:rPr lang="en-US" b="1" dirty="0" smtClean="0">
                <a:latin typeface="Centaur" pitchFamily="18" charset="0"/>
              </a:rPr>
              <a:t> -put pload.txt /</a:t>
            </a:r>
            <a:r>
              <a:rPr lang="en-US" b="1" dirty="0" err="1" smtClean="0">
                <a:latin typeface="Centaur" pitchFamily="18" charset="0"/>
              </a:rPr>
              <a:t>pigexample</a:t>
            </a:r>
            <a:r>
              <a:rPr lang="en-US" b="1" dirty="0" smtClean="0">
                <a:latin typeface="Centaur" pitchFamily="18" charset="0"/>
              </a:rPr>
              <a:t>  </a:t>
            </a:r>
          </a:p>
          <a:p>
            <a:r>
              <a:rPr lang="en-US" dirty="0" smtClean="0">
                <a:latin typeface="Centaur" pitchFamily="18" charset="0"/>
              </a:rPr>
              <a:t>Open the pig MapReduce run mode.</a:t>
            </a:r>
          </a:p>
          <a:p>
            <a:pPr lvl="1"/>
            <a:r>
              <a:rPr lang="en-US" b="1" dirty="0" smtClean="0">
                <a:latin typeface="Centaur" pitchFamily="18" charset="0"/>
              </a:rPr>
              <a:t>$ pig  </a:t>
            </a:r>
          </a:p>
          <a:p>
            <a:r>
              <a:rPr lang="en-US" dirty="0" smtClean="0">
                <a:latin typeface="Centaur" pitchFamily="18" charset="0"/>
              </a:rPr>
              <a:t>Load the file that contains the data.</a:t>
            </a:r>
          </a:p>
          <a:p>
            <a:pPr lvl="1"/>
            <a:r>
              <a:rPr lang="en-US" b="1" dirty="0" smtClean="0">
                <a:latin typeface="Centaur" pitchFamily="18" charset="0"/>
              </a:rPr>
              <a:t>grunt&gt; A = LOAD '/</a:t>
            </a:r>
            <a:r>
              <a:rPr lang="en-US" b="1" dirty="0" err="1" smtClean="0">
                <a:latin typeface="Centaur" pitchFamily="18" charset="0"/>
              </a:rPr>
              <a:t>pigexample</a:t>
            </a:r>
            <a:r>
              <a:rPr lang="en-US" b="1" dirty="0" smtClean="0">
                <a:latin typeface="Centaur" pitchFamily="18" charset="0"/>
              </a:rPr>
              <a:t>/pload.txt' USING PigStorage(',') AS (a1:int,a2:int,a3:int,a4:int) ; </a:t>
            </a:r>
            <a:r>
              <a:rPr lang="en-US" dirty="0" smtClean="0">
                <a:latin typeface="Centaur" pitchFamily="18" charset="0"/>
              </a:rPr>
              <a:t> </a:t>
            </a:r>
          </a:p>
          <a:p>
            <a:r>
              <a:rPr lang="en-US" dirty="0" smtClean="0">
                <a:latin typeface="Centaur" pitchFamily="18" charset="0"/>
              </a:rPr>
              <a:t>Execute and verify the data.</a:t>
            </a:r>
          </a:p>
          <a:p>
            <a:pPr lvl="1"/>
            <a:r>
              <a:rPr lang="en-US" b="1" dirty="0" smtClean="0">
                <a:latin typeface="Centaur" pitchFamily="18" charset="0"/>
              </a:rPr>
              <a:t>grunt&gt; DUMP A;  </a:t>
            </a:r>
          </a:p>
          <a:p>
            <a:pPr lvl="1"/>
            <a:r>
              <a:rPr lang="en-US" b="1" dirty="0" smtClean="0">
                <a:latin typeface="Centaur" pitchFamily="18" charset="0"/>
              </a:rPr>
              <a:t>grunt&gt; DESCRIBE A;  </a:t>
            </a:r>
          </a:p>
          <a:p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LOAD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entaur" pitchFamily="18" charset="0"/>
              </a:rPr>
              <a:t>Create a text file in your local machine and enter values to it.</a:t>
            </a:r>
          </a:p>
          <a:p>
            <a:pPr lvl="1"/>
            <a:r>
              <a:rPr lang="en-US" sz="2400" dirty="0" smtClean="0">
                <a:latin typeface="Centaur" pitchFamily="18" charset="0"/>
              </a:rPr>
              <a:t>$ </a:t>
            </a:r>
            <a:r>
              <a:rPr lang="en-US" sz="2400" dirty="0" err="1" smtClean="0">
                <a:latin typeface="Centaur" pitchFamily="18" charset="0"/>
              </a:rPr>
              <a:t>nano</a:t>
            </a:r>
            <a:r>
              <a:rPr lang="en-US" sz="2400" dirty="0" smtClean="0">
                <a:latin typeface="Centaur" pitchFamily="18" charset="0"/>
              </a:rPr>
              <a:t> number.txt  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entaur" pitchFamily="18" charset="0"/>
              </a:rPr>
              <a:t>Check the values written in the text files.</a:t>
            </a:r>
          </a:p>
          <a:p>
            <a:pPr lvl="1" algn="just"/>
            <a:r>
              <a:rPr lang="en-US" sz="2400" dirty="0" smtClean="0">
                <a:solidFill>
                  <a:srgbClr val="000000"/>
                </a:solidFill>
                <a:latin typeface="Centaur" pitchFamily="18" charset="0"/>
              </a:rPr>
              <a:t>$ cat number.txt</a:t>
            </a:r>
            <a:r>
              <a:rPr lang="en-US" sz="2100" dirty="0" smtClean="0">
                <a:solidFill>
                  <a:srgbClr val="000000"/>
                </a:solidFill>
                <a:latin typeface="Centaur" pitchFamily="18" charset="0"/>
              </a:rPr>
              <a:t>  </a:t>
            </a:r>
          </a:p>
          <a:p>
            <a:pPr algn="just"/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Upload the text files on HDFS in the specific directory.</a:t>
            </a:r>
          </a:p>
          <a:p>
            <a:pPr lvl="1" algn="just"/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$ </a:t>
            </a:r>
            <a:r>
              <a:rPr lang="en-US" sz="2200" dirty="0" err="1" smtClean="0">
                <a:solidFill>
                  <a:srgbClr val="000000"/>
                </a:solidFill>
                <a:latin typeface="Centaur" pitchFamily="18" charset="0"/>
              </a:rPr>
              <a:t>hdfs</a:t>
            </a:r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 </a:t>
            </a:r>
            <a:r>
              <a:rPr lang="en-US" sz="2200" dirty="0" err="1" smtClean="0">
                <a:solidFill>
                  <a:srgbClr val="000000"/>
                </a:solidFill>
                <a:latin typeface="Centaur" pitchFamily="18" charset="0"/>
              </a:rPr>
              <a:t>dfs</a:t>
            </a:r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 -put </a:t>
            </a:r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number.txt  </a:t>
            </a:r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/</a:t>
            </a:r>
            <a:r>
              <a:rPr lang="en-US" sz="2200" dirty="0" err="1" smtClean="0">
                <a:solidFill>
                  <a:srgbClr val="000000"/>
                </a:solidFill>
                <a:latin typeface="Centaur" pitchFamily="18" charset="0"/>
              </a:rPr>
              <a:t>pigdemo</a:t>
            </a:r>
            <a:endParaRPr lang="en-US" sz="2200" dirty="0" smtClean="0">
              <a:solidFill>
                <a:srgbClr val="000000"/>
              </a:solidFill>
              <a:latin typeface="Centaur" pitchFamily="18" charset="0"/>
            </a:endParaRPr>
          </a:p>
          <a:p>
            <a:pPr algn="just"/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Open the pig MapReduce run mode.</a:t>
            </a:r>
          </a:p>
          <a:p>
            <a:pPr lvl="1" algn="just"/>
            <a:r>
              <a:rPr lang="en-US" sz="2400" dirty="0" smtClean="0">
                <a:solidFill>
                  <a:srgbClr val="000000"/>
                </a:solidFill>
                <a:latin typeface="Centaur" pitchFamily="18" charset="0"/>
              </a:rPr>
              <a:t>$ pig  </a:t>
            </a:r>
          </a:p>
          <a:p>
            <a:pPr algn="just"/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Load the file that contains the data.</a:t>
            </a:r>
          </a:p>
          <a:p>
            <a:pPr lvl="1" algn="just"/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grunt</a:t>
            </a:r>
            <a:r>
              <a:rPr lang="en-US" sz="2200" b="1" dirty="0" smtClean="0">
                <a:solidFill>
                  <a:srgbClr val="006699"/>
                </a:solidFill>
                <a:latin typeface="Centaur" pitchFamily="18" charset="0"/>
              </a:rPr>
              <a:t>&gt;</a:t>
            </a:r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 </a:t>
            </a:r>
            <a:r>
              <a:rPr lang="en-US" sz="2200" dirty="0" smtClean="0">
                <a:solidFill>
                  <a:srgbClr val="FF0000"/>
                </a:solidFill>
                <a:latin typeface="Centaur" pitchFamily="18" charset="0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 = </a:t>
            </a:r>
            <a:r>
              <a:rPr lang="en-US" sz="2200" dirty="0" smtClean="0">
                <a:solidFill>
                  <a:srgbClr val="0000FF"/>
                </a:solidFill>
                <a:latin typeface="Centaur" pitchFamily="18" charset="0"/>
              </a:rPr>
              <a:t>LOAD</a:t>
            </a:r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 '/</a:t>
            </a:r>
            <a:r>
              <a:rPr lang="en-US" sz="2200" dirty="0" err="1" smtClean="0">
                <a:solidFill>
                  <a:srgbClr val="000000"/>
                </a:solidFill>
                <a:latin typeface="Centaur" pitchFamily="18" charset="0"/>
              </a:rPr>
              <a:t>pigdemo</a:t>
            </a:r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/number.txt' USING PigStorage(',') AS (a1:int, a2:int, a3:int, a4:int); </a:t>
            </a:r>
            <a:r>
              <a:rPr lang="en-US" sz="1900" dirty="0" smtClean="0">
                <a:solidFill>
                  <a:srgbClr val="000000"/>
                </a:solidFill>
                <a:latin typeface="Centaur" pitchFamily="18" charset="0"/>
              </a:rPr>
              <a:t> </a:t>
            </a:r>
          </a:p>
          <a:p>
            <a:pPr algn="just"/>
            <a:r>
              <a:rPr lang="en-US" sz="2200" dirty="0" smtClean="0">
                <a:solidFill>
                  <a:srgbClr val="000000"/>
                </a:solidFill>
                <a:latin typeface="Centaur" pitchFamily="18" charset="0"/>
              </a:rPr>
              <a:t>Execute and verify the data.</a:t>
            </a:r>
          </a:p>
          <a:p>
            <a:pPr lvl="1" algn="just"/>
            <a:r>
              <a:rPr lang="en-US" sz="1900" dirty="0" smtClean="0">
                <a:solidFill>
                  <a:srgbClr val="000000"/>
                </a:solidFill>
                <a:latin typeface="Centaur" pitchFamily="18" charset="0"/>
              </a:rPr>
              <a:t>grunt</a:t>
            </a:r>
            <a:r>
              <a:rPr lang="en-US" sz="1900" b="1" dirty="0" smtClean="0">
                <a:solidFill>
                  <a:srgbClr val="006699"/>
                </a:solidFill>
                <a:latin typeface="Centaur" pitchFamily="18" charset="0"/>
              </a:rPr>
              <a:t>&gt;</a:t>
            </a:r>
            <a:r>
              <a:rPr lang="en-US" sz="1900" dirty="0" smtClean="0">
                <a:solidFill>
                  <a:srgbClr val="000000"/>
                </a:solidFill>
                <a:latin typeface="Centaur" pitchFamily="18" charset="0"/>
              </a:rPr>
              <a:t> DUMP A;                     grunt&gt; DESCRIBE A;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CROSS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r>
              <a:rPr lang="en-US" sz="2800" dirty="0" smtClean="0">
                <a:latin typeface="Centaur" pitchFamily="18" charset="0"/>
              </a:rPr>
              <a:t>Load the file that contains the data.</a:t>
            </a:r>
          </a:p>
          <a:p>
            <a:r>
              <a:rPr lang="en-US" sz="2400" dirty="0" smtClean="0">
                <a:latin typeface="Centaur" pitchFamily="18" charset="0"/>
              </a:rPr>
              <a:t>grunt&gt; A = LOAD '/</a:t>
            </a:r>
            <a:r>
              <a:rPr lang="en-US" sz="2400" dirty="0" err="1" smtClean="0">
                <a:latin typeface="Centaur" pitchFamily="18" charset="0"/>
              </a:rPr>
              <a:t>pigdemo</a:t>
            </a:r>
            <a:r>
              <a:rPr lang="en-US" sz="2400" dirty="0" smtClean="0">
                <a:latin typeface="Centaur" pitchFamily="18" charset="0"/>
              </a:rPr>
              <a:t>/pcross1.txt' USING PigStorage(',') AS </a:t>
            </a:r>
          </a:p>
          <a:p>
            <a:pPr>
              <a:buNone/>
            </a:pPr>
            <a:r>
              <a:rPr lang="en-US" sz="2400" dirty="0" smtClean="0">
                <a:latin typeface="Centaur" pitchFamily="18" charset="0"/>
              </a:rPr>
              <a:t>                (a1:int,a2:int);  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B = LOAD '/</a:t>
            </a:r>
            <a:r>
              <a:rPr lang="en-US" sz="2400" dirty="0" err="1" smtClean="0">
                <a:latin typeface="Centaur" pitchFamily="18" charset="0"/>
              </a:rPr>
              <a:t>pigdemo</a:t>
            </a:r>
            <a:r>
              <a:rPr lang="en-US" sz="2400" dirty="0" smtClean="0">
                <a:latin typeface="Centaur" pitchFamily="18" charset="0"/>
              </a:rPr>
              <a:t>/pcross2.txt' USING PigStorage(',') AS </a:t>
            </a:r>
          </a:p>
          <a:p>
            <a:pPr>
              <a:buNone/>
            </a:pPr>
            <a:r>
              <a:rPr lang="en-US" sz="2400" dirty="0" smtClean="0">
                <a:latin typeface="Centaur" pitchFamily="18" charset="0"/>
              </a:rPr>
              <a:t>                (b1:int,b2:int,b3:int);  </a:t>
            </a:r>
          </a:p>
          <a:p>
            <a:r>
              <a:rPr lang="en-US" sz="2800" dirty="0" smtClean="0">
                <a:latin typeface="Centaur" pitchFamily="18" charset="0"/>
              </a:rPr>
              <a:t>grunt</a:t>
            </a:r>
            <a:r>
              <a:rPr lang="en-US" sz="2800" b="1" dirty="0" smtClean="0">
                <a:latin typeface="Centaur" pitchFamily="18" charset="0"/>
              </a:rPr>
              <a:t>&gt;</a:t>
            </a:r>
            <a:r>
              <a:rPr lang="en-US" sz="2800" dirty="0" smtClean="0">
                <a:latin typeface="Centaur" pitchFamily="18" charset="0"/>
              </a:rPr>
              <a:t> Result = CROSS A,B;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57286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5715000" cy="1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953000"/>
            <a:ext cx="5791200" cy="14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026818" y="3244334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entaur" pitchFamily="18" charset="0"/>
              </a:rPr>
              <a:t>DUMP A;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4200" y="19812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DUMP A;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5814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DUMP B;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86600" y="5410200"/>
            <a:ext cx="14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DUMP Result;</a:t>
            </a:r>
            <a:endParaRPr lang="en-US" b="1" dirty="0"/>
          </a:p>
        </p:txBody>
      </p:sp>
      <p:sp>
        <p:nvSpPr>
          <p:cNvPr id="11" name="Left Arrow 10"/>
          <p:cNvSpPr/>
          <p:nvPr/>
        </p:nvSpPr>
        <p:spPr>
          <a:xfrm>
            <a:off x="6248400" y="20574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248400" y="36576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6324600" y="54864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DISTINCT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/>
          <a:lstStyle/>
          <a:p>
            <a:r>
              <a:rPr lang="en-US" b="1" dirty="0" smtClean="0">
                <a:latin typeface="Centaur" pitchFamily="18" charset="0"/>
              </a:rPr>
              <a:t>DISTINCT operator to eliminate duplicate </a:t>
            </a:r>
            <a:r>
              <a:rPr lang="en-US" b="1" dirty="0" err="1" smtClean="0">
                <a:latin typeface="Centaur" pitchFamily="18" charset="0"/>
              </a:rPr>
              <a:t>tuples</a:t>
            </a:r>
            <a:r>
              <a:rPr lang="en-US" b="1" dirty="0" smtClean="0">
                <a:latin typeface="Centaur" pitchFamily="18" charset="0"/>
              </a:rPr>
              <a:t>.</a:t>
            </a:r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Upload the text files on HDFS in the specific directory.</a:t>
            </a:r>
          </a:p>
          <a:p>
            <a:pPr lvl="1"/>
            <a:r>
              <a:rPr lang="en-US" dirty="0" smtClean="0">
                <a:latin typeface="Centaur" pitchFamily="18" charset="0"/>
              </a:rPr>
              <a:t>$ </a:t>
            </a:r>
            <a:r>
              <a:rPr lang="en-US" dirty="0" err="1" smtClean="0">
                <a:latin typeface="Centaur" pitchFamily="18" charset="0"/>
              </a:rPr>
              <a:t>hdfs</a:t>
            </a:r>
            <a:r>
              <a:rPr lang="en-US" dirty="0" smtClean="0">
                <a:latin typeface="Centaur" pitchFamily="18" charset="0"/>
              </a:rPr>
              <a:t> </a:t>
            </a:r>
            <a:r>
              <a:rPr lang="en-US" dirty="0" err="1" smtClean="0">
                <a:latin typeface="Centaur" pitchFamily="18" charset="0"/>
              </a:rPr>
              <a:t>dfs</a:t>
            </a:r>
            <a:r>
              <a:rPr lang="en-US" dirty="0" smtClean="0">
                <a:latin typeface="Centaur" pitchFamily="18" charset="0"/>
              </a:rPr>
              <a:t> -put pdistinct.txt /pigdemo  </a:t>
            </a:r>
          </a:p>
          <a:p>
            <a:r>
              <a:rPr lang="en-US" dirty="0" smtClean="0">
                <a:latin typeface="Centaur" pitchFamily="18" charset="0"/>
              </a:rPr>
              <a:t>Load the file that contains the data.</a:t>
            </a:r>
          </a:p>
          <a:p>
            <a:pPr lvl="1"/>
            <a:r>
              <a:rPr lang="en-US" dirty="0" smtClean="0">
                <a:latin typeface="Centaur" pitchFamily="18" charset="0"/>
              </a:rPr>
              <a:t>grunt</a:t>
            </a:r>
            <a:r>
              <a:rPr lang="en-US" b="1" dirty="0" smtClean="0">
                <a:latin typeface="Centaur" pitchFamily="18" charset="0"/>
              </a:rPr>
              <a:t>&gt;</a:t>
            </a:r>
            <a:r>
              <a:rPr lang="en-US" dirty="0" smtClean="0">
                <a:latin typeface="Centaur" pitchFamily="18" charset="0"/>
              </a:rPr>
              <a:t> A = LOAD '/</a:t>
            </a:r>
            <a:r>
              <a:rPr lang="en-US" dirty="0" err="1" smtClean="0">
                <a:latin typeface="Centaur" pitchFamily="18" charset="0"/>
              </a:rPr>
              <a:t>pigdemo</a:t>
            </a:r>
            <a:r>
              <a:rPr lang="en-US" dirty="0" smtClean="0">
                <a:latin typeface="Centaur" pitchFamily="18" charset="0"/>
              </a:rPr>
              <a:t>/pdistinct.txt' USING </a:t>
            </a: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              PigStorage(',') as (a1:int,a2:int,a3:int);  </a:t>
            </a:r>
          </a:p>
          <a:p>
            <a:pPr lvl="1"/>
            <a:r>
              <a:rPr lang="en-US" dirty="0" smtClean="0">
                <a:latin typeface="Centaur" pitchFamily="18" charset="0"/>
              </a:rPr>
              <a:t>grunt</a:t>
            </a:r>
            <a:r>
              <a:rPr lang="en-US" b="1" dirty="0" smtClean="0">
                <a:latin typeface="Centaur" pitchFamily="18" charset="0"/>
              </a:rPr>
              <a:t>&gt;</a:t>
            </a:r>
            <a:r>
              <a:rPr lang="en-US" dirty="0" smtClean="0">
                <a:latin typeface="Centaur" pitchFamily="18" charset="0"/>
              </a:rPr>
              <a:t> DUMP A;  </a:t>
            </a:r>
          </a:p>
          <a:p>
            <a:pPr lvl="1"/>
            <a:r>
              <a:rPr lang="en-US" dirty="0" smtClean="0">
                <a:latin typeface="Centaur" pitchFamily="18" charset="0"/>
              </a:rPr>
              <a:t>grunt</a:t>
            </a:r>
            <a:r>
              <a:rPr lang="en-US" b="1" dirty="0" smtClean="0">
                <a:latin typeface="Centaur" pitchFamily="18" charset="0"/>
              </a:rPr>
              <a:t>&gt;</a:t>
            </a:r>
            <a:r>
              <a:rPr lang="en-US" dirty="0" smtClean="0">
                <a:latin typeface="Centaur" pitchFamily="18" charset="0"/>
              </a:rPr>
              <a:t> Result = DISTINCT A;  </a:t>
            </a:r>
          </a:p>
          <a:p>
            <a:endParaRPr lang="en-US" dirty="0">
              <a:latin typeface="Centaur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400"/>
            <a:ext cx="5867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5486399"/>
            <a:ext cx="2743200" cy="139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FILTER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entaur" pitchFamily="18" charset="0"/>
              </a:rPr>
              <a:t>Load the file that contains the data.</a:t>
            </a:r>
          </a:p>
          <a:p>
            <a:pPr algn="just"/>
            <a:r>
              <a:rPr lang="en-US" sz="2800" dirty="0" smtClean="0">
                <a:latin typeface="Centaur" pitchFamily="18" charset="0"/>
              </a:rPr>
              <a:t>grunt</a:t>
            </a:r>
            <a:r>
              <a:rPr lang="en-US" sz="2800" b="1" dirty="0" smtClean="0">
                <a:latin typeface="Centaur" pitchFamily="18" charset="0"/>
              </a:rPr>
              <a:t>&gt;</a:t>
            </a:r>
            <a:r>
              <a:rPr lang="en-US" sz="2800" dirty="0" smtClean="0">
                <a:latin typeface="Centaur" pitchFamily="18" charset="0"/>
              </a:rPr>
              <a:t> A = LOAD '/</a:t>
            </a:r>
            <a:r>
              <a:rPr lang="en-US" sz="2800" dirty="0" err="1" smtClean="0">
                <a:latin typeface="Centaur" pitchFamily="18" charset="0"/>
              </a:rPr>
              <a:t>pigdemo</a:t>
            </a:r>
            <a:r>
              <a:rPr lang="en-US" sz="2800" dirty="0" smtClean="0">
                <a:latin typeface="Centaur" pitchFamily="18" charset="0"/>
              </a:rPr>
              <a:t>/pfilter.txt' USING </a:t>
            </a:r>
          </a:p>
          <a:p>
            <a:pPr algn="just">
              <a:buNone/>
            </a:pPr>
            <a:r>
              <a:rPr lang="en-US" sz="2800" dirty="0" smtClean="0">
                <a:latin typeface="Centaur" pitchFamily="18" charset="0"/>
              </a:rPr>
              <a:t>                PigStorage(',') AS (a1:int,a2:int);  </a:t>
            </a:r>
          </a:p>
          <a:p>
            <a:pPr algn="just"/>
            <a:r>
              <a:rPr lang="en-US" sz="2800" dirty="0" smtClean="0">
                <a:latin typeface="Centaur" pitchFamily="18" charset="0"/>
              </a:rPr>
              <a:t>Grunt&gt; DUMP A;</a:t>
            </a:r>
          </a:p>
          <a:p>
            <a:r>
              <a:rPr lang="en-US" sz="2800" b="1" dirty="0" smtClean="0">
                <a:latin typeface="Centaur" pitchFamily="18" charset="0"/>
              </a:rPr>
              <a:t>FILTER operator to eliminate duplicate tuples.</a:t>
            </a:r>
          </a:p>
          <a:p>
            <a:r>
              <a:rPr lang="en-US" sz="2800" dirty="0" smtClean="0">
                <a:latin typeface="Centaur" pitchFamily="18" charset="0"/>
              </a:rPr>
              <a:t>grunt</a:t>
            </a:r>
            <a:r>
              <a:rPr lang="en-US" sz="2800" b="1" dirty="0" smtClean="0">
                <a:latin typeface="Centaur" pitchFamily="18" charset="0"/>
              </a:rPr>
              <a:t>&gt;</a:t>
            </a:r>
            <a:r>
              <a:rPr lang="en-US" sz="2800" dirty="0" smtClean="0">
                <a:latin typeface="Centaur" pitchFamily="18" charset="0"/>
              </a:rPr>
              <a:t> Result = FILTER A BY a2==8;  </a:t>
            </a:r>
          </a:p>
          <a:p>
            <a:r>
              <a:rPr lang="en-US" sz="2800" dirty="0" smtClean="0">
                <a:latin typeface="Centaur" pitchFamily="18" charset="0"/>
              </a:rPr>
              <a:t>Grunt &gt; DUMP Result;</a:t>
            </a:r>
          </a:p>
          <a:p>
            <a:pPr algn="just"/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FOREACH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aur" pitchFamily="18" charset="0"/>
              </a:rPr>
              <a:t>Load the file that contains the data.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A = LOAD '/</a:t>
            </a:r>
            <a:r>
              <a:rPr lang="en-US" sz="2400" dirty="0" err="1" smtClean="0">
                <a:latin typeface="Centaur" pitchFamily="18" charset="0"/>
              </a:rPr>
              <a:t>pigdemo</a:t>
            </a:r>
            <a:r>
              <a:rPr lang="en-US" sz="2400" dirty="0" smtClean="0">
                <a:latin typeface="Centaur" pitchFamily="18" charset="0"/>
              </a:rPr>
              <a:t>/pforeach.txt' USING PigStorage(',') AS (a1:int,a2:int,a3:int) ;  </a:t>
            </a:r>
          </a:p>
          <a:p>
            <a:r>
              <a:rPr lang="en-US" sz="2400" dirty="0" smtClean="0">
                <a:latin typeface="Centaur" pitchFamily="18" charset="0"/>
              </a:rPr>
              <a:t>Execute and verify the data.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DUMP A; </a:t>
            </a:r>
          </a:p>
          <a:p>
            <a:r>
              <a:rPr lang="en-US" sz="2400" b="1" dirty="0" smtClean="0">
                <a:latin typeface="Centaur" pitchFamily="18" charset="0"/>
              </a:rPr>
              <a:t>Traverse the data of two columns.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</a:t>
            </a:r>
            <a:r>
              <a:rPr lang="en-US" sz="2400" dirty="0" err="1" smtClean="0">
                <a:latin typeface="Centaur" pitchFamily="18" charset="0"/>
              </a:rPr>
              <a:t>fe</a:t>
            </a:r>
            <a:r>
              <a:rPr lang="en-US" sz="2400" dirty="0" smtClean="0">
                <a:latin typeface="Centaur" pitchFamily="18" charset="0"/>
              </a:rPr>
              <a:t> = FOREACH A generate a1,a2;  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DUMP </a:t>
            </a:r>
            <a:r>
              <a:rPr lang="en-US" sz="2400" dirty="0" err="1" smtClean="0">
                <a:latin typeface="Centaur" pitchFamily="18" charset="0"/>
              </a:rPr>
              <a:t>fe</a:t>
            </a:r>
            <a:r>
              <a:rPr lang="en-US" sz="2400" dirty="0" smtClean="0">
                <a:latin typeface="Centaur" pitchFamily="18" charset="0"/>
              </a:rPr>
              <a:t>;  </a:t>
            </a:r>
          </a:p>
          <a:p>
            <a:endParaRPr lang="en-US" sz="2400" dirty="0">
              <a:latin typeface="Centaur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10200"/>
            <a:ext cx="5638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6668" y="5410200"/>
            <a:ext cx="321733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GROUP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aur" pitchFamily="18" charset="0"/>
              </a:rPr>
              <a:t>Load the data into the bag.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A = LOAD '/pigdemo/piginput2.txt' USING PigStorage(',') </a:t>
            </a:r>
          </a:p>
          <a:p>
            <a:pPr>
              <a:buNone/>
            </a:pPr>
            <a:r>
              <a:rPr lang="en-US" sz="2400" dirty="0" smtClean="0">
                <a:latin typeface="Centaur" pitchFamily="18" charset="0"/>
              </a:rPr>
              <a:t>                        AS (fname:chararray, l_name:chararray, id:int);  </a:t>
            </a:r>
          </a:p>
          <a:p>
            <a:r>
              <a:rPr lang="en-US" sz="2400" b="1" dirty="0" smtClean="0">
                <a:latin typeface="Centaur" pitchFamily="18" charset="0"/>
              </a:rPr>
              <a:t>Group the data on the basis of l_name.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groupbylname = group A by l_name ;  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DUMP groupbylname; </a:t>
            </a:r>
          </a:p>
          <a:p>
            <a:endParaRPr lang="en-US" sz="2400" dirty="0">
              <a:latin typeface="Centaur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29200"/>
            <a:ext cx="525779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815" y="5029200"/>
            <a:ext cx="556218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LIMIT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aur" pitchFamily="18" charset="0"/>
              </a:rPr>
              <a:t>Load the file that contains the data.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A = LOAD '/</a:t>
            </a:r>
            <a:r>
              <a:rPr lang="en-US" sz="2400" dirty="0" err="1" smtClean="0">
                <a:latin typeface="Centaur" pitchFamily="18" charset="0"/>
              </a:rPr>
              <a:t>pigdemo</a:t>
            </a:r>
            <a:r>
              <a:rPr lang="en-US" sz="2400" dirty="0" smtClean="0">
                <a:latin typeface="Centaur" pitchFamily="18" charset="0"/>
              </a:rPr>
              <a:t>/plimit.txt' USING PigStorage(',') AS </a:t>
            </a:r>
          </a:p>
          <a:p>
            <a:pPr>
              <a:buNone/>
            </a:pPr>
            <a:r>
              <a:rPr lang="en-US" sz="2400" dirty="0" smtClean="0">
                <a:latin typeface="Centaur" pitchFamily="18" charset="0"/>
              </a:rPr>
              <a:t>                       (a1:int,a2:int,a3:int) ;  </a:t>
            </a:r>
          </a:p>
          <a:p>
            <a:r>
              <a:rPr lang="en-US" sz="2400" b="1" dirty="0" smtClean="0">
                <a:latin typeface="Centaur" pitchFamily="18" charset="0"/>
              </a:rPr>
              <a:t>Let's return the first two tuples.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Result = LIMIT A 2;  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DUMP Result;  </a:t>
            </a:r>
            <a:endParaRPr lang="en-US" sz="2800" dirty="0" smtClean="0">
              <a:latin typeface="Centaur" pitchFamily="18" charset="0"/>
            </a:endParaRPr>
          </a:p>
          <a:p>
            <a:endParaRPr lang="en-US" sz="2800" dirty="0">
              <a:latin typeface="Centaur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5105400"/>
            <a:ext cx="258653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953000"/>
            <a:ext cx="510914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ORDER BY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aur" pitchFamily="18" charset="0"/>
              </a:rPr>
              <a:t>Load the file that contains the data.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A = LOAD '/</a:t>
            </a:r>
            <a:r>
              <a:rPr lang="en-US" sz="2400" dirty="0" err="1" smtClean="0">
                <a:latin typeface="Centaur" pitchFamily="18" charset="0"/>
              </a:rPr>
              <a:t>pigdemo</a:t>
            </a:r>
            <a:r>
              <a:rPr lang="en-US" sz="2400" dirty="0" smtClean="0">
                <a:latin typeface="Centaur" pitchFamily="18" charset="0"/>
              </a:rPr>
              <a:t>/porder.txt' USING PigStorage(',') AS</a:t>
            </a:r>
          </a:p>
          <a:p>
            <a:pPr>
              <a:buNone/>
            </a:pPr>
            <a:r>
              <a:rPr lang="en-US" sz="2400" dirty="0" smtClean="0">
                <a:latin typeface="Centaur" pitchFamily="18" charset="0"/>
              </a:rPr>
              <a:t>                        (a1:int,a2:int,a3:int) ;  </a:t>
            </a:r>
          </a:p>
          <a:p>
            <a:r>
              <a:rPr lang="en-US" sz="2400" b="1" dirty="0" smtClean="0">
                <a:latin typeface="Centaur" pitchFamily="18" charset="0"/>
              </a:rPr>
              <a:t>Let's return the first two tuples.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Result = ORDER A BY a1 DESC;  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DUMP Result;  </a:t>
            </a:r>
          </a:p>
          <a:p>
            <a:endParaRPr lang="en-US" sz="2400" dirty="0">
              <a:latin typeface="Centaur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0" y="4724400"/>
            <a:ext cx="3683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48200"/>
            <a:ext cx="507350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/>
          <a:lstStyle/>
          <a:p>
            <a:pPr algn="just"/>
            <a:r>
              <a:rPr lang="en-US" dirty="0" smtClean="0">
                <a:latin typeface="Centaur" pitchFamily="18" charset="0"/>
              </a:rPr>
              <a:t>Apache Pig is a high-level data flow platform for executing MapReduce programs of Hadoop. </a:t>
            </a:r>
          </a:p>
          <a:p>
            <a:pPr algn="just"/>
            <a:r>
              <a:rPr lang="en-US" dirty="0" smtClean="0">
                <a:latin typeface="Centaur" pitchFamily="18" charset="0"/>
              </a:rPr>
              <a:t>The language used for Pig is Pig Latin.</a:t>
            </a:r>
          </a:p>
          <a:p>
            <a:pPr algn="just"/>
            <a:r>
              <a:rPr lang="en-US" dirty="0" smtClean="0">
                <a:latin typeface="Centaur" pitchFamily="18" charset="0"/>
              </a:rPr>
              <a:t>The Pig scripts get internally converted to Map Reduce jobs and get executed on data stored in HDFS.</a:t>
            </a:r>
          </a:p>
          <a:p>
            <a:pPr algn="just"/>
            <a:r>
              <a:rPr lang="en-US" dirty="0" smtClean="0">
                <a:latin typeface="Centaur" pitchFamily="18" charset="0"/>
              </a:rPr>
              <a:t>Pig can handle any type of data, i.e., structured, semi-structured or unstructured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SPLIT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aur" pitchFamily="18" charset="0"/>
              </a:rPr>
              <a:t>Load the file that contains the data.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A = LOAD '/</a:t>
            </a:r>
            <a:r>
              <a:rPr lang="en-US" sz="2400" dirty="0" err="1" smtClean="0">
                <a:latin typeface="Centaur" pitchFamily="18" charset="0"/>
              </a:rPr>
              <a:t>pigdemo</a:t>
            </a:r>
            <a:r>
              <a:rPr lang="en-US" sz="2400" dirty="0" smtClean="0">
                <a:latin typeface="Centaur" pitchFamily="18" charset="0"/>
              </a:rPr>
              <a:t>/psplit.txt' USING PigStorage(',') </a:t>
            </a:r>
          </a:p>
          <a:p>
            <a:pPr>
              <a:buNone/>
            </a:pPr>
            <a:r>
              <a:rPr lang="en-US" sz="2400" dirty="0" smtClean="0">
                <a:latin typeface="Centaur" pitchFamily="18" charset="0"/>
              </a:rPr>
              <a:t>                       AS (a1:int,a2:int) ; </a:t>
            </a:r>
          </a:p>
          <a:p>
            <a:r>
              <a:rPr lang="en-US" sz="2400" b="1" dirty="0" smtClean="0">
                <a:latin typeface="Centaur" pitchFamily="18" charset="0"/>
              </a:rPr>
              <a:t>Let's provide the expression to split the relation.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SPLIT A INTO X IF a1</a:t>
            </a:r>
            <a:r>
              <a:rPr lang="en-US" sz="2400" b="1" dirty="0" smtClean="0">
                <a:latin typeface="Centaur" pitchFamily="18" charset="0"/>
              </a:rPr>
              <a:t>&lt;</a:t>
            </a:r>
            <a:r>
              <a:rPr lang="en-US" sz="2400" dirty="0" smtClean="0">
                <a:latin typeface="Centaur" pitchFamily="18" charset="0"/>
              </a:rPr>
              <a:t>=2, Y IF a1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2;  </a:t>
            </a:r>
          </a:p>
          <a:p>
            <a:endParaRPr lang="en-US" sz="2400" dirty="0">
              <a:latin typeface="Centaur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95800"/>
            <a:ext cx="516700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410200"/>
            <a:ext cx="2362200" cy="10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962400"/>
            <a:ext cx="2362200" cy="126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UNION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entaur" pitchFamily="18" charset="0"/>
              </a:rPr>
              <a:t> It doesn't maintain the order of tuples and eliminate the duplicate tuples.</a:t>
            </a:r>
          </a:p>
          <a:p>
            <a:r>
              <a:rPr lang="en-US" sz="2800" dirty="0" smtClean="0">
                <a:latin typeface="Centaur" pitchFamily="18" charset="0"/>
              </a:rPr>
              <a:t>Load the file that contains the data.</a:t>
            </a:r>
          </a:p>
          <a:p>
            <a:r>
              <a:rPr lang="en-US" sz="2800" dirty="0" smtClean="0">
                <a:latin typeface="Centaur" pitchFamily="18" charset="0"/>
              </a:rPr>
              <a:t>grunt</a:t>
            </a:r>
            <a:r>
              <a:rPr lang="en-US" sz="2800" b="1" dirty="0" smtClean="0">
                <a:latin typeface="Centaur" pitchFamily="18" charset="0"/>
              </a:rPr>
              <a:t>&gt;</a:t>
            </a:r>
            <a:r>
              <a:rPr lang="en-US" sz="2800" dirty="0" smtClean="0">
                <a:latin typeface="Centaur" pitchFamily="18" charset="0"/>
              </a:rPr>
              <a:t> A = load '/</a:t>
            </a:r>
            <a:r>
              <a:rPr lang="en-US" sz="2800" dirty="0" err="1" smtClean="0">
                <a:latin typeface="Centaur" pitchFamily="18" charset="0"/>
              </a:rPr>
              <a:t>pigdemo</a:t>
            </a:r>
            <a:r>
              <a:rPr lang="en-US" sz="2800" dirty="0" smtClean="0">
                <a:latin typeface="Centaur" pitchFamily="18" charset="0"/>
              </a:rPr>
              <a:t>/punion1.txt' using PigStorage</a:t>
            </a:r>
          </a:p>
          <a:p>
            <a:pPr>
              <a:buNone/>
            </a:pPr>
            <a:r>
              <a:rPr lang="en-US" sz="2800" dirty="0" smtClean="0">
                <a:latin typeface="Centaur" pitchFamily="18" charset="0"/>
              </a:rPr>
              <a:t>                       (',') as (a1:int,a2:int);  </a:t>
            </a:r>
          </a:p>
          <a:p>
            <a:r>
              <a:rPr lang="en-US" sz="2800" dirty="0" smtClean="0">
                <a:latin typeface="Centaur" pitchFamily="18" charset="0"/>
              </a:rPr>
              <a:t>grunt</a:t>
            </a:r>
            <a:r>
              <a:rPr lang="en-US" sz="2800" b="1" dirty="0" smtClean="0">
                <a:latin typeface="Centaur" pitchFamily="18" charset="0"/>
              </a:rPr>
              <a:t>&gt;</a:t>
            </a:r>
            <a:r>
              <a:rPr lang="en-US" sz="2800" dirty="0" smtClean="0">
                <a:latin typeface="Centaur" pitchFamily="18" charset="0"/>
              </a:rPr>
              <a:t> B = load '/</a:t>
            </a:r>
            <a:r>
              <a:rPr lang="en-US" sz="2800" dirty="0" err="1" smtClean="0">
                <a:latin typeface="Centaur" pitchFamily="18" charset="0"/>
              </a:rPr>
              <a:t>pigdemo</a:t>
            </a:r>
            <a:r>
              <a:rPr lang="en-US" sz="2800" dirty="0" smtClean="0">
                <a:latin typeface="Centaur" pitchFamily="18" charset="0"/>
              </a:rPr>
              <a:t>/punion2.txt' using  </a:t>
            </a:r>
          </a:p>
          <a:p>
            <a:pPr>
              <a:buNone/>
            </a:pPr>
            <a:r>
              <a:rPr lang="en-US" sz="2800" dirty="0" smtClean="0">
                <a:latin typeface="Centaur" pitchFamily="18" charset="0"/>
              </a:rPr>
              <a:t>                       PigStorage(',') as (b1:int,b2:int,b3:int); </a:t>
            </a:r>
            <a:r>
              <a:rPr lang="en-US" sz="2400" dirty="0" smtClean="0">
                <a:latin typeface="Centaur" pitchFamily="18" charset="0"/>
              </a:rPr>
              <a:t> </a:t>
            </a:r>
            <a:endParaRPr lang="en-US" dirty="0" smtClean="0"/>
          </a:p>
          <a:p>
            <a:r>
              <a:rPr lang="en-US" dirty="0" smtClean="0">
                <a:latin typeface="Centaur" pitchFamily="18" charset="0"/>
              </a:rPr>
              <a:t>Let's perform the union operation between both files.</a:t>
            </a:r>
          </a:p>
          <a:p>
            <a:r>
              <a:rPr lang="en-US" dirty="0" smtClean="0">
                <a:latin typeface="Centaur" pitchFamily="18" charset="0"/>
              </a:rPr>
              <a:t>grunt</a:t>
            </a:r>
            <a:r>
              <a:rPr lang="en-US" b="1" dirty="0" smtClean="0">
                <a:latin typeface="Centaur" pitchFamily="18" charset="0"/>
              </a:rPr>
              <a:t>&gt;</a:t>
            </a:r>
            <a:r>
              <a:rPr lang="en-US" dirty="0" smtClean="0">
                <a:latin typeface="Centaur" pitchFamily="18" charset="0"/>
              </a:rPr>
              <a:t> Result = UNION A,B;  </a:t>
            </a:r>
          </a:p>
          <a:p>
            <a:pPr algn="just"/>
            <a:endParaRPr lang="en-US" dirty="0">
              <a:latin typeface="Centaur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638800"/>
            <a:ext cx="4114800" cy="128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r>
              <a:rPr lang="en-US" dirty="0" smtClean="0"/>
              <a:t>EVAL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r>
              <a:rPr lang="en-US" dirty="0" smtClean="0"/>
              <a:t>MIN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AVG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IF</a:t>
            </a:r>
          </a:p>
          <a:p>
            <a:r>
              <a:rPr lang="en-US" dirty="0" smtClean="0"/>
              <a:t>SUM</a:t>
            </a:r>
          </a:p>
          <a:p>
            <a:r>
              <a:rPr lang="en-US" dirty="0" smtClean="0"/>
              <a:t>TOKENIZE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CONCAT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A = LOAD '/</a:t>
            </a:r>
            <a:r>
              <a:rPr lang="en-US" sz="2400" dirty="0" err="1" smtClean="0">
                <a:latin typeface="Centaur" pitchFamily="18" charset="0"/>
              </a:rPr>
              <a:t>pigdemo</a:t>
            </a:r>
            <a:r>
              <a:rPr lang="en-US" sz="2400" dirty="0" smtClean="0">
                <a:latin typeface="Centaur" pitchFamily="18" charset="0"/>
              </a:rPr>
              <a:t>/evalavg.txt' USING PigStorage(',')</a:t>
            </a:r>
          </a:p>
          <a:p>
            <a:pPr>
              <a:buNone/>
            </a:pPr>
            <a:r>
              <a:rPr lang="en-US" sz="2400" dirty="0" smtClean="0">
                <a:latin typeface="Centaur" pitchFamily="18" charset="0"/>
              </a:rPr>
              <a:t>                AS (a1:chararray, a2:chararray, a3:float) </a:t>
            </a:r>
          </a:p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DUMP A;  </a:t>
            </a:r>
          </a:p>
          <a:p>
            <a:r>
              <a:rPr lang="en-US" sz="2400" dirty="0" smtClean="0"/>
              <a:t>grunt</a:t>
            </a:r>
            <a:r>
              <a:rPr lang="en-US" sz="2400" b="1" dirty="0" smtClean="0"/>
              <a:t>&gt;</a:t>
            </a:r>
            <a:r>
              <a:rPr lang="en-US" sz="2400" dirty="0" smtClean="0"/>
              <a:t> B = GROUP A BY a1;   </a:t>
            </a:r>
          </a:p>
          <a:p>
            <a:r>
              <a:rPr lang="en-US" sz="2400" dirty="0" smtClean="0"/>
              <a:t>grunt</a:t>
            </a:r>
            <a:r>
              <a:rPr lang="en-US" sz="2400" b="1" dirty="0" smtClean="0"/>
              <a:t>&gt;</a:t>
            </a:r>
            <a:r>
              <a:rPr lang="en-US" sz="2400" dirty="0" smtClean="0"/>
              <a:t> DUMP B;  </a:t>
            </a:r>
          </a:p>
          <a:p>
            <a:r>
              <a:rPr lang="en-US" sz="2400" dirty="0" smtClean="0"/>
              <a:t>grunt</a:t>
            </a:r>
            <a:r>
              <a:rPr lang="en-US" sz="2400" b="1" dirty="0" smtClean="0"/>
              <a:t>&gt;</a:t>
            </a:r>
            <a:r>
              <a:rPr lang="en-US" sz="2400" dirty="0" smtClean="0"/>
              <a:t> Result = FOREACH B GENERATE A.a1, AVG(A.a3);  </a:t>
            </a:r>
          </a:p>
          <a:p>
            <a:r>
              <a:rPr lang="en-US" sz="2400" dirty="0" smtClean="0"/>
              <a:t>grunt</a:t>
            </a:r>
            <a:r>
              <a:rPr lang="en-US" sz="2400" b="1" dirty="0" smtClean="0"/>
              <a:t>&gt;</a:t>
            </a:r>
            <a:r>
              <a:rPr lang="en-US" sz="2400" dirty="0" smtClean="0"/>
              <a:t> DUMP Result;  </a:t>
            </a:r>
          </a:p>
          <a:p>
            <a:endParaRPr lang="en-US" sz="2400" dirty="0" smtClean="0">
              <a:latin typeface="Centaur" pitchFamily="18" charset="0"/>
            </a:endParaRPr>
          </a:p>
          <a:p>
            <a:endParaRPr lang="en-US" sz="2400" dirty="0">
              <a:latin typeface="Centaur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953000"/>
            <a:ext cx="53697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486400"/>
            <a:ext cx="556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smtClean="0">
                <a:latin typeface="Centaur" pitchFamily="18" charset="0"/>
              </a:rPr>
              <a:t> A = LOAD '/</a:t>
            </a:r>
            <a:r>
              <a:rPr lang="en-US" sz="2400" dirty="0" err="1" smtClean="0">
                <a:latin typeface="Centaur" pitchFamily="18" charset="0"/>
              </a:rPr>
              <a:t>pigexample</a:t>
            </a:r>
            <a:r>
              <a:rPr lang="en-US" sz="2400" dirty="0" smtClean="0">
                <a:latin typeface="Centaur" pitchFamily="18" charset="0"/>
              </a:rPr>
              <a:t>/evalcount.txt' USING PigStorage(',') AS (a1:int,a2:int,a3:int) ;  </a:t>
            </a:r>
          </a:p>
          <a:p>
            <a:r>
              <a:rPr lang="en-US" sz="2400" b="1" dirty="0" smtClean="0">
                <a:latin typeface="Centaur" pitchFamily="18" charset="0"/>
              </a:rPr>
              <a:t>Group the data on the basis of 'a1' field.</a:t>
            </a:r>
          </a:p>
          <a:p>
            <a:r>
              <a:rPr lang="en-US" sz="2400" dirty="0" smtClean="0">
                <a:latin typeface="Centaur" pitchFamily="18" charset="0"/>
              </a:rPr>
              <a:t>grunt&gt; B = GROUP A BY a1;   </a:t>
            </a:r>
          </a:p>
          <a:p>
            <a:r>
              <a:rPr lang="en-US" sz="2400" dirty="0" smtClean="0">
                <a:latin typeface="Centaur" pitchFamily="18" charset="0"/>
              </a:rPr>
              <a:t>grunt&gt; DUMP B;  </a:t>
            </a:r>
          </a:p>
          <a:p>
            <a:r>
              <a:rPr lang="en-US" sz="2400" b="1" dirty="0" smtClean="0">
                <a:latin typeface="Centaur" pitchFamily="18" charset="0"/>
              </a:rPr>
              <a:t>Return the count of given </a:t>
            </a:r>
            <a:r>
              <a:rPr lang="en-US" sz="2400" b="1" dirty="0" err="1" smtClean="0">
                <a:latin typeface="Centaur" pitchFamily="18" charset="0"/>
              </a:rPr>
              <a:t>tuples</a:t>
            </a:r>
            <a:r>
              <a:rPr lang="en-US" sz="2400" b="1" dirty="0" smtClean="0">
                <a:latin typeface="Centaur" pitchFamily="18" charset="0"/>
              </a:rPr>
              <a:t>.</a:t>
            </a:r>
          </a:p>
          <a:p>
            <a:r>
              <a:rPr lang="en-US" sz="2400" dirty="0" smtClean="0">
                <a:latin typeface="Centaur" pitchFamily="18" charset="0"/>
              </a:rPr>
              <a:t>grunt&gt; Result = FOREACH B GENERATE COUNT(A);  </a:t>
            </a:r>
          </a:p>
          <a:p>
            <a:r>
              <a:rPr lang="en-US" sz="2400" dirty="0" smtClean="0">
                <a:latin typeface="Centaur" pitchFamily="18" charset="0"/>
              </a:rPr>
              <a:t>grunt&gt; DUMP Result;  </a:t>
            </a:r>
          </a:p>
          <a:p>
            <a:endParaRPr lang="en-US" sz="2400" dirty="0">
              <a:latin typeface="Centaur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57800"/>
            <a:ext cx="47783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648200"/>
            <a:ext cx="2667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5715000"/>
            <a:ext cx="113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entaur" pitchFamily="18" charset="0"/>
              </a:rPr>
              <a:t>The Apache Pig IN function is used to reduce the requirement for multiple OR conditions. 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It facilitates to check if the current expression matches with any value exist in a list.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Result = FILTER A BY a1 IN (2, 4);  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DUMP Result;  </a:t>
            </a:r>
          </a:p>
          <a:p>
            <a:pPr algn="just"/>
            <a:endParaRPr lang="en-US" sz="2400" dirty="0">
              <a:latin typeface="Centaur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343400"/>
            <a:ext cx="3352800" cy="218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876800"/>
            <a:ext cx="292450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entaur" pitchFamily="18" charset="0"/>
              </a:rPr>
              <a:t>The Apache Pig MAX function is used to find out the maximum of the numeric values or char arrays in a single-column bag,  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It ignores the NULL values.</a:t>
            </a:r>
          </a:p>
          <a:p>
            <a:pPr algn="just"/>
            <a:r>
              <a:rPr lang="en-US" sz="2400" b="1" dirty="0" smtClean="0">
                <a:latin typeface="Centaur" pitchFamily="18" charset="0"/>
              </a:rPr>
              <a:t>Let's group the data on the basis of 'a1' field.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B = GROUP A BY a1;   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Result = FOREACH B GENERATE group, MAX(A.a3);  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DUMP Result; </a:t>
            </a:r>
          </a:p>
          <a:p>
            <a:pPr algn="just"/>
            <a:endParaRPr lang="en-US" sz="2400" dirty="0" smtClean="0">
              <a:latin typeface="Centaur" pitchFamily="18" charset="0"/>
            </a:endParaRPr>
          </a:p>
          <a:p>
            <a:pPr algn="just"/>
            <a:endParaRPr lang="en-US" sz="2400" dirty="0">
              <a:latin typeface="Centaur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865370"/>
            <a:ext cx="2592039" cy="199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1" y="48768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5867400"/>
            <a:ext cx="1600200" cy="83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entaur" pitchFamily="18" charset="0"/>
              </a:rPr>
              <a:t>The Apache Pig MIN function is used to find out the minimum of the numeric values or char arrays in a single-column bag. 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It requires a preceding GROUP ALL statement for global minimums and a GROUP BY statement for group minimums. 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It ignores the NULL values.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B = GROUP A BY a1;   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Result = FOREACH B GENERATE group, MIN(A.a3);  </a:t>
            </a:r>
          </a:p>
          <a:p>
            <a:pPr algn="just"/>
            <a:endParaRPr lang="en-US" sz="2400" dirty="0">
              <a:latin typeface="Centaur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724400"/>
            <a:ext cx="2286000" cy="190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5791201"/>
            <a:ext cx="21096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8006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entaur" pitchFamily="18" charset="0"/>
              </a:rPr>
              <a:t>The Apache Pig SIZE function is used to find the number of elements based on any Pig data type. 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It includes NULL values in size computation. Here, the size is not algebraic.</a:t>
            </a:r>
          </a:p>
          <a:p>
            <a:pPr algn="just"/>
            <a:r>
              <a:rPr lang="en-US" sz="2400" b="1" dirty="0" smtClean="0">
                <a:latin typeface="Centaur" pitchFamily="18" charset="0"/>
              </a:rPr>
              <a:t>Let's return the size of the first field of each </a:t>
            </a:r>
            <a:r>
              <a:rPr lang="en-US" sz="2400" b="1" dirty="0" err="1" smtClean="0">
                <a:latin typeface="Centaur" pitchFamily="18" charset="0"/>
              </a:rPr>
              <a:t>tuple</a:t>
            </a:r>
            <a:r>
              <a:rPr lang="en-US" sz="2400" b="1" dirty="0" smtClean="0">
                <a:latin typeface="Centaur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Result = FOREACH A GENERATE SIZE(a1);  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DUMP Result;  </a:t>
            </a:r>
          </a:p>
          <a:p>
            <a:pPr algn="just"/>
            <a:endParaRPr lang="en-US" sz="2400" dirty="0">
              <a:latin typeface="Centaur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029200"/>
            <a:ext cx="430398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029200"/>
            <a:ext cx="1295400" cy="153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r>
              <a:rPr lang="en-US" dirty="0" smtClean="0"/>
              <a:t>TOKENIZE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entaur" pitchFamily="18" charset="0"/>
              </a:rPr>
              <a:t>The Apache Pig TOKENIZE function is used to splits the existing string and generates a bag of words in a result.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Result = FOREACH A GENERATE TOKENIZE(a1);  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grunt&gt; DUMP Result;  </a:t>
            </a:r>
          </a:p>
          <a:p>
            <a:pPr algn="just"/>
            <a:endParaRPr lang="en-US" sz="2400" dirty="0">
              <a:latin typeface="Centaur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352800"/>
            <a:ext cx="676656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343400" y="4572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81600"/>
            <a:ext cx="787887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/>
          <a:lstStyle/>
          <a:p>
            <a:r>
              <a:rPr lang="en-US" dirty="0" smtClean="0">
                <a:latin typeface="Centaur" pitchFamily="18" charset="0"/>
              </a:rPr>
              <a:t>Ease of programming</a:t>
            </a:r>
          </a:p>
          <a:p>
            <a:r>
              <a:rPr lang="en-US" dirty="0" smtClean="0">
                <a:latin typeface="Centaur" pitchFamily="18" charset="0"/>
              </a:rPr>
              <a:t>Rich set of operators</a:t>
            </a:r>
          </a:p>
          <a:p>
            <a:r>
              <a:rPr lang="en-US" dirty="0" smtClean="0">
                <a:latin typeface="Centaur" pitchFamily="18" charset="0"/>
              </a:rPr>
              <a:t>Optimization opportunities </a:t>
            </a:r>
          </a:p>
          <a:p>
            <a:r>
              <a:rPr lang="en-US" dirty="0" smtClean="0">
                <a:latin typeface="Centaur" pitchFamily="18" charset="0"/>
              </a:rPr>
              <a:t>Extensibility</a:t>
            </a:r>
          </a:p>
          <a:p>
            <a:r>
              <a:rPr lang="en-US" dirty="0" smtClean="0">
                <a:latin typeface="Centaur" pitchFamily="18" charset="0"/>
              </a:rPr>
              <a:t>create User-defined Functions </a:t>
            </a:r>
          </a:p>
          <a:p>
            <a:r>
              <a:rPr lang="en-US" dirty="0" smtClean="0">
                <a:latin typeface="Centaur" pitchFamily="18" charset="0"/>
              </a:rPr>
              <a:t>Handles all kinds of data</a:t>
            </a: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Analyzing how many tweets are stored per user..</a:t>
            </a:r>
            <a:endParaRPr lang="en-US" dirty="0"/>
          </a:p>
        </p:txBody>
      </p:sp>
      <p:pic>
        <p:nvPicPr>
          <p:cNvPr id="4" name="Picture 3" descr="Twitter-Solution-Using-Apache-Pig-Pig-Tutorial-Edureka-768x56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044"/>
            <a:ext cx="7316222" cy="54109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entaur" pitchFamily="18" charset="0"/>
              </a:rPr>
              <a:t>Use case:</a:t>
            </a:r>
            <a:r>
              <a:rPr lang="en-US" dirty="0" smtClean="0">
                <a:latin typeface="Centaur" pitchFamily="18" charset="0"/>
              </a:rPr>
              <a:t> </a:t>
            </a:r>
            <a:r>
              <a:rPr lang="en-US" sz="3100" dirty="0" smtClean="0">
                <a:latin typeface="Centaur" pitchFamily="18" charset="0"/>
              </a:rPr>
              <a:t>Using Pig find the most occurred start letter</a:t>
            </a:r>
            <a:endParaRPr lang="en-US" sz="3100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aur" pitchFamily="18" charset="0"/>
              </a:rPr>
              <a:t>Case 1: Load the data into bag named “lines".</a:t>
            </a:r>
          </a:p>
          <a:p>
            <a:pPr lvl="1" algn="just"/>
            <a:r>
              <a:rPr lang="en-US" sz="2400" dirty="0" smtClean="0">
                <a:latin typeface="Centaur" pitchFamily="18" charset="0"/>
              </a:rPr>
              <a:t>grunt&gt; lines=LOAD "/home/</a:t>
            </a:r>
            <a:r>
              <a:rPr lang="en-US" sz="2400" dirty="0" err="1" smtClean="0">
                <a:latin typeface="Centaur" pitchFamily="18" charset="0"/>
              </a:rPr>
              <a:t>iiitsurat</a:t>
            </a:r>
            <a:r>
              <a:rPr lang="en-US" sz="2400" dirty="0" smtClean="0">
                <a:latin typeface="Centaur" pitchFamily="18" charset="0"/>
              </a:rPr>
              <a:t>/data.txt" AS (line: </a:t>
            </a:r>
            <a:r>
              <a:rPr lang="en-US" sz="2400" dirty="0" err="1" smtClean="0">
                <a:latin typeface="Centaur" pitchFamily="18" charset="0"/>
              </a:rPr>
              <a:t>chararray</a:t>
            </a:r>
            <a:r>
              <a:rPr lang="en-US" sz="2400" dirty="0" smtClean="0">
                <a:latin typeface="Centaur" pitchFamily="18" charset="0"/>
              </a:rPr>
              <a:t>); </a:t>
            </a:r>
          </a:p>
          <a:p>
            <a:pPr marL="344488" lvl="1" indent="-344488" algn="just"/>
            <a:r>
              <a:rPr lang="en-US" sz="2400" b="1" dirty="0" smtClean="0">
                <a:latin typeface="Centaur" pitchFamily="18" charset="0"/>
              </a:rPr>
              <a:t>Case 2: Lines needs to be tokenized this produces one word per row</a:t>
            </a:r>
          </a:p>
          <a:p>
            <a:pPr marL="618808" lvl="2" indent="-344488" algn="just"/>
            <a:r>
              <a:rPr lang="en-US" sz="2400" dirty="0" smtClean="0">
                <a:latin typeface="Centaur" pitchFamily="18" charset="0"/>
              </a:rPr>
              <a:t>grunt&gt;tokens = FOREACH  lines GENERATE flatten(TOKENIZE  </a:t>
            </a:r>
          </a:p>
          <a:p>
            <a:pPr marL="618808" lvl="2" indent="-344488" algn="just">
              <a:buNone/>
            </a:pPr>
            <a:r>
              <a:rPr lang="en-US" sz="2400" dirty="0" smtClean="0">
                <a:latin typeface="Centaur" pitchFamily="18" charset="0"/>
              </a:rPr>
              <a:t>                (line) ) AS token: </a:t>
            </a:r>
            <a:r>
              <a:rPr lang="en-US" sz="2400" dirty="0" err="1" smtClean="0">
                <a:latin typeface="Centaur" pitchFamily="18" charset="0"/>
              </a:rPr>
              <a:t>chararray</a:t>
            </a:r>
            <a:r>
              <a:rPr lang="en-US" sz="2400" dirty="0" smtClean="0">
                <a:latin typeface="Centaur" pitchFamily="18" charset="0"/>
              </a:rPr>
              <a:t>;</a:t>
            </a:r>
            <a:r>
              <a:rPr lang="en-US" sz="2100" dirty="0" smtClean="0">
                <a:latin typeface="Centaur" pitchFamily="18" charset="0"/>
              </a:rPr>
              <a:t>  </a:t>
            </a:r>
            <a:endParaRPr lang="en-US" sz="2100" b="1" dirty="0" smtClean="0">
              <a:latin typeface="Centaur" pitchFamily="18" charset="0"/>
            </a:endParaRPr>
          </a:p>
          <a:p>
            <a:pPr marL="344488" lvl="1" indent="-344488" algn="just"/>
            <a:r>
              <a:rPr lang="en-US" sz="2400" b="1" dirty="0" smtClean="0">
                <a:latin typeface="Centaur" pitchFamily="18" charset="0"/>
              </a:rPr>
              <a:t>Case 3: uses substring method to take the first character.</a:t>
            </a:r>
          </a:p>
          <a:p>
            <a:pPr marL="618808" lvl="2" indent="-344488" algn="just"/>
            <a:r>
              <a:rPr lang="en-US" sz="2400" dirty="0" smtClean="0">
                <a:latin typeface="Centaur" pitchFamily="18" charset="0"/>
              </a:rPr>
              <a:t>grunt&gt;letters = FOREACH tokens  GENERATE SUBSTRING</a:t>
            </a:r>
          </a:p>
          <a:p>
            <a:pPr marL="618808" lvl="2" indent="-344488" algn="just">
              <a:buNone/>
            </a:pPr>
            <a:r>
              <a:rPr lang="en-US" sz="2400" dirty="0" smtClean="0">
                <a:latin typeface="Centaur" pitchFamily="18" charset="0"/>
              </a:rPr>
              <a:t>               (0,1)  AS letter : </a:t>
            </a:r>
            <a:r>
              <a:rPr lang="en-US" sz="2400" dirty="0" err="1" smtClean="0">
                <a:latin typeface="Centaur" pitchFamily="18" charset="0"/>
              </a:rPr>
              <a:t>chararray</a:t>
            </a:r>
            <a:r>
              <a:rPr lang="en-US" sz="2400" dirty="0" smtClean="0">
                <a:latin typeface="Centaur" pitchFamily="18" charset="0"/>
              </a:rPr>
              <a:t>;  </a:t>
            </a:r>
            <a:endParaRPr lang="en-US" sz="2400" b="1" dirty="0" smtClean="0">
              <a:latin typeface="Centaur" pitchFamily="18" charset="0"/>
            </a:endParaRPr>
          </a:p>
          <a:p>
            <a:pPr marL="344488" lvl="1" indent="-344488" algn="just"/>
            <a:r>
              <a:rPr lang="en-US" sz="2400" b="1" dirty="0" smtClean="0">
                <a:latin typeface="Centaur" pitchFamily="18" charset="0"/>
              </a:rPr>
              <a:t>Case 4: Create a bag for unique character where the grouped bag will contain the same character for each occurrence of that character.</a:t>
            </a:r>
          </a:p>
          <a:p>
            <a:pPr marL="618808" lvl="2" indent="-344488" algn="just"/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err="1" smtClean="0">
                <a:latin typeface="Centaur" pitchFamily="18" charset="0"/>
              </a:rPr>
              <a:t>lettergrp</a:t>
            </a:r>
            <a:r>
              <a:rPr lang="en-US" sz="2400" dirty="0" smtClean="0">
                <a:latin typeface="Centaur" pitchFamily="18" charset="0"/>
              </a:rPr>
              <a:t> = GROUP letters by letter;  </a:t>
            </a:r>
          </a:p>
          <a:p>
            <a:pPr marL="618808" lvl="2" indent="-344488" algn="just">
              <a:buNone/>
            </a:pPr>
            <a:endParaRPr lang="en-US" sz="2100" b="1" dirty="0" smtClean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/>
          <a:lstStyle/>
          <a:p>
            <a:pPr marL="344488" lvl="1" indent="-344488"/>
            <a:r>
              <a:rPr lang="en-US" sz="2400" b="1" dirty="0" smtClean="0">
                <a:latin typeface="Centaur" pitchFamily="18" charset="0"/>
              </a:rPr>
              <a:t>Case 5: The number of occurrence is counted in each group.</a:t>
            </a:r>
          </a:p>
          <a:p>
            <a:pPr marL="618808" lvl="2" indent="-344488"/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err="1" smtClean="0">
                <a:latin typeface="Centaur" pitchFamily="18" charset="0"/>
              </a:rPr>
              <a:t>countletter</a:t>
            </a:r>
            <a:r>
              <a:rPr lang="en-US" sz="2400" dirty="0" smtClean="0">
                <a:latin typeface="Centaur" pitchFamily="18" charset="0"/>
              </a:rPr>
              <a:t>  = FOREACH  </a:t>
            </a:r>
            <a:r>
              <a:rPr lang="en-US" sz="2400" dirty="0" err="1" smtClean="0">
                <a:latin typeface="Centaur" pitchFamily="18" charset="0"/>
              </a:rPr>
              <a:t>lettergrp</a:t>
            </a:r>
            <a:r>
              <a:rPr lang="en-US" sz="2400" dirty="0" smtClean="0">
                <a:latin typeface="Centaur" pitchFamily="18" charset="0"/>
              </a:rPr>
              <a:t>  GENERATE group  , COUNT(letters);  </a:t>
            </a:r>
            <a:endParaRPr lang="en-US" sz="2400" b="1" dirty="0" smtClean="0">
              <a:latin typeface="Centaur" pitchFamily="18" charset="0"/>
            </a:endParaRPr>
          </a:p>
          <a:p>
            <a:pPr marL="344488" lvl="1" indent="-344488"/>
            <a:r>
              <a:rPr lang="en-US" sz="2400" b="1" dirty="0" smtClean="0">
                <a:latin typeface="Centaur" pitchFamily="18" charset="0"/>
              </a:rPr>
              <a:t>Case 6: Arrange the output according to count in descending order</a:t>
            </a:r>
          </a:p>
          <a:p>
            <a:pPr marL="618808" lvl="2" indent="-344488"/>
            <a:r>
              <a:rPr lang="en-US" sz="2400" dirty="0" smtClean="0">
                <a:latin typeface="Centaur" pitchFamily="18" charset="0"/>
              </a:rPr>
              <a:t>grunt</a:t>
            </a:r>
            <a:r>
              <a:rPr lang="en-US" sz="2400" b="1" dirty="0" smtClean="0">
                <a:latin typeface="Centaur" pitchFamily="18" charset="0"/>
              </a:rPr>
              <a:t>&gt;</a:t>
            </a:r>
            <a:r>
              <a:rPr lang="en-US" sz="2400" dirty="0" err="1" smtClean="0">
                <a:latin typeface="Centaur" pitchFamily="18" charset="0"/>
              </a:rPr>
              <a:t>OrderCnt</a:t>
            </a:r>
            <a:r>
              <a:rPr lang="en-US" sz="2400" dirty="0" smtClean="0">
                <a:latin typeface="Centaur" pitchFamily="18" charset="0"/>
              </a:rPr>
              <a:t> = ORDER </a:t>
            </a:r>
            <a:r>
              <a:rPr lang="en-US" sz="2400" dirty="0" err="1" smtClean="0">
                <a:latin typeface="Centaur" pitchFamily="18" charset="0"/>
              </a:rPr>
              <a:t>countletter</a:t>
            </a:r>
            <a:r>
              <a:rPr lang="en-US" sz="2400" dirty="0" smtClean="0">
                <a:latin typeface="Centaur" pitchFamily="18" charset="0"/>
              </a:rPr>
              <a:t>  BY  $1  DESC;  </a:t>
            </a:r>
            <a:endParaRPr lang="en-US" sz="2400" b="1" dirty="0" smtClean="0">
              <a:latin typeface="Centaur" pitchFamily="18" charset="0"/>
            </a:endParaRPr>
          </a:p>
          <a:p>
            <a:pPr marL="344488" lvl="1" indent="-344488"/>
            <a:r>
              <a:rPr lang="en-US" sz="2400" b="1" dirty="0" smtClean="0">
                <a:latin typeface="Centaur" pitchFamily="18" charset="0"/>
              </a:rPr>
              <a:t>Case 7: Limit to One to give the result.</a:t>
            </a:r>
          </a:p>
          <a:p>
            <a:pPr marL="618808" lvl="2" indent="-344488"/>
            <a:r>
              <a:rPr lang="sv-SE" sz="2400" dirty="0" smtClean="0">
                <a:latin typeface="Centaur" pitchFamily="18" charset="0"/>
              </a:rPr>
              <a:t>grunt</a:t>
            </a:r>
            <a:r>
              <a:rPr lang="sv-SE" sz="2400" b="1" dirty="0" smtClean="0">
                <a:latin typeface="Centaur" pitchFamily="18" charset="0"/>
              </a:rPr>
              <a:t>&gt;</a:t>
            </a:r>
            <a:r>
              <a:rPr lang="sv-SE" sz="2400" dirty="0" smtClean="0">
                <a:latin typeface="Centaur" pitchFamily="18" charset="0"/>
              </a:rPr>
              <a:t> result  =LIMIT    OrderCnt    1;  </a:t>
            </a:r>
            <a:endParaRPr lang="en-US" sz="2400" b="1" dirty="0" smtClean="0">
              <a:latin typeface="Centaur" pitchFamily="18" charset="0"/>
            </a:endParaRPr>
          </a:p>
          <a:p>
            <a:pPr marL="344488" lvl="1" indent="-344488"/>
            <a:r>
              <a:rPr lang="en-US" sz="2400" b="1" dirty="0" smtClean="0">
                <a:latin typeface="Centaur" pitchFamily="18" charset="0"/>
              </a:rPr>
              <a:t>Case 8: Store the result in HDFS</a:t>
            </a:r>
          </a:p>
          <a:p>
            <a:pPr lvl="1"/>
            <a:r>
              <a:rPr lang="en-US" dirty="0" smtClean="0">
                <a:latin typeface="Centaur" pitchFamily="18" charset="0"/>
              </a:rPr>
              <a:t>grunt</a:t>
            </a:r>
            <a:r>
              <a:rPr lang="en-US" b="1" dirty="0" smtClean="0">
                <a:latin typeface="Centaur" pitchFamily="18" charset="0"/>
              </a:rPr>
              <a:t>&gt;</a:t>
            </a:r>
            <a:r>
              <a:rPr lang="en-US" dirty="0" smtClean="0">
                <a:latin typeface="Centaur" pitchFamily="18" charset="0"/>
              </a:rPr>
              <a:t> STORE   result   into 'home/pig/output';  </a:t>
            </a:r>
          </a:p>
          <a:p>
            <a:pPr lvl="1">
              <a:buNone/>
            </a:pP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876800"/>
          </a:xfrm>
        </p:spPr>
        <p:txBody>
          <a:bodyPr/>
          <a:lstStyle/>
          <a:p>
            <a:pPr marL="0" lvl="1" indent="0"/>
            <a:r>
              <a:rPr lang="en-US" dirty="0" smtClean="0">
                <a:latin typeface="Centaur" pitchFamily="18" charset="0"/>
              </a:rPr>
              <a:t> dividends = LOAD ‘NSE_DATA’ as (exchange, symbol, date, </a:t>
            </a:r>
          </a:p>
          <a:p>
            <a:pPr marL="0" lvl="1" indent="0">
              <a:buNone/>
            </a:pPr>
            <a:r>
              <a:rPr lang="en-US" dirty="0" smtClean="0">
                <a:latin typeface="Centaur" pitchFamily="18" charset="0"/>
              </a:rPr>
              <a:t>                      dividend);</a:t>
            </a:r>
          </a:p>
          <a:p>
            <a:pPr marL="0" lvl="1" indent="0"/>
            <a:r>
              <a:rPr lang="en-US" dirty="0" smtClean="0">
                <a:latin typeface="Centaur" pitchFamily="18" charset="0"/>
              </a:rPr>
              <a:t> grouped = GROUP dividends by symbol;</a:t>
            </a:r>
          </a:p>
          <a:p>
            <a:pPr marL="0" lvl="1" indent="0"/>
            <a:r>
              <a:rPr lang="en-US" dirty="0" smtClean="0">
                <a:latin typeface="Centaur" pitchFamily="18" charset="0"/>
              </a:rPr>
              <a:t> </a:t>
            </a:r>
            <a:r>
              <a:rPr lang="en-US" dirty="0" err="1" smtClean="0">
                <a:latin typeface="Centaur" pitchFamily="18" charset="0"/>
              </a:rPr>
              <a:t>avg</a:t>
            </a:r>
            <a:r>
              <a:rPr lang="en-US" dirty="0" smtClean="0">
                <a:latin typeface="Centaur" pitchFamily="18" charset="0"/>
              </a:rPr>
              <a:t> = FOREACH grouped generate group, AVG(</a:t>
            </a:r>
            <a:r>
              <a:rPr lang="en-US" dirty="0" err="1" smtClean="0">
                <a:latin typeface="Centaur" pitchFamily="18" charset="0"/>
              </a:rPr>
              <a:t>dividends.dividend</a:t>
            </a:r>
            <a:r>
              <a:rPr lang="en-US" dirty="0" smtClean="0">
                <a:latin typeface="Centaur" pitchFamily="18" charset="0"/>
              </a:rPr>
              <a:t>);</a:t>
            </a:r>
          </a:p>
          <a:p>
            <a:pPr marL="0" lvl="1" indent="0"/>
            <a:r>
              <a:rPr lang="en-US" dirty="0" smtClean="0">
                <a:latin typeface="Centaur" pitchFamily="18" charset="0"/>
              </a:rPr>
              <a:t> DUMP </a:t>
            </a:r>
            <a:r>
              <a:rPr lang="en-US" dirty="0" err="1" smtClean="0">
                <a:latin typeface="Centaur" pitchFamily="18" charset="0"/>
              </a:rPr>
              <a:t>avg</a:t>
            </a:r>
            <a:r>
              <a:rPr lang="en-US" dirty="0" smtClean="0">
                <a:latin typeface="Centaur" pitchFamily="18" charset="0"/>
              </a:rPr>
              <a:t>;</a:t>
            </a:r>
          </a:p>
          <a:p>
            <a:pPr marL="0" lvl="1" indent="0"/>
            <a:r>
              <a:rPr lang="en-US" dirty="0" smtClean="0">
                <a:latin typeface="Centaur" pitchFamily="18" charset="0"/>
              </a:rPr>
              <a:t> STORE </a:t>
            </a:r>
            <a:r>
              <a:rPr lang="en-US" dirty="0" err="1" smtClean="0">
                <a:latin typeface="Centaur" pitchFamily="18" charset="0"/>
              </a:rPr>
              <a:t>avg</a:t>
            </a:r>
            <a:r>
              <a:rPr lang="en-US" dirty="0" smtClean="0">
                <a:latin typeface="Centaur" pitchFamily="18" charset="0"/>
              </a:rPr>
              <a:t> into ‘result’;</a:t>
            </a:r>
          </a:p>
          <a:p>
            <a:pPr marL="0" lvl="1" indent="0"/>
            <a:r>
              <a:rPr lang="en-US" dirty="0" smtClean="0">
                <a:latin typeface="Centaur" pitchFamily="18" charset="0"/>
              </a:rPr>
              <a:t> demo = FOREACH ‘demo.txt’ GENERATE $7/100, $3 * 100, SUBSTRING ($0, 0, 1), $6-$3;</a:t>
            </a:r>
          </a:p>
          <a:p>
            <a:pPr marL="0" lvl="1" indent="0"/>
            <a:r>
              <a:rPr lang="en-US" dirty="0" smtClean="0">
                <a:latin typeface="Centaur" pitchFamily="18" charset="0"/>
              </a:rPr>
              <a:t> X = FOREACH demo GENERATE .. A1, A1.. A5; </a:t>
            </a: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r>
              <a:rPr lang="en-US" dirty="0" smtClean="0"/>
              <a:t>Schema for Agriculture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r>
              <a:rPr lang="en-US" dirty="0" err="1" smtClean="0"/>
              <a:t>State_Name</a:t>
            </a:r>
            <a:r>
              <a:rPr lang="en-US" dirty="0" smtClean="0"/>
              <a:t> : </a:t>
            </a:r>
            <a:r>
              <a:rPr lang="en-US" dirty="0" err="1" smtClean="0"/>
              <a:t>chararray</a:t>
            </a:r>
            <a:r>
              <a:rPr lang="en-US" dirty="0" smtClean="0"/>
              <a:t> ; </a:t>
            </a:r>
          </a:p>
          <a:p>
            <a:r>
              <a:rPr lang="en-US" dirty="0" smtClean="0"/>
              <a:t>District_Name : </a:t>
            </a:r>
            <a:r>
              <a:rPr lang="en-US" dirty="0" err="1" smtClean="0"/>
              <a:t>chararray</a:t>
            </a:r>
            <a:r>
              <a:rPr lang="en-US" dirty="0" smtClean="0"/>
              <a:t> ; </a:t>
            </a:r>
          </a:p>
          <a:p>
            <a:r>
              <a:rPr lang="en-US" dirty="0" smtClean="0"/>
              <a:t>Crop_Year : </a:t>
            </a:r>
            <a:r>
              <a:rPr lang="en-US" dirty="0" err="1" smtClean="0"/>
              <a:t>int</a:t>
            </a:r>
            <a:r>
              <a:rPr lang="en-US" dirty="0" smtClean="0"/>
              <a:t> ; </a:t>
            </a:r>
          </a:p>
          <a:p>
            <a:r>
              <a:rPr lang="en-US" dirty="0" smtClean="0"/>
              <a:t>Season : </a:t>
            </a:r>
            <a:r>
              <a:rPr lang="en-US" dirty="0" err="1" smtClean="0"/>
              <a:t>chararray</a:t>
            </a:r>
            <a:r>
              <a:rPr lang="en-US" dirty="0" smtClean="0"/>
              <a:t> ; </a:t>
            </a:r>
          </a:p>
          <a:p>
            <a:r>
              <a:rPr lang="en-US" dirty="0" smtClean="0"/>
              <a:t>Crop : </a:t>
            </a:r>
            <a:r>
              <a:rPr lang="en-US" dirty="0" err="1" smtClean="0"/>
              <a:t>chararray</a:t>
            </a:r>
            <a:r>
              <a:rPr lang="en-US" dirty="0" smtClean="0"/>
              <a:t> ; </a:t>
            </a:r>
          </a:p>
          <a:p>
            <a:r>
              <a:rPr lang="en-US" dirty="0" smtClean="0"/>
              <a:t>Area : </a:t>
            </a:r>
            <a:r>
              <a:rPr lang="en-US" dirty="0" err="1" smtClean="0"/>
              <a:t>int</a:t>
            </a:r>
            <a:r>
              <a:rPr lang="en-US" dirty="0" smtClean="0"/>
              <a:t> ; </a:t>
            </a:r>
          </a:p>
          <a:p>
            <a:r>
              <a:rPr lang="en-US" dirty="0" smtClean="0"/>
              <a:t>Production 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algn="just"/>
            <a:r>
              <a:rPr lang="en-US" dirty="0" smtClean="0"/>
              <a:t>Load the dataset in the local mode</a:t>
            </a:r>
          </a:p>
          <a:p>
            <a:pPr algn="just"/>
            <a:r>
              <a:rPr lang="en-US" dirty="0" smtClean="0"/>
              <a:t>Dump and describe the data set agriculture</a:t>
            </a:r>
          </a:p>
          <a:p>
            <a:pPr algn="just"/>
            <a:r>
              <a:rPr lang="en-US" dirty="0" smtClean="0"/>
              <a:t>Grouping All Records State wise.</a:t>
            </a:r>
          </a:p>
          <a:p>
            <a:pPr algn="just"/>
            <a:r>
              <a:rPr lang="en-US" dirty="0" smtClean="0"/>
              <a:t>Generate Total Crop wise Production and Area.</a:t>
            </a:r>
          </a:p>
          <a:p>
            <a:pPr algn="just"/>
            <a:r>
              <a:rPr lang="en-US" dirty="0" smtClean="0"/>
              <a:t>The majority of crops are grown in a Season and in which year.</a:t>
            </a:r>
          </a:p>
          <a:p>
            <a:pPr algn="just"/>
            <a:r>
              <a:rPr lang="en-US" dirty="0" smtClean="0"/>
              <a:t>Average crop production in each district after the year 2000.</a:t>
            </a:r>
          </a:p>
          <a:p>
            <a:pPr algn="just"/>
            <a:r>
              <a:rPr lang="en-US" dirty="0" smtClean="0"/>
              <a:t>Highest produced crops and details from each State.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50292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Centaur" pitchFamily="18" charset="0"/>
              </a:rPr>
              <a:t>grunt &gt; agriculture= LOAD 'F:/csv files/crop_production.csv' using PigStorage (',') as ( </a:t>
            </a:r>
            <a:r>
              <a:rPr lang="en-US" dirty="0" err="1" smtClean="0">
                <a:latin typeface="Centaur" pitchFamily="18" charset="0"/>
              </a:rPr>
              <a:t>State_Name:chararray</a:t>
            </a:r>
            <a:r>
              <a:rPr lang="en-US" dirty="0" smtClean="0">
                <a:latin typeface="Centaur" pitchFamily="18" charset="0"/>
              </a:rPr>
              <a:t> , </a:t>
            </a:r>
            <a:r>
              <a:rPr lang="en-US" dirty="0" err="1" smtClean="0">
                <a:latin typeface="Centaur" pitchFamily="18" charset="0"/>
              </a:rPr>
              <a:t>District_Name:chararray</a:t>
            </a:r>
            <a:r>
              <a:rPr lang="en-US" dirty="0" smtClean="0">
                <a:latin typeface="Centaur" pitchFamily="18" charset="0"/>
              </a:rPr>
              <a:t> , </a:t>
            </a:r>
            <a:r>
              <a:rPr lang="en-US" dirty="0" err="1" smtClean="0">
                <a:latin typeface="Centaur" pitchFamily="18" charset="0"/>
              </a:rPr>
              <a:t>Crop_Year:int</a:t>
            </a:r>
            <a:r>
              <a:rPr lang="en-US" dirty="0" smtClean="0">
                <a:latin typeface="Centaur" pitchFamily="18" charset="0"/>
              </a:rPr>
              <a:t> ,  </a:t>
            </a:r>
            <a:r>
              <a:rPr lang="en-US" dirty="0" err="1" smtClean="0">
                <a:latin typeface="Centaur" pitchFamily="18" charset="0"/>
              </a:rPr>
              <a:t>Season:chararray</a:t>
            </a:r>
            <a:r>
              <a:rPr lang="en-US" dirty="0" smtClean="0">
                <a:latin typeface="Centaur" pitchFamily="18" charset="0"/>
              </a:rPr>
              <a:t> , </a:t>
            </a:r>
            <a:r>
              <a:rPr lang="en-US" dirty="0" err="1" smtClean="0">
                <a:latin typeface="Centaur" pitchFamily="18" charset="0"/>
              </a:rPr>
              <a:t>Crop:chararray</a:t>
            </a:r>
            <a:r>
              <a:rPr lang="en-US" dirty="0" smtClean="0">
                <a:latin typeface="Centaur" pitchFamily="18" charset="0"/>
              </a:rPr>
              <a:t> , </a:t>
            </a:r>
            <a:r>
              <a:rPr lang="en-US" dirty="0" err="1" smtClean="0">
                <a:latin typeface="Centaur" pitchFamily="18" charset="0"/>
              </a:rPr>
              <a:t>Area:int</a:t>
            </a:r>
            <a:r>
              <a:rPr lang="en-US" dirty="0" smtClean="0">
                <a:latin typeface="Centaur" pitchFamily="18" charset="0"/>
              </a:rPr>
              <a:t> , </a:t>
            </a:r>
            <a:r>
              <a:rPr lang="en-US" dirty="0" err="1" smtClean="0">
                <a:latin typeface="Centaur" pitchFamily="18" charset="0"/>
              </a:rPr>
              <a:t>Production:int</a:t>
            </a:r>
            <a:r>
              <a:rPr lang="en-US" dirty="0" smtClean="0">
                <a:latin typeface="Centaur" pitchFamily="18" charset="0"/>
              </a:rPr>
              <a:t> ) ;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Centaur" pitchFamily="18" charset="0"/>
              </a:rPr>
              <a:t>Dump agriculture;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Centaur" pitchFamily="18" charset="0"/>
              </a:rPr>
              <a:t>Describe agriculture;</a:t>
            </a:r>
          </a:p>
          <a:p>
            <a:pPr marL="514350" indent="-514350">
              <a:buFont typeface="Wingdings"/>
              <a:buAutoNum type="arabicPeriod"/>
            </a:pPr>
            <a:r>
              <a:rPr lang="en-US" dirty="0" err="1" smtClean="0">
                <a:latin typeface="Centaur" pitchFamily="18" charset="0"/>
              </a:rPr>
              <a:t>statewisecrop</a:t>
            </a:r>
            <a:r>
              <a:rPr lang="en-US" dirty="0" smtClean="0">
                <a:latin typeface="Centaur" pitchFamily="18" charset="0"/>
              </a:rPr>
              <a:t> = GROUP agriculture BY </a:t>
            </a:r>
            <a:r>
              <a:rPr lang="en-US" dirty="0" err="1" smtClean="0">
                <a:latin typeface="Centaur" pitchFamily="18" charset="0"/>
              </a:rPr>
              <a:t>State_Name</a:t>
            </a:r>
            <a:r>
              <a:rPr lang="en-US" dirty="0" smtClean="0">
                <a:latin typeface="Centaur" pitchFamily="18" charset="0"/>
              </a:rPr>
              <a:t>;</a:t>
            </a:r>
          </a:p>
          <a:p>
            <a:pPr marL="514350" indent="-514350">
              <a:buFont typeface="Wingdings"/>
              <a:buAutoNum type="arabicPeriod"/>
            </a:pPr>
            <a:endParaRPr lang="en-US" dirty="0" smtClean="0">
              <a:latin typeface="Centaur" pitchFamily="18" charset="0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Centaur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5029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5"/>
            </a:pPr>
            <a:r>
              <a:rPr lang="en-US" dirty="0" smtClean="0">
                <a:latin typeface="Centaur" pitchFamily="18" charset="0"/>
              </a:rPr>
              <a:t>cropinfo = FOREACH( GROUP agriculture BY Crop ) GENERATE group AS Crop, SUM(</a:t>
            </a:r>
            <a:r>
              <a:rPr lang="en-US" dirty="0" err="1" smtClean="0">
                <a:latin typeface="Centaur" pitchFamily="18" charset="0"/>
              </a:rPr>
              <a:t>agriculture.Area</a:t>
            </a:r>
            <a:r>
              <a:rPr lang="en-US" dirty="0" smtClean="0">
                <a:latin typeface="Centaur" pitchFamily="18" charset="0"/>
              </a:rPr>
              <a:t>) as </a:t>
            </a:r>
            <a:r>
              <a:rPr lang="en-US" dirty="0" err="1" smtClean="0">
                <a:latin typeface="Centaur" pitchFamily="18" charset="0"/>
              </a:rPr>
              <a:t>AreaPerCrop</a:t>
            </a:r>
            <a:r>
              <a:rPr lang="en-US" dirty="0" smtClean="0">
                <a:latin typeface="Centaur" pitchFamily="18" charset="0"/>
              </a:rPr>
              <a:t> ,  SUM(</a:t>
            </a:r>
            <a:r>
              <a:rPr lang="en-US" dirty="0" err="1" smtClean="0">
                <a:latin typeface="Centaur" pitchFamily="18" charset="0"/>
              </a:rPr>
              <a:t>agriculture.Production</a:t>
            </a:r>
            <a:r>
              <a:rPr lang="en-US" dirty="0" smtClean="0">
                <a:latin typeface="Centaur" pitchFamily="18" charset="0"/>
              </a:rPr>
              <a:t>) as </a:t>
            </a:r>
            <a:r>
              <a:rPr lang="en-US" dirty="0" err="1" smtClean="0">
                <a:latin typeface="Centaur" pitchFamily="18" charset="0"/>
              </a:rPr>
              <a:t>ProductionPerCrop</a:t>
            </a:r>
            <a:r>
              <a:rPr lang="en-US" dirty="0" smtClean="0">
                <a:latin typeface="Centaur" pitchFamily="18" charset="0"/>
              </a:rPr>
              <a:t>; </a:t>
            </a:r>
          </a:p>
          <a:p>
            <a:pPr marL="514350" indent="-514350">
              <a:buAutoNum type="arabicPeriod" startAt="5"/>
            </a:pPr>
            <a:r>
              <a:rPr lang="en-US" dirty="0" smtClean="0">
                <a:latin typeface="Centaur" pitchFamily="18" charset="0"/>
              </a:rPr>
              <a:t>seasonalcrops = FOREACH (GROUP agriculture by Season ){ order_crops = ORDER agriculture BY Crop ASC; GENERATE group AS Season , order_crops.(Crop) AS Crops; };</a:t>
            </a:r>
          </a:p>
          <a:p>
            <a:pPr marL="514350" indent="-514350" algn="just">
              <a:buAutoNum type="arabicPeriod" startAt="5"/>
            </a:pPr>
            <a:r>
              <a:rPr lang="en-US" dirty="0" smtClean="0">
                <a:latin typeface="Centaur" pitchFamily="18" charset="0"/>
              </a:rPr>
              <a:t>averagecrops = FOREACH (GROUP agriculture by District_Name){ after_year = FILTER agriculture BY Crop_Year&gt;2000; GENERATE group AS District_Name , AVG(after_year.(Production)) AS AvgProd; };</a:t>
            </a:r>
          </a:p>
          <a:p>
            <a:pPr marL="514350" indent="-514350">
              <a:buAutoNum type="arabicPeriod" startAt="5"/>
            </a:pP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5029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Centaur" pitchFamily="18" charset="0"/>
              </a:rPr>
              <a:t>8. </a:t>
            </a:r>
            <a:r>
              <a:rPr lang="en-US" dirty="0" err="1" smtClean="0">
                <a:latin typeface="Centaur" pitchFamily="18" charset="0"/>
              </a:rPr>
              <a:t>top_agri</a:t>
            </a:r>
            <a:r>
              <a:rPr lang="en-US" dirty="0" smtClean="0">
                <a:latin typeface="Centaur" pitchFamily="18" charset="0"/>
              </a:rPr>
              <a:t>= GROUP agriculture BY </a:t>
            </a:r>
            <a:r>
              <a:rPr lang="en-US" dirty="0" err="1" smtClean="0">
                <a:latin typeface="Centaur" pitchFamily="18" charset="0"/>
              </a:rPr>
              <a:t>State_Name</a:t>
            </a:r>
            <a:r>
              <a:rPr lang="en-US" dirty="0" smtClean="0">
                <a:latin typeface="Centaur" pitchFamily="18" charset="0"/>
              </a:rPr>
              <a:t>; </a:t>
            </a:r>
          </a:p>
          <a:p>
            <a:pPr marL="514350" indent="-514350">
              <a:buNone/>
            </a:pPr>
            <a:r>
              <a:rPr lang="en-US" dirty="0" smtClean="0">
                <a:latin typeface="Centaur" pitchFamily="18" charset="0"/>
              </a:rPr>
              <a:t>   </a:t>
            </a:r>
            <a:r>
              <a:rPr lang="en-US" dirty="0" err="1" smtClean="0">
                <a:latin typeface="Centaur" pitchFamily="18" charset="0"/>
              </a:rPr>
              <a:t>data_top</a:t>
            </a:r>
            <a:r>
              <a:rPr lang="en-US" dirty="0" smtClean="0">
                <a:latin typeface="Centaur" pitchFamily="18" charset="0"/>
              </a:rPr>
              <a:t> = FOREACH </a:t>
            </a:r>
            <a:r>
              <a:rPr lang="en-US" dirty="0" err="1" smtClean="0">
                <a:latin typeface="Centaur" pitchFamily="18" charset="0"/>
              </a:rPr>
              <a:t>top_agri</a:t>
            </a:r>
            <a:r>
              <a:rPr lang="en-US" dirty="0" smtClean="0">
                <a:latin typeface="Centaur" pitchFamily="18" charset="0"/>
              </a:rPr>
              <a:t>{ top = TOP(1, 6 , agriculture); GENERATE top as Record; }</a:t>
            </a: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7410" name="Picture 2" descr="Hadoop Ecosys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638800" cy="464597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733800" y="6324600"/>
            <a:ext cx="209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Pig Architecture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Pig Running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Centaur" pitchFamily="18" charset="0"/>
              </a:rPr>
              <a:t>Apache Pig executes in two modes: Local Mode and MapReduce Mode.</a:t>
            </a:r>
          </a:p>
          <a:p>
            <a:pPr algn="just">
              <a:buNone/>
            </a:pPr>
            <a:endParaRPr lang="en-US" dirty="0" smtClean="0">
              <a:latin typeface="Centaur" pitchFamily="18" charset="0"/>
            </a:endParaRPr>
          </a:p>
          <a:p>
            <a:pPr algn="just"/>
            <a:r>
              <a:rPr lang="en-US" b="1" dirty="0" smtClean="0">
                <a:latin typeface="Centaur" pitchFamily="18" charset="0"/>
              </a:rPr>
              <a:t>Local Mode</a:t>
            </a:r>
          </a:p>
          <a:p>
            <a:pPr lvl="1" algn="just"/>
            <a:r>
              <a:rPr lang="en-US" dirty="0" smtClean="0">
                <a:latin typeface="Centaur" pitchFamily="18" charset="0"/>
              </a:rPr>
              <a:t>It executes in a single JVM and is used for development experimenting and prototyping.</a:t>
            </a:r>
          </a:p>
          <a:p>
            <a:pPr lvl="1" algn="just"/>
            <a:r>
              <a:rPr lang="en-US" b="1" dirty="0" smtClean="0">
                <a:latin typeface="Centaur" pitchFamily="18" charset="0"/>
              </a:rPr>
              <a:t>Here, files are installed and run using localhost.</a:t>
            </a:r>
          </a:p>
          <a:p>
            <a:pPr lvl="1" algn="just"/>
            <a:r>
              <a:rPr lang="en-US" dirty="0" smtClean="0">
                <a:latin typeface="Centaur" pitchFamily="18" charset="0"/>
              </a:rPr>
              <a:t>The local mode works on a local file system. The input and output data stored in the local file system.</a:t>
            </a:r>
          </a:p>
          <a:p>
            <a:pPr lvl="1" algn="just"/>
            <a:r>
              <a:rPr lang="en-US" b="1" dirty="0" smtClean="0"/>
              <a:t>$ pig-x local    </a:t>
            </a:r>
            <a:endParaRPr lang="en-US" b="1" dirty="0" smtClean="0">
              <a:latin typeface="Centaur" pitchFamily="18" charset="0"/>
            </a:endParaRPr>
          </a:p>
          <a:p>
            <a:pPr algn="just"/>
            <a:endParaRPr lang="en-US" dirty="0" smtClean="0">
              <a:latin typeface="Centaur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Centaur" pitchFamily="18" charset="0"/>
              </a:rPr>
              <a:t/>
            </a:r>
            <a:br>
              <a:rPr lang="en-US" dirty="0" smtClean="0">
                <a:latin typeface="Centaur" pitchFamily="18" charset="0"/>
              </a:rPr>
            </a:b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/>
          <a:lstStyle/>
          <a:p>
            <a:pPr algn="just"/>
            <a:r>
              <a:rPr lang="en-US" b="1" dirty="0" smtClean="0">
                <a:latin typeface="Centaur" pitchFamily="18" charset="0"/>
              </a:rPr>
              <a:t>MapReduce Mode</a:t>
            </a:r>
          </a:p>
          <a:p>
            <a:pPr lvl="1" algn="just"/>
            <a:r>
              <a:rPr lang="en-US" dirty="0" smtClean="0">
                <a:latin typeface="Centaur" pitchFamily="18" charset="0"/>
              </a:rPr>
              <a:t>The MapReduce mode is also known as </a:t>
            </a:r>
            <a:r>
              <a:rPr lang="en-US" b="1" dirty="0" smtClean="0">
                <a:latin typeface="Centaur" pitchFamily="18" charset="0"/>
              </a:rPr>
              <a:t>Hadoop Mode.</a:t>
            </a:r>
          </a:p>
          <a:p>
            <a:pPr lvl="1" algn="just"/>
            <a:r>
              <a:rPr lang="en-US" dirty="0" smtClean="0">
                <a:latin typeface="Centaur" pitchFamily="18" charset="0"/>
              </a:rPr>
              <a:t>It is the </a:t>
            </a:r>
            <a:r>
              <a:rPr lang="en-US" b="1" dirty="0" smtClean="0">
                <a:latin typeface="Centaur" pitchFamily="18" charset="0"/>
              </a:rPr>
              <a:t>default mode.</a:t>
            </a:r>
          </a:p>
          <a:p>
            <a:pPr lvl="1" algn="just"/>
            <a:r>
              <a:rPr lang="en-US" dirty="0" smtClean="0">
                <a:latin typeface="Centaur" pitchFamily="18" charset="0"/>
              </a:rPr>
              <a:t>Pig renders Pig Latin into MapReduce jobs and executes them on the cluster.</a:t>
            </a:r>
          </a:p>
          <a:p>
            <a:pPr lvl="1" algn="just"/>
            <a:r>
              <a:rPr lang="en-US" dirty="0" smtClean="0">
                <a:latin typeface="Centaur" pitchFamily="18" charset="0"/>
              </a:rPr>
              <a:t>It can be executed against semi-distributed or fully distributed Hadoop installation.</a:t>
            </a:r>
          </a:p>
          <a:p>
            <a:pPr lvl="1" algn="just"/>
            <a:r>
              <a:rPr lang="en-US" b="1" dirty="0" smtClean="0">
                <a:latin typeface="Centaur" pitchFamily="18" charset="0"/>
              </a:rPr>
              <a:t>Here, the input and output data are present on HDFS.</a:t>
            </a:r>
          </a:p>
          <a:p>
            <a:pPr lvl="1" algn="just"/>
            <a:r>
              <a:rPr lang="en-US" b="1" dirty="0" smtClean="0">
                <a:latin typeface="Centaur" pitchFamily="18" charset="0"/>
              </a:rPr>
              <a:t>$pig     OR    $pig -x </a:t>
            </a:r>
            <a:r>
              <a:rPr lang="en-US" b="1" dirty="0" err="1" smtClean="0">
                <a:latin typeface="Centaur" pitchFamily="18" charset="0"/>
              </a:rPr>
              <a:t>mapreduce</a:t>
            </a:r>
            <a:r>
              <a:rPr lang="en-US" b="1" dirty="0" smtClean="0">
                <a:latin typeface="Centaur" pitchFamily="18" charset="0"/>
              </a:rPr>
              <a:t>  </a:t>
            </a:r>
          </a:p>
          <a:p>
            <a:pPr lvl="1" algn="just"/>
            <a:endParaRPr lang="en-US" dirty="0" smtClean="0">
              <a:latin typeface="Centaur" pitchFamily="18" charset="0"/>
            </a:endParaRPr>
          </a:p>
          <a:p>
            <a:pPr algn="just"/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Pig Latin Data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/>
          <a:lstStyle/>
          <a:p>
            <a:r>
              <a:rPr lang="en-US" dirty="0" smtClean="0">
                <a:latin typeface="Centaur" pitchFamily="18" charset="0"/>
              </a:rPr>
              <a:t>A piece of data or a simple atomic value is known as  field.</a:t>
            </a:r>
          </a:p>
          <a:p>
            <a:r>
              <a:rPr lang="en-US" dirty="0" smtClean="0">
                <a:latin typeface="Centaur" pitchFamily="18" charset="0"/>
              </a:rPr>
              <a:t>A tuple is </a:t>
            </a:r>
            <a:r>
              <a:rPr lang="en-US" dirty="0" smtClean="0">
                <a:latin typeface="Centaur" pitchFamily="18" charset="0"/>
              </a:rPr>
              <a:t>an ordered set of fields.</a:t>
            </a:r>
            <a:endParaRPr lang="en-US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A bag is </a:t>
            </a:r>
            <a:r>
              <a:rPr lang="en-US" dirty="0" smtClean="0">
                <a:latin typeface="Centaur" pitchFamily="18" charset="0"/>
              </a:rPr>
              <a:t>a collection </a:t>
            </a:r>
            <a:r>
              <a:rPr lang="en-US" dirty="0" smtClean="0">
                <a:latin typeface="Centaur" pitchFamily="18" charset="0"/>
              </a:rPr>
              <a:t>of tuples</a:t>
            </a:r>
            <a:endParaRPr lang="en-US" dirty="0">
              <a:latin typeface="Centaur" pitchFamily="18" charset="0"/>
            </a:endParaRPr>
          </a:p>
        </p:txBody>
      </p:sp>
      <p:pic>
        <p:nvPicPr>
          <p:cNvPr id="33794" name="Picture 2" descr="Data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352800"/>
            <a:ext cx="5257800" cy="3052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Pig Latin Conventions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1676400"/>
          <a:ext cx="8610600" cy="51684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0183"/>
                <a:gridCol w="7150417"/>
              </a:tblGrid>
              <a:tr h="55686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latin typeface="Centaur" pitchFamily="18" charset="0"/>
                        </a:rPr>
                        <a:t>Convention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entaur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latin typeface="Centaur" pitchFamily="18" charset="0"/>
                        </a:rPr>
                        <a:t>Description</a:t>
                      </a:r>
                      <a:endParaRPr lang="en-US" sz="2000" dirty="0">
                        <a:solidFill>
                          <a:srgbClr val="000000"/>
                        </a:solidFill>
                        <a:latin typeface="Centaur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107998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latin typeface="Centaur" pitchFamily="18" charset="0"/>
                        </a:rPr>
                        <a:t>( )</a:t>
                      </a:r>
                      <a:endParaRPr lang="en-US" sz="2000" dirty="0">
                        <a:solidFill>
                          <a:srgbClr val="333333"/>
                        </a:solidFill>
                        <a:latin typeface="Centaur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latin typeface="Centaur" pitchFamily="18" charset="0"/>
                        </a:rPr>
                        <a:t>The parenthesis can enclose one or more items. </a:t>
                      </a:r>
                      <a:endParaRPr lang="en-US" sz="2000" dirty="0" smtClean="0">
                        <a:latin typeface="Centaur" pitchFamily="18" charset="0"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latin typeface="Centaur" pitchFamily="18" charset="0"/>
                        </a:rPr>
                        <a:t>Used </a:t>
                      </a:r>
                      <a:r>
                        <a:rPr lang="en-US" sz="2000" dirty="0">
                          <a:latin typeface="Centaur" pitchFamily="18" charset="0"/>
                        </a:rPr>
                        <a:t>to indicate the </a:t>
                      </a:r>
                      <a:r>
                        <a:rPr lang="en-US" sz="2000" b="1" dirty="0">
                          <a:latin typeface="Centaur" pitchFamily="18" charset="0"/>
                        </a:rPr>
                        <a:t>tuple</a:t>
                      </a:r>
                      <a:r>
                        <a:rPr lang="en-US" sz="2000" dirty="0">
                          <a:latin typeface="Centaur" pitchFamily="18" charset="0"/>
                        </a:rPr>
                        <a:t> data type.</a:t>
                      </a:r>
                      <a:br>
                        <a:rPr lang="en-US" sz="2000" dirty="0">
                          <a:latin typeface="Centaur" pitchFamily="18" charset="0"/>
                        </a:rPr>
                      </a:br>
                      <a:r>
                        <a:rPr lang="en-US" sz="2000" dirty="0">
                          <a:latin typeface="Centaur" pitchFamily="18" charset="0"/>
                        </a:rPr>
                        <a:t>Example - (10, xyz, (3,6,9))</a:t>
                      </a:r>
                      <a:endParaRPr lang="en-US" sz="2000" dirty="0">
                        <a:solidFill>
                          <a:srgbClr val="333333"/>
                        </a:solidFill>
                        <a:latin typeface="Centaur" pitchFamily="18" charset="0"/>
                      </a:endParaRPr>
                    </a:p>
                  </a:txBody>
                  <a:tcPr marL="76200" marR="76200" marT="76200" marB="76200"/>
                </a:tc>
              </a:tr>
              <a:tr h="107998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latin typeface="Centaur" pitchFamily="18" charset="0"/>
                        </a:rPr>
                        <a:t>[ ]</a:t>
                      </a:r>
                      <a:endParaRPr lang="en-US" sz="2000">
                        <a:solidFill>
                          <a:srgbClr val="333333"/>
                        </a:solidFill>
                        <a:latin typeface="Centaur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latin typeface="Centaur" pitchFamily="18" charset="0"/>
                        </a:rPr>
                        <a:t>The straight brackets can enclose one or more items. </a:t>
                      </a:r>
                      <a:endParaRPr lang="en-US" sz="2000" dirty="0" smtClean="0">
                        <a:latin typeface="Centaur" pitchFamily="18" charset="0"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latin typeface="Centaur" pitchFamily="18" charset="0"/>
                        </a:rPr>
                        <a:t>Used </a:t>
                      </a:r>
                      <a:r>
                        <a:rPr lang="en-US" sz="2000" dirty="0">
                          <a:latin typeface="Centaur" pitchFamily="18" charset="0"/>
                        </a:rPr>
                        <a:t>to indicate the </a:t>
                      </a:r>
                      <a:r>
                        <a:rPr lang="en-US" sz="2000" b="1" dirty="0">
                          <a:latin typeface="Centaur" pitchFamily="18" charset="0"/>
                        </a:rPr>
                        <a:t>map</a:t>
                      </a:r>
                      <a:r>
                        <a:rPr lang="en-US" sz="2000" dirty="0">
                          <a:latin typeface="Centaur" pitchFamily="18" charset="0"/>
                        </a:rPr>
                        <a:t> data type.</a:t>
                      </a:r>
                      <a:br>
                        <a:rPr lang="en-US" sz="2000" dirty="0">
                          <a:latin typeface="Centaur" pitchFamily="18" charset="0"/>
                        </a:rPr>
                      </a:br>
                      <a:r>
                        <a:rPr lang="en-US" sz="2000" dirty="0">
                          <a:latin typeface="Centaur" pitchFamily="18" charset="0"/>
                        </a:rPr>
                        <a:t>Example - [INNER | OUTER</a:t>
                      </a:r>
                      <a:r>
                        <a:rPr lang="en-US" sz="2000" dirty="0" smtClean="0">
                          <a:latin typeface="Centaur" pitchFamily="18" charset="0"/>
                        </a:rPr>
                        <a:t>]           </a:t>
                      </a: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Centaur" pitchFamily="18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2000" b="0" i="0" kern="1200" dirty="0" err="1" smtClean="0">
                          <a:solidFill>
                            <a:schemeClr val="dk1"/>
                          </a:solidFill>
                          <a:latin typeface="Centaur" pitchFamily="18" charset="0"/>
                          <a:ea typeface="+mn-ea"/>
                          <a:cs typeface="+mn-cs"/>
                        </a:rPr>
                        <a:t>name#Raja</a:t>
                      </a: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Centaur" pitchFamily="18" charset="0"/>
                          <a:ea typeface="+mn-ea"/>
                          <a:cs typeface="+mn-cs"/>
                        </a:rPr>
                        <a:t>, age#30]</a:t>
                      </a:r>
                      <a:endParaRPr lang="en-US" sz="2000" dirty="0">
                        <a:solidFill>
                          <a:srgbClr val="333333"/>
                        </a:solidFill>
                        <a:latin typeface="Centaur" pitchFamily="18" charset="0"/>
                      </a:endParaRPr>
                    </a:p>
                  </a:txBody>
                  <a:tcPr marL="76200" marR="76200" marT="76200" marB="76200"/>
                </a:tc>
              </a:tr>
              <a:tr h="107998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latin typeface="Centaur" pitchFamily="18" charset="0"/>
                        </a:rPr>
                        <a:t>{ }</a:t>
                      </a:r>
                      <a:endParaRPr lang="en-US" sz="2000">
                        <a:solidFill>
                          <a:srgbClr val="333333"/>
                        </a:solidFill>
                        <a:latin typeface="Centaur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latin typeface="Centaur" pitchFamily="18" charset="0"/>
                        </a:rPr>
                        <a:t>The curly brackets enclose two or more items. </a:t>
                      </a:r>
                      <a:endParaRPr lang="en-US" sz="2000" dirty="0" smtClean="0">
                        <a:latin typeface="Centaur" pitchFamily="18" charset="0"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latin typeface="Centaur" pitchFamily="18" charset="0"/>
                        </a:rPr>
                        <a:t>Used </a:t>
                      </a:r>
                      <a:r>
                        <a:rPr lang="en-US" sz="2000" dirty="0">
                          <a:latin typeface="Centaur" pitchFamily="18" charset="0"/>
                        </a:rPr>
                        <a:t>to indicate the </a:t>
                      </a:r>
                      <a:r>
                        <a:rPr lang="en-US" sz="2000" b="1" dirty="0">
                          <a:latin typeface="Centaur" pitchFamily="18" charset="0"/>
                        </a:rPr>
                        <a:t>bag</a:t>
                      </a:r>
                      <a:r>
                        <a:rPr lang="en-US" sz="2000" dirty="0">
                          <a:latin typeface="Centaur" pitchFamily="18" charset="0"/>
                        </a:rPr>
                        <a:t> data type</a:t>
                      </a:r>
                      <a:br>
                        <a:rPr lang="en-US" sz="2000" dirty="0">
                          <a:latin typeface="Centaur" pitchFamily="18" charset="0"/>
                        </a:rPr>
                      </a:br>
                      <a:r>
                        <a:rPr lang="en-US" sz="2000" dirty="0">
                          <a:latin typeface="Centaur" pitchFamily="18" charset="0"/>
                        </a:rPr>
                        <a:t>Example - { block | </a:t>
                      </a:r>
                      <a:r>
                        <a:rPr lang="en-US" sz="2000" dirty="0" err="1">
                          <a:latin typeface="Centaur" pitchFamily="18" charset="0"/>
                        </a:rPr>
                        <a:t>nested_block</a:t>
                      </a:r>
                      <a:r>
                        <a:rPr lang="en-US" sz="2000" dirty="0">
                          <a:latin typeface="Centaur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Centaur" pitchFamily="18" charset="0"/>
                        </a:rPr>
                        <a:t>} </a:t>
                      </a:r>
                    </a:p>
                    <a:p>
                      <a:pPr algn="just" fontAlgn="t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Centaur" pitchFamily="18" charset="0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kumimoji="0" lang="en-US" sz="2000" b="0" i="0" kern="1200" baseline="0" dirty="0" smtClean="0">
                          <a:solidFill>
                            <a:schemeClr val="dk1"/>
                          </a:solidFill>
                          <a:latin typeface="Centaur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Centaur" pitchFamily="18" charset="0"/>
                          <a:ea typeface="+mn-ea"/>
                          <a:cs typeface="+mn-cs"/>
                        </a:rPr>
                        <a:t>{Raja, 30, 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latin typeface="Centaur" pitchFamily="18" charset="0"/>
                          <a:ea typeface="+mn-ea"/>
                          <a:cs typeface="+mn-cs"/>
                        </a:rPr>
                        <a:t>{9848022338, raja@gmail.com,}</a:t>
                      </a: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latin typeface="Centaur" pitchFamily="18" charset="0"/>
                          <a:ea typeface="+mn-ea"/>
                          <a:cs typeface="+mn-cs"/>
                        </a:rPr>
                        <a:t>}</a:t>
                      </a:r>
                      <a:endParaRPr lang="en-US" sz="2000" dirty="0">
                        <a:solidFill>
                          <a:srgbClr val="333333"/>
                        </a:solidFill>
                        <a:latin typeface="Centaur" pitchFamily="18" charset="0"/>
                      </a:endParaRPr>
                    </a:p>
                  </a:txBody>
                  <a:tcPr marL="76200" marR="76200" marT="76200" marB="76200"/>
                </a:tc>
              </a:tr>
              <a:tr h="107998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latin typeface="Centaur" pitchFamily="18" charset="0"/>
                        </a:rPr>
                        <a:t>...</a:t>
                      </a:r>
                      <a:endParaRPr lang="en-US" sz="2000">
                        <a:solidFill>
                          <a:srgbClr val="333333"/>
                        </a:solidFill>
                        <a:latin typeface="Centaur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latin typeface="Centaur" pitchFamily="18" charset="0"/>
                        </a:rPr>
                        <a:t>The horizontal ellipsis points indicate that you can repeat a portion of </a:t>
                      </a:r>
                      <a:r>
                        <a:rPr lang="en-US" sz="2000" dirty="0" smtClean="0">
                          <a:latin typeface="Centaur" pitchFamily="18" charset="0"/>
                        </a:rPr>
                        <a:t>the</a:t>
                      </a:r>
                      <a:r>
                        <a:rPr lang="en-US" sz="2000" baseline="0" dirty="0" smtClean="0">
                          <a:latin typeface="Centaur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Centaur" pitchFamily="18" charset="0"/>
                        </a:rPr>
                        <a:t>code</a:t>
                      </a:r>
                      <a:r>
                        <a:rPr lang="en-US" sz="2000" dirty="0">
                          <a:latin typeface="Centaur" pitchFamily="18" charset="0"/>
                        </a:rPr>
                        <a:t>.</a:t>
                      </a:r>
                      <a:br>
                        <a:rPr lang="en-US" sz="2000" dirty="0">
                          <a:latin typeface="Centaur" pitchFamily="18" charset="0"/>
                        </a:rPr>
                      </a:br>
                      <a:r>
                        <a:rPr lang="en-US" sz="2000" dirty="0">
                          <a:latin typeface="Centaur" pitchFamily="18" charset="0"/>
                        </a:rPr>
                        <a:t>Example - cat path [path ...]</a:t>
                      </a:r>
                      <a:endParaRPr lang="en-US" sz="2000" dirty="0">
                        <a:solidFill>
                          <a:srgbClr val="333333"/>
                        </a:solidFill>
                        <a:latin typeface="Centaur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PIG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87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LOAD</a:t>
            </a:r>
          </a:p>
          <a:p>
            <a:r>
              <a:rPr lang="en-US" sz="2000" dirty="0" smtClean="0"/>
              <a:t>CROSS</a:t>
            </a:r>
          </a:p>
          <a:p>
            <a:r>
              <a:rPr lang="en-US" sz="2000" dirty="0" smtClean="0"/>
              <a:t>DISTINCT</a:t>
            </a:r>
          </a:p>
          <a:p>
            <a:r>
              <a:rPr lang="en-US" sz="2000" dirty="0" smtClean="0"/>
              <a:t>FILTER</a:t>
            </a:r>
          </a:p>
          <a:p>
            <a:r>
              <a:rPr lang="en-US" sz="2000" dirty="0" smtClean="0"/>
              <a:t>FOR EACH</a:t>
            </a:r>
          </a:p>
          <a:p>
            <a:r>
              <a:rPr lang="en-US" sz="2000" dirty="0" smtClean="0"/>
              <a:t>GROUP</a:t>
            </a:r>
          </a:p>
          <a:p>
            <a:r>
              <a:rPr lang="en-US" sz="2000" dirty="0" smtClean="0"/>
              <a:t>LIMIT</a:t>
            </a:r>
          </a:p>
          <a:p>
            <a:r>
              <a:rPr lang="en-US" sz="2000" dirty="0" smtClean="0"/>
              <a:t>ORDER BY</a:t>
            </a:r>
          </a:p>
          <a:p>
            <a:r>
              <a:rPr lang="en-US" sz="2000" dirty="0" smtClean="0"/>
              <a:t>SPLIT</a:t>
            </a:r>
          </a:p>
          <a:p>
            <a:r>
              <a:rPr lang="en-US" sz="2000" dirty="0" smtClean="0"/>
              <a:t>UNION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646</TotalTime>
  <Words>942</Words>
  <Application>Microsoft Office PowerPoint</Application>
  <PresentationFormat>On-screen Show (4:3)</PresentationFormat>
  <Paragraphs>273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Median</vt:lpstr>
      <vt:lpstr>Slide 1</vt:lpstr>
      <vt:lpstr>Introduction</vt:lpstr>
      <vt:lpstr>Features</vt:lpstr>
      <vt:lpstr>Architecture</vt:lpstr>
      <vt:lpstr>Pig Running Modes</vt:lpstr>
      <vt:lpstr>Contd…</vt:lpstr>
      <vt:lpstr>Pig Latin Data Type</vt:lpstr>
      <vt:lpstr>Pig Latin Conventions</vt:lpstr>
      <vt:lpstr>PIG Relational Operators</vt:lpstr>
      <vt:lpstr>LOAD Operator</vt:lpstr>
      <vt:lpstr>LOAD Operator</vt:lpstr>
      <vt:lpstr>CROSS Operator</vt:lpstr>
      <vt:lpstr>Contd…</vt:lpstr>
      <vt:lpstr>DISTINCT Operator</vt:lpstr>
      <vt:lpstr>FILTER Operator</vt:lpstr>
      <vt:lpstr>FOREACH Operator</vt:lpstr>
      <vt:lpstr>GROUP Operator</vt:lpstr>
      <vt:lpstr>LIMIT Operator</vt:lpstr>
      <vt:lpstr>ORDER BY Operator</vt:lpstr>
      <vt:lpstr>SPLIT Operator</vt:lpstr>
      <vt:lpstr>UNION Operator</vt:lpstr>
      <vt:lpstr>EVAL Operator</vt:lpstr>
      <vt:lpstr>AVG</vt:lpstr>
      <vt:lpstr>COUNT</vt:lpstr>
      <vt:lpstr>IN Operator</vt:lpstr>
      <vt:lpstr>MAX</vt:lpstr>
      <vt:lpstr>MIN</vt:lpstr>
      <vt:lpstr>SIZE</vt:lpstr>
      <vt:lpstr>TOKENIZE</vt:lpstr>
      <vt:lpstr>Analyzing how many tweets are stored per user..</vt:lpstr>
      <vt:lpstr>Use case: Using Pig find the most occurred start letter</vt:lpstr>
      <vt:lpstr>Contd…</vt:lpstr>
      <vt:lpstr>Contd…</vt:lpstr>
      <vt:lpstr>Schema for Agriculture Dataset</vt:lpstr>
      <vt:lpstr>Questions</vt:lpstr>
      <vt:lpstr>Answers</vt:lpstr>
      <vt:lpstr>Answers</vt:lpstr>
      <vt:lpstr>Answers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pig</dc:title>
  <dc:creator>Dell</dc:creator>
  <cp:lastModifiedBy>Dell</cp:lastModifiedBy>
  <cp:revision>68</cp:revision>
  <dcterms:created xsi:type="dcterms:W3CDTF">2024-02-14T11:13:09Z</dcterms:created>
  <dcterms:modified xsi:type="dcterms:W3CDTF">2024-03-15T04:54:21Z</dcterms:modified>
</cp:coreProperties>
</file>