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2"/>
  </p:notesMasterIdLst>
  <p:sldIdLst>
    <p:sldId id="256" r:id="rId2"/>
    <p:sldId id="257" r:id="rId3"/>
    <p:sldId id="258" r:id="rId4"/>
    <p:sldId id="281" r:id="rId5"/>
    <p:sldId id="282" r:id="rId6"/>
    <p:sldId id="259" r:id="rId7"/>
    <p:sldId id="264" r:id="rId8"/>
    <p:sldId id="283" r:id="rId9"/>
    <p:sldId id="284" r:id="rId10"/>
    <p:sldId id="265" r:id="rId11"/>
    <p:sldId id="266" r:id="rId12"/>
    <p:sldId id="267" r:id="rId13"/>
    <p:sldId id="268" r:id="rId14"/>
    <p:sldId id="269" r:id="rId15"/>
    <p:sldId id="270" r:id="rId16"/>
    <p:sldId id="271" r:id="rId17"/>
    <p:sldId id="272" r:id="rId18"/>
    <p:sldId id="274" r:id="rId19"/>
    <p:sldId id="285" r:id="rId20"/>
    <p:sldId id="273" r:id="rId21"/>
    <p:sldId id="286" r:id="rId22"/>
    <p:sldId id="287" r:id="rId23"/>
    <p:sldId id="275" r:id="rId24"/>
    <p:sldId id="276" r:id="rId25"/>
    <p:sldId id="277" r:id="rId26"/>
    <p:sldId id="288" r:id="rId27"/>
    <p:sldId id="289" r:id="rId28"/>
    <p:sldId id="278" r:id="rId29"/>
    <p:sldId id="279" r:id="rId30"/>
    <p:sldId id="28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E6124F-1D22-444D-9D6A-8DA42F55604E}" type="datetimeFigureOut">
              <a:rPr lang="en-US" smtClean="0"/>
              <a:pPr/>
              <a:t>4/3/2024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E0ADB1-F62D-4DE4-9F1C-95AF3427C09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0CE0AA14-0504-4897-A95B-B0E78BAE976E}" type="datetime1">
              <a:rPr lang="en-US" smtClean="0"/>
              <a:pPr/>
              <a:t>4/3/2024</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4BCD9A5-E9B3-41B4-AD04-731390C7643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736C5B-49AD-4EE4-9992-C072A66F8A15}"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CD9A5-E9B3-41B4-AD04-731390C764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394271-6267-4759-A196-65A610DF75D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CD9A5-E9B3-41B4-AD04-731390C764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145136-879D-4607-A117-94C80086E804}"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CD9A5-E9B3-41B4-AD04-731390C7643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6FE9BE2-6EC2-4D07-92C1-7D23DE180117}"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CD9A5-E9B3-41B4-AD04-731390C7643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BDE9474-3A62-4C9D-B923-4DBF781FE91D}"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BCD9A5-E9B3-41B4-AD04-731390C7643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E126F51A-2B07-40AC-A18E-4EE420BA4A15}" type="datetime1">
              <a:rPr lang="en-US" smtClean="0"/>
              <a:pPr/>
              <a:t>4/3/2024</a:t>
            </a:fld>
            <a:endParaRPr lang="en-US"/>
          </a:p>
        </p:txBody>
      </p:sp>
      <p:sp>
        <p:nvSpPr>
          <p:cNvPr id="27" name="Slide Number Placeholder 26"/>
          <p:cNvSpPr>
            <a:spLocks noGrp="1"/>
          </p:cNvSpPr>
          <p:nvPr>
            <p:ph type="sldNum" sz="quarter" idx="11"/>
          </p:nvPr>
        </p:nvSpPr>
        <p:spPr/>
        <p:txBody>
          <a:bodyPr rtlCol="0"/>
          <a:lstStyle/>
          <a:p>
            <a:fld id="{44BCD9A5-E9B3-41B4-AD04-731390C76430}"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70831F73-7E97-46A0-AFAD-97D232099886}" type="datetime1">
              <a:rPr lang="en-US" smtClean="0"/>
              <a:pPr/>
              <a:t>4/3/2024</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44BCD9A5-E9B3-41B4-AD04-731390C7643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63EF11-B736-46F4-B597-E0FD5E696AE8}" type="datetime1">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BCD9A5-E9B3-41B4-AD04-731390C764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ADDE4F7-BF3B-4295-BFA0-985B89078A21}"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BCD9A5-E9B3-41B4-AD04-731390C7643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72DEC4B-4217-412F-B68C-330B6E835F5E}"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BCD9A5-E9B3-41B4-AD04-731390C7643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802BC70-524E-4579-B509-DB54EB99554D}" type="datetime1">
              <a:rPr lang="en-US" smtClean="0"/>
              <a:pPr/>
              <a:t>4/3/2024</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4BCD9A5-E9B3-41B4-AD04-731390C7643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6000" dirty="0" smtClean="0"/>
              <a:t>Apache Spark</a:t>
            </a:r>
            <a:endParaRPr lang="en-US" sz="6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1066800"/>
          </a:xfrm>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152400" y="1981200"/>
            <a:ext cx="8839200" cy="4593336"/>
          </a:xfrm>
        </p:spPr>
        <p:txBody>
          <a:bodyPr>
            <a:normAutofit/>
          </a:bodyPr>
          <a:lstStyle/>
          <a:p>
            <a:pPr algn="just">
              <a:buNone/>
            </a:pPr>
            <a:r>
              <a:rPr lang="en-US" sz="2000" b="1" dirty="0" smtClean="0"/>
              <a:t>3. Creating RDD By Referring Already Exist RDD</a:t>
            </a:r>
          </a:p>
          <a:p>
            <a:pPr algn="just"/>
            <a:r>
              <a:rPr lang="en-US" sz="2000" dirty="0" smtClean="0"/>
              <a:t>An RDD can be created by performing a transformation on an existing RDD in which a new RDD will be created without affecting the existing RDD as RDD are immutable.</a:t>
            </a:r>
          </a:p>
          <a:p>
            <a:pPr algn="just">
              <a:buNone/>
            </a:pPr>
            <a:r>
              <a:rPr lang="en-US" sz="2000" b="1" dirty="0" smtClean="0"/>
              <a:t>Example</a:t>
            </a:r>
          </a:p>
          <a:p>
            <a:pPr>
              <a:buNone/>
            </a:pPr>
            <a:r>
              <a:rPr lang="en-US" sz="2000" dirty="0" err="1" smtClean="0"/>
              <a:t>scala</a:t>
            </a:r>
            <a:r>
              <a:rPr lang="en-US" sz="2000" dirty="0" smtClean="0"/>
              <a:t>&gt;</a:t>
            </a:r>
            <a:r>
              <a:rPr lang="en-US" sz="2000" dirty="0" err="1" smtClean="0"/>
              <a:t>val</a:t>
            </a:r>
            <a:r>
              <a:rPr lang="en-US" sz="2000" dirty="0" smtClean="0"/>
              <a:t> </a:t>
            </a:r>
            <a:r>
              <a:rPr lang="en-US" sz="2000" dirty="0" err="1" smtClean="0"/>
              <a:t>textFile</a:t>
            </a:r>
            <a:r>
              <a:rPr lang="en-US" sz="2000" dirty="0" smtClean="0"/>
              <a:t>=</a:t>
            </a:r>
            <a:r>
              <a:rPr lang="en-US" sz="2000" dirty="0" err="1" smtClean="0"/>
              <a:t>spark.sparkContext.parallelize</a:t>
            </a:r>
            <a:r>
              <a:rPr lang="en-US" sz="2000" dirty="0" smtClean="0"/>
              <a:t>(</a:t>
            </a:r>
            <a:r>
              <a:rPr lang="en-US" sz="2000" dirty="0" err="1" smtClean="0"/>
              <a:t>Seq</a:t>
            </a:r>
            <a:r>
              <a:rPr lang="en-US" sz="2000" dirty="0" smtClean="0"/>
              <a:t>(("Spark", 200), ("</a:t>
            </a:r>
            <a:r>
              <a:rPr lang="en-US" sz="2000" dirty="0" err="1" smtClean="0"/>
              <a:t>Scala</a:t>
            </a:r>
            <a:r>
              <a:rPr lang="en-US" sz="2000" dirty="0" smtClean="0"/>
              <a:t>", 300), ("Java", 400),("Python", 500))) </a:t>
            </a:r>
          </a:p>
          <a:p>
            <a:pPr>
              <a:buNone/>
            </a:pPr>
            <a:r>
              <a:rPr lang="en-US" sz="2000" dirty="0" err="1" smtClean="0"/>
              <a:t>scala</a:t>
            </a:r>
            <a:r>
              <a:rPr lang="en-US" sz="2000" dirty="0" smtClean="0"/>
              <a:t>&gt;</a:t>
            </a:r>
            <a:r>
              <a:rPr lang="en-US" sz="2000" dirty="0" err="1" smtClean="0"/>
              <a:t>textFile.foreach</a:t>
            </a:r>
            <a:r>
              <a:rPr lang="en-US" sz="2000" dirty="0" smtClean="0"/>
              <a:t>(</a:t>
            </a:r>
            <a:r>
              <a:rPr lang="en-US" sz="2000" dirty="0" err="1" smtClean="0"/>
              <a:t>println</a:t>
            </a:r>
            <a:r>
              <a:rPr lang="en-US" sz="2000" dirty="0" smtClean="0"/>
              <a:t>) </a:t>
            </a:r>
            <a:endParaRPr lang="en-US" sz="2000" dirty="0" smtClean="0"/>
          </a:p>
          <a:p>
            <a:pPr>
              <a:buNone/>
            </a:pPr>
            <a:endParaRPr lang="en-US" sz="2000" dirty="0" smtClean="0"/>
          </a:p>
          <a:p>
            <a:pPr>
              <a:buNone/>
            </a:pPr>
            <a:r>
              <a:rPr lang="en-US" sz="2000" dirty="0" err="1" smtClean="0">
                <a:solidFill>
                  <a:srgbClr val="FF0000"/>
                </a:solidFill>
              </a:rPr>
              <a:t>scala</a:t>
            </a:r>
            <a:r>
              <a:rPr lang="en-US" sz="2000" dirty="0" smtClean="0">
                <a:solidFill>
                  <a:srgbClr val="FF0000"/>
                </a:solidFill>
              </a:rPr>
              <a:t>&gt;</a:t>
            </a:r>
            <a:r>
              <a:rPr lang="en-US" sz="2000" dirty="0" err="1" smtClean="0">
                <a:solidFill>
                  <a:srgbClr val="FF0000"/>
                </a:solidFill>
              </a:rPr>
              <a:t>val</a:t>
            </a:r>
            <a:r>
              <a:rPr lang="en-US" sz="2000" dirty="0" smtClean="0">
                <a:solidFill>
                  <a:srgbClr val="FF0000"/>
                </a:solidFill>
              </a:rPr>
              <a:t> textFile1 = textFile.map(row=&gt;{(row._1,row._2-50)})</a:t>
            </a:r>
          </a:p>
          <a:p>
            <a:pPr>
              <a:buNone/>
            </a:pPr>
            <a:r>
              <a:rPr lang="en-US" sz="2000" dirty="0" err="1" smtClean="0"/>
              <a:t>scala</a:t>
            </a:r>
            <a:r>
              <a:rPr lang="en-US" sz="2000" dirty="0" smtClean="0"/>
              <a:t>&gt;textFile1.foreach(</a:t>
            </a:r>
            <a:r>
              <a:rPr lang="en-US" sz="2000" dirty="0" err="1" smtClean="0"/>
              <a:t>println</a:t>
            </a:r>
            <a:r>
              <a:rPr lang="en-US" sz="2000" dirty="0" smtClean="0"/>
              <a:t>)</a:t>
            </a:r>
          </a:p>
          <a:p>
            <a:pPr>
              <a:buNone/>
            </a:pPr>
            <a:endParaRPr lang="en-US" sz="2000" b="1" dirty="0" smtClean="0"/>
          </a:p>
          <a:p>
            <a:pPr>
              <a:buNone/>
            </a:pPr>
            <a:r>
              <a:rPr lang="en-US" sz="2000" b="1" dirty="0" smtClean="0"/>
              <a:t>Output: (Spark, 150)     (</a:t>
            </a:r>
            <a:r>
              <a:rPr lang="en-US" sz="2000" b="1" dirty="0" err="1" smtClean="0"/>
              <a:t>Scala</a:t>
            </a:r>
            <a:r>
              <a:rPr lang="en-US" sz="2000" b="1" dirty="0" smtClean="0"/>
              <a:t>, 250)    (Java, 350)    (Python, 450)</a:t>
            </a:r>
          </a:p>
          <a:p>
            <a:pPr algn="just">
              <a:buNone/>
            </a:pPr>
            <a:endParaRPr lang="en-US" sz="2000" dirty="0"/>
          </a:p>
        </p:txBody>
      </p:sp>
      <p:sp>
        <p:nvSpPr>
          <p:cNvPr id="4" name="Slide Number Placeholder 3"/>
          <p:cNvSpPr>
            <a:spLocks noGrp="1"/>
          </p:cNvSpPr>
          <p:nvPr>
            <p:ph type="sldNum" sz="quarter" idx="12"/>
          </p:nvPr>
        </p:nvSpPr>
        <p:spPr/>
        <p:txBody>
          <a:bodyPr/>
          <a:lstStyle/>
          <a:p>
            <a:fld id="{44BCD9A5-E9B3-41B4-AD04-731390C76430}"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1066800"/>
          </a:xfrm>
        </p:spPr>
        <p:txBody>
          <a:bodyPr/>
          <a:lstStyle/>
          <a:p>
            <a:r>
              <a:rPr lang="en-US" dirty="0" smtClean="0"/>
              <a:t>RDD Operations</a:t>
            </a:r>
            <a:endParaRPr lang="en-US" dirty="0"/>
          </a:p>
        </p:txBody>
      </p:sp>
      <p:sp>
        <p:nvSpPr>
          <p:cNvPr id="3" name="Content Placeholder 2"/>
          <p:cNvSpPr>
            <a:spLocks noGrp="1"/>
          </p:cNvSpPr>
          <p:nvPr>
            <p:ph idx="1"/>
          </p:nvPr>
        </p:nvSpPr>
        <p:spPr>
          <a:xfrm>
            <a:off x="152400" y="1981200"/>
            <a:ext cx="8839200" cy="4593336"/>
          </a:xfrm>
        </p:spPr>
        <p:txBody>
          <a:bodyPr>
            <a:normAutofit/>
          </a:bodyPr>
          <a:lstStyle/>
          <a:p>
            <a:pPr algn="just"/>
            <a:r>
              <a:rPr lang="en-US" sz="2000" b="1" dirty="0" smtClean="0"/>
              <a:t>Transformations</a:t>
            </a:r>
          </a:p>
          <a:p>
            <a:pPr lvl="1" algn="just"/>
            <a:r>
              <a:rPr lang="en-US" sz="1800" dirty="0" smtClean="0"/>
              <a:t>It creates new RDD from existing RDD by applying functions like Map, Filter </a:t>
            </a:r>
            <a:r>
              <a:rPr lang="en-US" sz="1800" dirty="0" err="1" smtClean="0"/>
              <a:t>FlatMap</a:t>
            </a:r>
            <a:r>
              <a:rPr lang="en-US" sz="1800" dirty="0" smtClean="0"/>
              <a:t> etc</a:t>
            </a:r>
          </a:p>
          <a:p>
            <a:pPr lvl="1" algn="just">
              <a:buNone/>
            </a:pPr>
            <a:endParaRPr lang="en-US" sz="1800" dirty="0" smtClean="0"/>
          </a:p>
          <a:p>
            <a:pPr lvl="1" algn="just"/>
            <a:r>
              <a:rPr lang="en-US" sz="1800" dirty="0" smtClean="0"/>
              <a:t>All transformations in Spark are lazy in nature which means they do computation only when an action is called on the dataset and add execution of transformation in DAG (Directed Acyclic Graph).</a:t>
            </a:r>
          </a:p>
          <a:p>
            <a:pPr lvl="1" algn="just">
              <a:buNone/>
            </a:pPr>
            <a:endParaRPr lang="en-US" sz="1800" dirty="0" smtClean="0"/>
          </a:p>
          <a:p>
            <a:pPr algn="just"/>
            <a:r>
              <a:rPr lang="en-US" sz="2000" b="1" dirty="0" smtClean="0"/>
              <a:t>Actions</a:t>
            </a:r>
          </a:p>
          <a:p>
            <a:pPr lvl="1" algn="just"/>
            <a:r>
              <a:rPr lang="en-US" sz="1800" dirty="0" smtClean="0"/>
              <a:t>Actions will return a value to the driver program after running a computation on the dataset as we know transformations are lazy in nature</a:t>
            </a:r>
          </a:p>
          <a:p>
            <a:pPr lvl="1" algn="just">
              <a:buNone/>
            </a:pPr>
            <a:endParaRPr lang="en-US" sz="1800" dirty="0" smtClean="0"/>
          </a:p>
          <a:p>
            <a:pPr lvl="1" algn="just"/>
            <a:r>
              <a:rPr lang="en-US" sz="1800" dirty="0" smtClean="0"/>
              <a:t>It is a process to send data from executors to the driver. Collect(), count(), first (), </a:t>
            </a:r>
            <a:r>
              <a:rPr lang="en-US" sz="1800" dirty="0" err="1" smtClean="0"/>
              <a:t>saveAsTextFile</a:t>
            </a:r>
            <a:r>
              <a:rPr lang="en-US" sz="1800" dirty="0" smtClean="0"/>
              <a:t>(path) are some of the actions in Spark.</a:t>
            </a:r>
            <a:endParaRPr lang="en-US" sz="1800" b="1" dirty="0" smtClean="0"/>
          </a:p>
          <a:p>
            <a:pPr algn="just"/>
            <a:endParaRPr lang="en-US" sz="2000" dirty="0"/>
          </a:p>
        </p:txBody>
      </p:sp>
      <p:sp>
        <p:nvSpPr>
          <p:cNvPr id="4" name="Slide Number Placeholder 3"/>
          <p:cNvSpPr>
            <a:spLocks noGrp="1"/>
          </p:cNvSpPr>
          <p:nvPr>
            <p:ph type="sldNum" sz="quarter" idx="12"/>
          </p:nvPr>
        </p:nvSpPr>
        <p:spPr/>
        <p:txBody>
          <a:bodyPr/>
          <a:lstStyle/>
          <a:p>
            <a:fld id="{44BCD9A5-E9B3-41B4-AD04-731390C76430}"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762000"/>
          </a:xfrm>
        </p:spPr>
        <p:txBody>
          <a:bodyPr/>
          <a:lstStyle/>
          <a:p>
            <a:r>
              <a:rPr lang="en-US" dirty="0" smtClean="0"/>
              <a:t>Types of Transformation</a:t>
            </a:r>
            <a:endParaRPr lang="en-US" dirty="0"/>
          </a:p>
        </p:txBody>
      </p:sp>
      <p:sp>
        <p:nvSpPr>
          <p:cNvPr id="4" name="Slide Number Placeholder 3"/>
          <p:cNvSpPr>
            <a:spLocks noGrp="1"/>
          </p:cNvSpPr>
          <p:nvPr>
            <p:ph type="sldNum" sz="quarter" idx="12"/>
          </p:nvPr>
        </p:nvSpPr>
        <p:spPr/>
        <p:txBody>
          <a:bodyPr/>
          <a:lstStyle/>
          <a:p>
            <a:fld id="{44BCD9A5-E9B3-41B4-AD04-731390C76430}" type="slidenum">
              <a:rPr lang="en-US" smtClean="0"/>
              <a:pPr/>
              <a:t>12</a:t>
            </a:fld>
            <a:endParaRPr lang="en-US"/>
          </a:p>
        </p:txBody>
      </p:sp>
      <p:pic>
        <p:nvPicPr>
          <p:cNvPr id="14338" name="Picture 2" descr="Get Started on Apache PySpark (Part 2) | by Cedric Yang | Medium"/>
          <p:cNvPicPr>
            <a:picLocks noChangeAspect="1" noChangeArrowheads="1"/>
          </p:cNvPicPr>
          <p:nvPr/>
        </p:nvPicPr>
        <p:blipFill>
          <a:blip r:embed="rId2" cstate="print"/>
          <a:srcRect/>
          <a:stretch>
            <a:fillRect/>
          </a:stretch>
        </p:blipFill>
        <p:spPr bwMode="auto">
          <a:xfrm>
            <a:off x="762000" y="1524000"/>
            <a:ext cx="8086725" cy="5166699"/>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1066800"/>
          </a:xfrm>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152400" y="1981200"/>
            <a:ext cx="8839200" cy="4593336"/>
          </a:xfrm>
        </p:spPr>
        <p:txBody>
          <a:bodyPr>
            <a:normAutofit/>
          </a:bodyPr>
          <a:lstStyle/>
          <a:p>
            <a:r>
              <a:rPr lang="en-US" sz="2000" dirty="0" smtClean="0"/>
              <a:t>Filter</a:t>
            </a:r>
          </a:p>
          <a:p>
            <a:r>
              <a:rPr lang="en-US" sz="2000" dirty="0" smtClean="0"/>
              <a:t>Map</a:t>
            </a:r>
          </a:p>
          <a:p>
            <a:r>
              <a:rPr lang="en-US" sz="2000" dirty="0" err="1" smtClean="0"/>
              <a:t>flatMap</a:t>
            </a:r>
            <a:endParaRPr lang="en-US" sz="2000" dirty="0" smtClean="0"/>
          </a:p>
          <a:p>
            <a:r>
              <a:rPr lang="en-US" sz="2000" dirty="0" err="1" smtClean="0"/>
              <a:t>groupByKey</a:t>
            </a:r>
            <a:endParaRPr lang="en-US" sz="2000" dirty="0" smtClean="0"/>
          </a:p>
          <a:p>
            <a:r>
              <a:rPr lang="en-US" sz="2000" dirty="0" err="1" smtClean="0"/>
              <a:t>reduceByKey</a:t>
            </a:r>
            <a:endParaRPr lang="en-US" sz="2000" dirty="0" smtClean="0"/>
          </a:p>
          <a:p>
            <a:r>
              <a:rPr lang="en-US" sz="2000" dirty="0" err="1" smtClean="0"/>
              <a:t>sortByKey</a:t>
            </a:r>
            <a:endParaRPr lang="en-US" sz="2000" dirty="0" smtClean="0"/>
          </a:p>
          <a:p>
            <a:r>
              <a:rPr lang="en-US" sz="2000" dirty="0" err="1" smtClean="0"/>
              <a:t>aggregateByKey</a:t>
            </a:r>
            <a:endParaRPr lang="en-US" sz="2000" dirty="0" smtClean="0"/>
          </a:p>
          <a:p>
            <a:r>
              <a:rPr lang="en-US" sz="2000" dirty="0" smtClean="0"/>
              <a:t>union</a:t>
            </a:r>
          </a:p>
          <a:p>
            <a:r>
              <a:rPr lang="en-US" sz="2000" dirty="0" smtClean="0"/>
              <a:t>join</a:t>
            </a:r>
          </a:p>
          <a:p>
            <a:r>
              <a:rPr lang="en-US" sz="2000" dirty="0" smtClean="0"/>
              <a:t>distinct</a:t>
            </a:r>
          </a:p>
          <a:p>
            <a:r>
              <a:rPr lang="en-US" sz="2000" dirty="0" smtClean="0"/>
              <a:t>mapPartitions</a:t>
            </a:r>
          </a:p>
          <a:p>
            <a:endParaRPr lang="en-US" sz="2000" dirty="0"/>
          </a:p>
        </p:txBody>
      </p:sp>
      <p:sp>
        <p:nvSpPr>
          <p:cNvPr id="4" name="Slide Number Placeholder 3"/>
          <p:cNvSpPr>
            <a:spLocks noGrp="1"/>
          </p:cNvSpPr>
          <p:nvPr>
            <p:ph type="sldNum" sz="quarter" idx="12"/>
          </p:nvPr>
        </p:nvSpPr>
        <p:spPr/>
        <p:txBody>
          <a:bodyPr/>
          <a:lstStyle/>
          <a:p>
            <a:fld id="{44BCD9A5-E9B3-41B4-AD04-731390C76430}"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1066800"/>
          </a:xfrm>
        </p:spPr>
        <p:txBody>
          <a:bodyPr/>
          <a:lstStyle/>
          <a:p>
            <a:r>
              <a:rPr lang="en-US" dirty="0" smtClean="0"/>
              <a:t>Map()</a:t>
            </a:r>
            <a:endParaRPr lang="en-US" dirty="0"/>
          </a:p>
        </p:txBody>
      </p:sp>
      <p:sp>
        <p:nvSpPr>
          <p:cNvPr id="3" name="Content Placeholder 2"/>
          <p:cNvSpPr>
            <a:spLocks noGrp="1"/>
          </p:cNvSpPr>
          <p:nvPr>
            <p:ph idx="1"/>
          </p:nvPr>
        </p:nvSpPr>
        <p:spPr>
          <a:xfrm>
            <a:off x="152400" y="1981200"/>
            <a:ext cx="8839200" cy="4593336"/>
          </a:xfrm>
        </p:spPr>
        <p:txBody>
          <a:bodyPr>
            <a:normAutofit/>
          </a:bodyPr>
          <a:lstStyle/>
          <a:p>
            <a:pPr>
              <a:buNone/>
            </a:pPr>
            <a:r>
              <a:rPr lang="en-US" sz="2000" dirty="0" err="1" smtClean="0"/>
              <a:t>scala</a:t>
            </a:r>
            <a:r>
              <a:rPr lang="en-US" sz="2000" dirty="0" smtClean="0"/>
              <a:t>&gt;</a:t>
            </a:r>
            <a:r>
              <a:rPr lang="en-US" sz="2000" dirty="0" err="1" smtClean="0"/>
              <a:t>val</a:t>
            </a:r>
            <a:r>
              <a:rPr lang="en-US" sz="2000" dirty="0" smtClean="0"/>
              <a:t> x = </a:t>
            </a:r>
            <a:r>
              <a:rPr lang="en-US" sz="2000" dirty="0" err="1" smtClean="0"/>
              <a:t>sc.parallelize</a:t>
            </a:r>
            <a:r>
              <a:rPr lang="en-US" sz="2000" dirty="0" smtClean="0"/>
              <a:t>(Array("b", "a", "</a:t>
            </a:r>
            <a:r>
              <a:rPr lang="en-US" sz="2000" dirty="0" err="1" smtClean="0"/>
              <a:t>c","d","e</a:t>
            </a:r>
            <a:r>
              <a:rPr lang="en-US" sz="2000" dirty="0" smtClean="0"/>
              <a:t>")) </a:t>
            </a:r>
          </a:p>
          <a:p>
            <a:pPr>
              <a:buNone/>
            </a:pPr>
            <a:endParaRPr lang="en-US" sz="2000" dirty="0" smtClean="0"/>
          </a:p>
          <a:p>
            <a:pPr>
              <a:buNone/>
            </a:pPr>
            <a:r>
              <a:rPr lang="en-US" sz="2000" dirty="0" err="1" smtClean="0"/>
              <a:t>scala</a:t>
            </a:r>
            <a:r>
              <a:rPr lang="en-US" sz="2000" dirty="0" smtClean="0"/>
              <a:t>&gt;</a:t>
            </a:r>
            <a:r>
              <a:rPr lang="en-US" sz="2000" dirty="0" err="1" smtClean="0"/>
              <a:t>println</a:t>
            </a:r>
            <a:r>
              <a:rPr lang="en-US" sz="2000" dirty="0" smtClean="0"/>
              <a:t>(</a:t>
            </a:r>
            <a:r>
              <a:rPr lang="en-US" sz="2000" dirty="0" err="1" smtClean="0"/>
              <a:t>x.collect</a:t>
            </a:r>
            <a:r>
              <a:rPr lang="en-US" sz="2000" dirty="0" smtClean="0"/>
              <a:t>().</a:t>
            </a:r>
            <a:r>
              <a:rPr lang="en-US" sz="2000" dirty="0" err="1" smtClean="0"/>
              <a:t>mkString</a:t>
            </a:r>
            <a:r>
              <a:rPr lang="en-US" sz="2000" dirty="0" smtClean="0"/>
              <a:t>(", "))</a:t>
            </a:r>
          </a:p>
          <a:p>
            <a:pPr>
              <a:buNone/>
            </a:pPr>
            <a:endParaRPr lang="en-US" sz="2000" dirty="0" smtClean="0"/>
          </a:p>
          <a:p>
            <a:pPr>
              <a:buNone/>
            </a:pPr>
            <a:r>
              <a:rPr lang="en-US" sz="2000" b="1" dirty="0" smtClean="0"/>
              <a:t>Output:  b,  a, c, d, e</a:t>
            </a:r>
            <a:endParaRPr lang="en-US" sz="2000" dirty="0" smtClean="0"/>
          </a:p>
          <a:p>
            <a:pPr>
              <a:buNone/>
            </a:pPr>
            <a:endParaRPr lang="en-US" sz="2000" dirty="0" smtClean="0"/>
          </a:p>
          <a:p>
            <a:pPr>
              <a:buNone/>
            </a:pPr>
            <a:r>
              <a:rPr lang="en-US" sz="2000" dirty="0" err="1" smtClean="0"/>
              <a:t>scala</a:t>
            </a:r>
            <a:r>
              <a:rPr lang="en-US" sz="2000" dirty="0" smtClean="0"/>
              <a:t>&gt;</a:t>
            </a:r>
            <a:r>
              <a:rPr lang="en-US" sz="2000" dirty="0" err="1" smtClean="0"/>
              <a:t>val</a:t>
            </a:r>
            <a:r>
              <a:rPr lang="en-US" sz="2000" dirty="0" smtClean="0"/>
              <a:t> </a:t>
            </a:r>
            <a:r>
              <a:rPr lang="en-US" sz="2000" dirty="0" smtClean="0"/>
              <a:t>y = x.map(z =&gt; (z,1))</a:t>
            </a:r>
          </a:p>
          <a:p>
            <a:pPr>
              <a:buNone/>
            </a:pPr>
            <a:endParaRPr lang="en-US" sz="2000" dirty="0" smtClean="0"/>
          </a:p>
          <a:p>
            <a:pPr>
              <a:buNone/>
            </a:pPr>
            <a:r>
              <a:rPr lang="en-US" sz="2000" dirty="0" err="1" smtClean="0"/>
              <a:t>scala</a:t>
            </a:r>
            <a:r>
              <a:rPr lang="en-US" sz="2000" dirty="0" smtClean="0"/>
              <a:t>&gt;</a:t>
            </a:r>
            <a:r>
              <a:rPr lang="en-US" sz="2000" dirty="0" err="1" smtClean="0"/>
              <a:t>println</a:t>
            </a:r>
            <a:r>
              <a:rPr lang="en-US" sz="2000" dirty="0" smtClean="0"/>
              <a:t>(</a:t>
            </a:r>
            <a:r>
              <a:rPr lang="en-US" sz="2000" dirty="0" err="1" smtClean="0"/>
              <a:t>y.collect</a:t>
            </a:r>
            <a:r>
              <a:rPr lang="en-US" sz="2000" dirty="0" smtClean="0"/>
              <a:t>().</a:t>
            </a:r>
            <a:r>
              <a:rPr lang="en-US" sz="2000" dirty="0" err="1" smtClean="0"/>
              <a:t>mkString</a:t>
            </a:r>
            <a:r>
              <a:rPr lang="en-US" sz="2000" dirty="0" smtClean="0"/>
              <a:t>(", "))</a:t>
            </a:r>
          </a:p>
          <a:p>
            <a:pPr>
              <a:buNone/>
            </a:pPr>
            <a:endParaRPr lang="en-US" sz="2000" b="1" dirty="0" smtClean="0"/>
          </a:p>
          <a:p>
            <a:pPr>
              <a:buNone/>
            </a:pPr>
            <a:r>
              <a:rPr lang="en-US" sz="2000" b="1" dirty="0" smtClean="0"/>
              <a:t>Output: (b,1), (a,1), (c,1), (d,1), (e,1)</a:t>
            </a:r>
          </a:p>
          <a:p>
            <a:pPr>
              <a:buNone/>
            </a:pPr>
            <a:endParaRPr lang="en-US" sz="2000" dirty="0" smtClean="0"/>
          </a:p>
          <a:p>
            <a:pPr>
              <a:buNone/>
            </a:pPr>
            <a:endParaRPr lang="en-US" sz="2000" dirty="0"/>
          </a:p>
        </p:txBody>
      </p:sp>
      <p:sp>
        <p:nvSpPr>
          <p:cNvPr id="4" name="Slide Number Placeholder 3"/>
          <p:cNvSpPr>
            <a:spLocks noGrp="1"/>
          </p:cNvSpPr>
          <p:nvPr>
            <p:ph type="sldNum" sz="quarter" idx="12"/>
          </p:nvPr>
        </p:nvSpPr>
        <p:spPr/>
        <p:txBody>
          <a:bodyPr/>
          <a:lstStyle/>
          <a:p>
            <a:fld id="{44BCD9A5-E9B3-41B4-AD04-731390C76430}"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1066800"/>
          </a:xfrm>
        </p:spPr>
        <p:txBody>
          <a:bodyPr/>
          <a:lstStyle/>
          <a:p>
            <a:r>
              <a:rPr lang="en-US" dirty="0" smtClean="0"/>
              <a:t>Filter()</a:t>
            </a:r>
            <a:endParaRPr lang="en-US" dirty="0"/>
          </a:p>
        </p:txBody>
      </p:sp>
      <p:sp>
        <p:nvSpPr>
          <p:cNvPr id="3" name="Content Placeholder 2"/>
          <p:cNvSpPr>
            <a:spLocks noGrp="1"/>
          </p:cNvSpPr>
          <p:nvPr>
            <p:ph idx="1"/>
          </p:nvPr>
        </p:nvSpPr>
        <p:spPr>
          <a:xfrm>
            <a:off x="152400" y="1981200"/>
            <a:ext cx="8839200" cy="4593336"/>
          </a:xfrm>
        </p:spPr>
        <p:txBody>
          <a:bodyPr>
            <a:normAutofit/>
          </a:bodyPr>
          <a:lstStyle/>
          <a:p>
            <a:pPr>
              <a:buNone/>
            </a:pPr>
            <a:r>
              <a:rPr lang="en-US" sz="2000" dirty="0" err="1" smtClean="0"/>
              <a:t>scala</a:t>
            </a:r>
            <a:r>
              <a:rPr lang="en-US" sz="2000" dirty="0" smtClean="0"/>
              <a:t>&gt;</a:t>
            </a:r>
            <a:r>
              <a:rPr lang="en-US" sz="2000" dirty="0" err="1" smtClean="0"/>
              <a:t>val</a:t>
            </a:r>
            <a:r>
              <a:rPr lang="en-US" sz="2000" dirty="0" smtClean="0"/>
              <a:t> x = </a:t>
            </a:r>
            <a:r>
              <a:rPr lang="en-US" sz="2000" dirty="0" err="1" smtClean="0"/>
              <a:t>sc.parallelize</a:t>
            </a:r>
            <a:r>
              <a:rPr lang="en-US" sz="2000" dirty="0" smtClean="0"/>
              <a:t>(Array(1,2,3,4,5,6,7,8,9,10)) </a:t>
            </a:r>
          </a:p>
          <a:p>
            <a:pPr>
              <a:buNone/>
            </a:pPr>
            <a:endParaRPr lang="en-US" sz="2000" dirty="0" smtClean="0"/>
          </a:p>
          <a:p>
            <a:pPr>
              <a:buNone/>
            </a:pPr>
            <a:r>
              <a:rPr lang="en-US" sz="2000" dirty="0" err="1" smtClean="0"/>
              <a:t>scala</a:t>
            </a:r>
            <a:r>
              <a:rPr lang="en-US" sz="2000" dirty="0" smtClean="0"/>
              <a:t>&gt;</a:t>
            </a:r>
            <a:r>
              <a:rPr lang="en-US" sz="2000" dirty="0" err="1" smtClean="0"/>
              <a:t>println</a:t>
            </a:r>
            <a:r>
              <a:rPr lang="en-US" sz="2000" dirty="0" smtClean="0"/>
              <a:t>(</a:t>
            </a:r>
            <a:r>
              <a:rPr lang="en-US" sz="2000" dirty="0" err="1" smtClean="0"/>
              <a:t>x.collect</a:t>
            </a:r>
            <a:r>
              <a:rPr lang="en-US" sz="2000" dirty="0" smtClean="0"/>
              <a:t>().</a:t>
            </a:r>
            <a:r>
              <a:rPr lang="en-US" sz="2000" dirty="0" err="1" smtClean="0"/>
              <a:t>mkString</a:t>
            </a:r>
            <a:r>
              <a:rPr lang="en-US" sz="2000" dirty="0" smtClean="0"/>
              <a:t>(", "))</a:t>
            </a:r>
          </a:p>
          <a:p>
            <a:pPr>
              <a:buNone/>
            </a:pPr>
            <a:endParaRPr lang="en-US" sz="2000" b="1" dirty="0" smtClean="0"/>
          </a:p>
          <a:p>
            <a:pPr>
              <a:buNone/>
            </a:pPr>
            <a:r>
              <a:rPr lang="en-US" sz="2000" b="1" dirty="0" smtClean="0"/>
              <a:t>Output: 1,2,3,4,5,6,7,8,9,10</a:t>
            </a:r>
          </a:p>
          <a:p>
            <a:pPr>
              <a:buNone/>
            </a:pPr>
            <a:endParaRPr lang="en-US" sz="2000" dirty="0" smtClean="0"/>
          </a:p>
          <a:p>
            <a:pPr>
              <a:buNone/>
            </a:pPr>
            <a:r>
              <a:rPr lang="en-US" sz="2000" dirty="0" err="1" smtClean="0"/>
              <a:t>scala</a:t>
            </a:r>
            <a:r>
              <a:rPr lang="en-US" sz="2000" dirty="0" smtClean="0"/>
              <a:t>&gt;</a:t>
            </a:r>
            <a:r>
              <a:rPr lang="en-US" sz="2000" dirty="0" err="1" smtClean="0"/>
              <a:t>val</a:t>
            </a:r>
            <a:r>
              <a:rPr lang="en-US" sz="2000" dirty="0" smtClean="0"/>
              <a:t> y = </a:t>
            </a:r>
            <a:r>
              <a:rPr lang="en-US" sz="2000" dirty="0" err="1" smtClean="0"/>
              <a:t>x.filter</a:t>
            </a:r>
            <a:r>
              <a:rPr lang="en-US" sz="2000" dirty="0" smtClean="0"/>
              <a:t>(n =&gt; n%2 == 1) </a:t>
            </a:r>
          </a:p>
          <a:p>
            <a:pPr>
              <a:buNone/>
            </a:pPr>
            <a:endParaRPr lang="en-US" sz="2000" dirty="0" smtClean="0"/>
          </a:p>
          <a:p>
            <a:pPr>
              <a:buNone/>
            </a:pPr>
            <a:r>
              <a:rPr lang="en-US" sz="2000" dirty="0" err="1" smtClean="0"/>
              <a:t>scala</a:t>
            </a:r>
            <a:r>
              <a:rPr lang="en-US" sz="2000" dirty="0" smtClean="0"/>
              <a:t>&gt;</a:t>
            </a:r>
            <a:r>
              <a:rPr lang="en-US" sz="2000" dirty="0" err="1" smtClean="0"/>
              <a:t>println</a:t>
            </a:r>
            <a:r>
              <a:rPr lang="en-US" sz="2000" dirty="0" smtClean="0"/>
              <a:t>(</a:t>
            </a:r>
            <a:r>
              <a:rPr lang="en-US" sz="2000" dirty="0" err="1" smtClean="0"/>
              <a:t>y.collect</a:t>
            </a:r>
            <a:r>
              <a:rPr lang="en-US" sz="2000" dirty="0" smtClean="0"/>
              <a:t>().</a:t>
            </a:r>
            <a:r>
              <a:rPr lang="en-US" sz="2000" dirty="0" err="1" smtClean="0"/>
              <a:t>mkString</a:t>
            </a:r>
            <a:r>
              <a:rPr lang="en-US" sz="2000" dirty="0" smtClean="0"/>
              <a:t>(", "))</a:t>
            </a:r>
          </a:p>
          <a:p>
            <a:pPr>
              <a:buNone/>
            </a:pPr>
            <a:endParaRPr lang="en-US" sz="2000" dirty="0" smtClean="0"/>
          </a:p>
          <a:p>
            <a:pPr>
              <a:buNone/>
            </a:pPr>
            <a:r>
              <a:rPr lang="en-US" sz="2000" b="1" dirty="0" smtClean="0"/>
              <a:t>Output: 1, 3, 5, 7, 9</a:t>
            </a:r>
          </a:p>
          <a:p>
            <a:pPr>
              <a:buNone/>
            </a:pPr>
            <a:endParaRPr lang="en-US" sz="2000" dirty="0"/>
          </a:p>
        </p:txBody>
      </p:sp>
      <p:sp>
        <p:nvSpPr>
          <p:cNvPr id="4" name="Slide Number Placeholder 3"/>
          <p:cNvSpPr>
            <a:spLocks noGrp="1"/>
          </p:cNvSpPr>
          <p:nvPr>
            <p:ph type="sldNum" sz="quarter" idx="12"/>
          </p:nvPr>
        </p:nvSpPr>
        <p:spPr/>
        <p:txBody>
          <a:bodyPr/>
          <a:lstStyle/>
          <a:p>
            <a:fld id="{44BCD9A5-E9B3-41B4-AD04-731390C76430}"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1066800"/>
          </a:xfrm>
        </p:spPr>
        <p:txBody>
          <a:bodyPr/>
          <a:lstStyle/>
          <a:p>
            <a:r>
              <a:rPr lang="en-US" dirty="0" err="1" smtClean="0"/>
              <a:t>flatMap</a:t>
            </a:r>
            <a:r>
              <a:rPr lang="en-US" dirty="0" smtClean="0"/>
              <a:t>()</a:t>
            </a:r>
            <a:endParaRPr lang="en-US" dirty="0"/>
          </a:p>
        </p:txBody>
      </p:sp>
      <p:sp>
        <p:nvSpPr>
          <p:cNvPr id="3" name="Content Placeholder 2"/>
          <p:cNvSpPr>
            <a:spLocks noGrp="1"/>
          </p:cNvSpPr>
          <p:nvPr>
            <p:ph idx="1"/>
          </p:nvPr>
        </p:nvSpPr>
        <p:spPr>
          <a:xfrm>
            <a:off x="152400" y="1981200"/>
            <a:ext cx="8839200" cy="4593336"/>
          </a:xfrm>
        </p:spPr>
        <p:txBody>
          <a:bodyPr>
            <a:normAutofit/>
          </a:bodyPr>
          <a:lstStyle/>
          <a:p>
            <a:pPr>
              <a:buNone/>
            </a:pPr>
            <a:r>
              <a:rPr lang="en-US" sz="2000" dirty="0" err="1" smtClean="0"/>
              <a:t>scala</a:t>
            </a:r>
            <a:r>
              <a:rPr lang="en-US" sz="2000" dirty="0" smtClean="0"/>
              <a:t>&gt;</a:t>
            </a:r>
            <a:r>
              <a:rPr lang="en-US" sz="2000" dirty="0" err="1" smtClean="0"/>
              <a:t>val</a:t>
            </a:r>
            <a:r>
              <a:rPr lang="en-US" sz="2000" dirty="0" smtClean="0"/>
              <a:t> x = </a:t>
            </a:r>
            <a:r>
              <a:rPr lang="en-US" sz="2000" dirty="0" err="1" smtClean="0"/>
              <a:t>sc.parallelize</a:t>
            </a:r>
            <a:r>
              <a:rPr lang="en-US" sz="2000" dirty="0" smtClean="0"/>
              <a:t>(Array(1,2,3,4,5,6,7,8,9,10)) </a:t>
            </a:r>
          </a:p>
          <a:p>
            <a:pPr>
              <a:buNone/>
            </a:pPr>
            <a:endParaRPr lang="en-US" sz="2000" dirty="0" smtClean="0"/>
          </a:p>
          <a:p>
            <a:pPr>
              <a:buNone/>
            </a:pPr>
            <a:r>
              <a:rPr lang="en-US" sz="2000" dirty="0" err="1" smtClean="0"/>
              <a:t>scala</a:t>
            </a:r>
            <a:r>
              <a:rPr lang="en-US" sz="2000" dirty="0" smtClean="0"/>
              <a:t>&gt;</a:t>
            </a:r>
            <a:r>
              <a:rPr lang="en-US" sz="2000" dirty="0" err="1" smtClean="0"/>
              <a:t>println</a:t>
            </a:r>
            <a:r>
              <a:rPr lang="en-US" sz="2000" dirty="0" smtClean="0"/>
              <a:t>(</a:t>
            </a:r>
            <a:r>
              <a:rPr lang="en-US" sz="2000" dirty="0" err="1" smtClean="0"/>
              <a:t>x.collect</a:t>
            </a:r>
            <a:r>
              <a:rPr lang="en-US" sz="2000" dirty="0" smtClean="0"/>
              <a:t>().</a:t>
            </a:r>
            <a:r>
              <a:rPr lang="en-US" sz="2000" dirty="0" err="1" smtClean="0"/>
              <a:t>mkString</a:t>
            </a:r>
            <a:r>
              <a:rPr lang="en-US" sz="2000" dirty="0" smtClean="0"/>
              <a:t>(", ")) </a:t>
            </a:r>
          </a:p>
          <a:p>
            <a:pPr>
              <a:buNone/>
            </a:pPr>
            <a:endParaRPr lang="en-US" sz="2000" dirty="0" smtClean="0"/>
          </a:p>
          <a:p>
            <a:pPr>
              <a:buNone/>
            </a:pPr>
            <a:r>
              <a:rPr lang="en-US" sz="2000" b="1" dirty="0" smtClean="0"/>
              <a:t>Output: 1,2,3,4,5,6,7,8,9,10</a:t>
            </a:r>
          </a:p>
          <a:p>
            <a:pPr>
              <a:buNone/>
            </a:pPr>
            <a:endParaRPr lang="en-US" sz="2000" dirty="0" smtClean="0"/>
          </a:p>
          <a:p>
            <a:pPr>
              <a:buNone/>
            </a:pPr>
            <a:r>
              <a:rPr lang="en-US" sz="2000" dirty="0" err="1" smtClean="0"/>
              <a:t>scala</a:t>
            </a:r>
            <a:r>
              <a:rPr lang="en-US" sz="2000" dirty="0" smtClean="0"/>
              <a:t>&gt;</a:t>
            </a:r>
            <a:r>
              <a:rPr lang="en-US" sz="2000" dirty="0" err="1" smtClean="0"/>
              <a:t>val</a:t>
            </a:r>
            <a:r>
              <a:rPr lang="en-US" sz="2000" dirty="0" smtClean="0"/>
              <a:t> y = </a:t>
            </a:r>
            <a:r>
              <a:rPr lang="en-US" sz="2000" dirty="0" err="1" smtClean="0"/>
              <a:t>x.flatMap</a:t>
            </a:r>
            <a:r>
              <a:rPr lang="en-US" sz="2000" dirty="0" smtClean="0"/>
              <a:t>(n =&gt; Array(n, n*100, 42)) </a:t>
            </a:r>
          </a:p>
          <a:p>
            <a:pPr>
              <a:buNone/>
            </a:pPr>
            <a:endParaRPr lang="en-US" sz="2000" dirty="0" smtClean="0"/>
          </a:p>
          <a:p>
            <a:pPr>
              <a:buNone/>
            </a:pPr>
            <a:r>
              <a:rPr lang="en-US" sz="2000" dirty="0" err="1" smtClean="0"/>
              <a:t>scala</a:t>
            </a:r>
            <a:r>
              <a:rPr lang="en-US" sz="2000" dirty="0" smtClean="0"/>
              <a:t>&gt;</a:t>
            </a:r>
            <a:r>
              <a:rPr lang="en-US" sz="2000" dirty="0" err="1" smtClean="0"/>
              <a:t>println</a:t>
            </a:r>
            <a:r>
              <a:rPr lang="en-US" sz="2000" dirty="0" smtClean="0"/>
              <a:t>(</a:t>
            </a:r>
            <a:r>
              <a:rPr lang="en-US" sz="2000" dirty="0" err="1" smtClean="0"/>
              <a:t>y.collect</a:t>
            </a:r>
            <a:r>
              <a:rPr lang="en-US" sz="2000" dirty="0" smtClean="0"/>
              <a:t>().</a:t>
            </a:r>
            <a:r>
              <a:rPr lang="en-US" sz="2000" dirty="0" err="1" smtClean="0"/>
              <a:t>mkString</a:t>
            </a:r>
            <a:r>
              <a:rPr lang="en-US" sz="2000" dirty="0" smtClean="0"/>
              <a:t>(", "))</a:t>
            </a:r>
          </a:p>
          <a:p>
            <a:pPr>
              <a:buNone/>
            </a:pPr>
            <a:endParaRPr lang="en-US" sz="2000" dirty="0" smtClean="0"/>
          </a:p>
          <a:p>
            <a:pPr>
              <a:buNone/>
            </a:pPr>
            <a:r>
              <a:rPr lang="en-US" sz="2000" b="1" dirty="0" smtClean="0"/>
              <a:t>Output: 1, 100, 42, 2, 200, 42, 3, 300, 42, 4, 400, 42, 5, 500,42 ….</a:t>
            </a:r>
          </a:p>
          <a:p>
            <a:pPr>
              <a:buNone/>
            </a:pPr>
            <a:endParaRPr lang="en-US" sz="2000" dirty="0"/>
          </a:p>
        </p:txBody>
      </p:sp>
      <p:sp>
        <p:nvSpPr>
          <p:cNvPr id="4" name="Slide Number Placeholder 3"/>
          <p:cNvSpPr>
            <a:spLocks noGrp="1"/>
          </p:cNvSpPr>
          <p:nvPr>
            <p:ph type="sldNum" sz="quarter" idx="12"/>
          </p:nvPr>
        </p:nvSpPr>
        <p:spPr/>
        <p:txBody>
          <a:bodyPr/>
          <a:lstStyle/>
          <a:p>
            <a:fld id="{44BCD9A5-E9B3-41B4-AD04-731390C76430}"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1066800"/>
          </a:xfrm>
        </p:spPr>
        <p:txBody>
          <a:bodyPr/>
          <a:lstStyle/>
          <a:p>
            <a:r>
              <a:rPr lang="en-US" dirty="0" err="1" smtClean="0"/>
              <a:t>groupByKey</a:t>
            </a:r>
            <a:r>
              <a:rPr lang="en-US" dirty="0" smtClean="0"/>
              <a:t>()</a:t>
            </a:r>
            <a:endParaRPr lang="en-US" dirty="0"/>
          </a:p>
        </p:txBody>
      </p:sp>
      <p:sp>
        <p:nvSpPr>
          <p:cNvPr id="3" name="Content Placeholder 2"/>
          <p:cNvSpPr>
            <a:spLocks noGrp="1"/>
          </p:cNvSpPr>
          <p:nvPr>
            <p:ph idx="1"/>
          </p:nvPr>
        </p:nvSpPr>
        <p:spPr>
          <a:xfrm>
            <a:off x="152400" y="1981200"/>
            <a:ext cx="8839200" cy="4593336"/>
          </a:xfrm>
        </p:spPr>
        <p:txBody>
          <a:bodyPr>
            <a:normAutofit/>
          </a:bodyPr>
          <a:lstStyle/>
          <a:p>
            <a:pPr>
              <a:buNone/>
            </a:pPr>
            <a:r>
              <a:rPr lang="en-US" sz="2000" dirty="0" err="1" smtClean="0"/>
              <a:t>scala</a:t>
            </a:r>
            <a:r>
              <a:rPr lang="en-US" sz="2000" dirty="0" smtClean="0"/>
              <a:t>&gt;</a:t>
            </a:r>
            <a:r>
              <a:rPr lang="en-US" sz="2000" dirty="0" err="1" smtClean="0"/>
              <a:t>val</a:t>
            </a:r>
            <a:r>
              <a:rPr lang="en-US" sz="2000" dirty="0" smtClean="0"/>
              <a:t> x = </a:t>
            </a:r>
            <a:r>
              <a:rPr lang="en-US" sz="2000" dirty="0" err="1" smtClean="0"/>
              <a:t>sc.parallelize</a:t>
            </a:r>
            <a:r>
              <a:rPr lang="en-US" sz="2000" dirty="0" smtClean="0"/>
              <a:t>( Array("Spark", "Hadoop", "Hive", "</a:t>
            </a:r>
            <a:r>
              <a:rPr lang="en-US" sz="2000" dirty="0" err="1" smtClean="0"/>
              <a:t>Scala</a:t>
            </a:r>
            <a:r>
              <a:rPr lang="en-US" sz="2000" dirty="0" smtClean="0"/>
              <a:t>"))</a:t>
            </a:r>
          </a:p>
          <a:p>
            <a:pPr>
              <a:buNone/>
            </a:pPr>
            <a:endParaRPr lang="en-US" sz="2000" dirty="0" smtClean="0"/>
          </a:p>
          <a:p>
            <a:pPr>
              <a:buNone/>
            </a:pPr>
            <a:r>
              <a:rPr lang="en-US" sz="2000" dirty="0" err="1" smtClean="0"/>
              <a:t>scala</a:t>
            </a:r>
            <a:r>
              <a:rPr lang="en-US" sz="2000" dirty="0" smtClean="0"/>
              <a:t>&gt;</a:t>
            </a:r>
            <a:r>
              <a:rPr lang="en-US" sz="2000" dirty="0" err="1" smtClean="0"/>
              <a:t>val</a:t>
            </a:r>
            <a:r>
              <a:rPr lang="en-US" sz="2000" dirty="0" smtClean="0"/>
              <a:t> y = </a:t>
            </a:r>
            <a:r>
              <a:rPr lang="en-US" sz="2000" dirty="0" err="1" smtClean="0"/>
              <a:t>x.groupBy</a:t>
            </a:r>
            <a:r>
              <a:rPr lang="en-US" sz="2000" dirty="0" smtClean="0"/>
              <a:t>(w =&gt; </a:t>
            </a:r>
            <a:r>
              <a:rPr lang="en-US" sz="2000" dirty="0" err="1" smtClean="0"/>
              <a:t>w.charAt</a:t>
            </a:r>
            <a:r>
              <a:rPr lang="en-US" sz="2000" dirty="0" smtClean="0"/>
              <a:t>(0))</a:t>
            </a:r>
          </a:p>
          <a:p>
            <a:pPr>
              <a:buNone/>
            </a:pPr>
            <a:endParaRPr lang="en-US" sz="2000" dirty="0" smtClean="0"/>
          </a:p>
          <a:p>
            <a:pPr>
              <a:buNone/>
            </a:pPr>
            <a:r>
              <a:rPr lang="en-US" sz="2000" dirty="0" err="1" smtClean="0"/>
              <a:t>scala</a:t>
            </a:r>
            <a:r>
              <a:rPr lang="en-US" sz="2000" dirty="0" smtClean="0"/>
              <a:t>&gt;</a:t>
            </a:r>
            <a:r>
              <a:rPr lang="en-US" sz="2000" dirty="0" err="1" smtClean="0"/>
              <a:t>println</a:t>
            </a:r>
            <a:r>
              <a:rPr lang="en-US" sz="2000" dirty="0" smtClean="0"/>
              <a:t>(</a:t>
            </a:r>
            <a:r>
              <a:rPr lang="en-US" sz="2000" dirty="0" err="1" smtClean="0"/>
              <a:t>y.collect</a:t>
            </a:r>
            <a:r>
              <a:rPr lang="en-US" sz="2000" dirty="0" smtClean="0"/>
              <a:t>().</a:t>
            </a:r>
            <a:r>
              <a:rPr lang="en-US" sz="2000" dirty="0" err="1" smtClean="0"/>
              <a:t>mkString</a:t>
            </a:r>
            <a:r>
              <a:rPr lang="en-US" sz="2000" dirty="0" smtClean="0"/>
              <a:t>(", "))</a:t>
            </a:r>
          </a:p>
          <a:p>
            <a:pPr>
              <a:buNone/>
            </a:pPr>
            <a:endParaRPr lang="en-US" sz="2000" dirty="0" smtClean="0"/>
          </a:p>
          <a:p>
            <a:pPr>
              <a:buNone/>
            </a:pPr>
            <a:r>
              <a:rPr lang="en-US" sz="2000" b="1" dirty="0" smtClean="0"/>
              <a:t>Output: </a:t>
            </a:r>
          </a:p>
          <a:p>
            <a:pPr>
              <a:buNone/>
            </a:pPr>
            <a:endParaRPr lang="en-US" sz="2000" b="1" dirty="0" smtClean="0"/>
          </a:p>
          <a:p>
            <a:pPr>
              <a:buNone/>
            </a:pPr>
            <a:r>
              <a:rPr lang="en-US" sz="2000" b="1" dirty="0" smtClean="0"/>
              <a:t>(S, </a:t>
            </a:r>
            <a:r>
              <a:rPr lang="en-US" sz="2000" b="1" dirty="0" err="1" smtClean="0"/>
              <a:t>compactBuffer</a:t>
            </a:r>
            <a:r>
              <a:rPr lang="en-US" sz="2000" b="1" dirty="0" smtClean="0"/>
              <a:t>(</a:t>
            </a:r>
            <a:r>
              <a:rPr lang="en-US" sz="2000" b="1" dirty="0" err="1" smtClean="0"/>
              <a:t>Spark,Scala</a:t>
            </a:r>
            <a:r>
              <a:rPr lang="en-US" sz="2000" b="1" dirty="0" smtClean="0"/>
              <a:t>)) ,</a:t>
            </a:r>
          </a:p>
          <a:p>
            <a:pPr>
              <a:buNone/>
            </a:pPr>
            <a:r>
              <a:rPr lang="en-US" sz="2000" b="1" dirty="0" smtClean="0"/>
              <a:t>(H, </a:t>
            </a:r>
            <a:r>
              <a:rPr lang="en-US" sz="2000" b="1" dirty="0" err="1" smtClean="0"/>
              <a:t>compactBuffer</a:t>
            </a:r>
            <a:r>
              <a:rPr lang="en-US" sz="2000" b="1" dirty="0" smtClean="0"/>
              <a:t>(Hadoop, Hive))</a:t>
            </a:r>
          </a:p>
          <a:p>
            <a:endParaRPr lang="en-US" sz="2000" dirty="0" smtClean="0"/>
          </a:p>
          <a:p>
            <a:endParaRPr lang="en-US" sz="2000" dirty="0"/>
          </a:p>
        </p:txBody>
      </p:sp>
      <p:sp>
        <p:nvSpPr>
          <p:cNvPr id="4" name="Slide Number Placeholder 3"/>
          <p:cNvSpPr>
            <a:spLocks noGrp="1"/>
          </p:cNvSpPr>
          <p:nvPr>
            <p:ph type="sldNum" sz="quarter" idx="12"/>
          </p:nvPr>
        </p:nvSpPr>
        <p:spPr/>
        <p:txBody>
          <a:bodyPr/>
          <a:lstStyle/>
          <a:p>
            <a:fld id="{44BCD9A5-E9B3-41B4-AD04-731390C76430}"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1066800"/>
          </a:xfrm>
        </p:spPr>
        <p:txBody>
          <a:bodyPr>
            <a:normAutofit fontScale="90000"/>
          </a:bodyPr>
          <a:lstStyle/>
          <a:p>
            <a:r>
              <a:rPr lang="en-US" dirty="0" smtClean="0"/>
              <a:t/>
            </a:r>
            <a:br>
              <a:rPr lang="en-US" dirty="0" smtClean="0"/>
            </a:br>
            <a:r>
              <a:rPr lang="en-US" dirty="0" smtClean="0"/>
              <a:t>mapPartitions()</a:t>
            </a:r>
            <a:br>
              <a:rPr lang="en-US" dirty="0" smtClean="0"/>
            </a:br>
            <a:endParaRPr lang="en-US" dirty="0"/>
          </a:p>
        </p:txBody>
      </p:sp>
      <p:sp>
        <p:nvSpPr>
          <p:cNvPr id="3" name="Content Placeholder 2"/>
          <p:cNvSpPr>
            <a:spLocks noGrp="1"/>
          </p:cNvSpPr>
          <p:nvPr>
            <p:ph idx="1"/>
          </p:nvPr>
        </p:nvSpPr>
        <p:spPr>
          <a:xfrm>
            <a:off x="152400" y="1981200"/>
            <a:ext cx="8839200" cy="4593336"/>
          </a:xfrm>
        </p:spPr>
        <p:txBody>
          <a:bodyPr>
            <a:normAutofit/>
          </a:bodyPr>
          <a:lstStyle/>
          <a:p>
            <a:pPr>
              <a:buNone/>
            </a:pPr>
            <a:r>
              <a:rPr lang="en-US" sz="2000" dirty="0" err="1" smtClean="0"/>
              <a:t>scala</a:t>
            </a:r>
            <a:r>
              <a:rPr lang="en-US" sz="2000" dirty="0" smtClean="0"/>
              <a:t>&gt;</a:t>
            </a:r>
            <a:r>
              <a:rPr lang="en-US" sz="2000" dirty="0" err="1" smtClean="0"/>
              <a:t>val</a:t>
            </a:r>
            <a:r>
              <a:rPr lang="en-US" sz="2000" dirty="0" smtClean="0"/>
              <a:t> x = </a:t>
            </a:r>
            <a:r>
              <a:rPr lang="en-US" sz="2000" dirty="0" err="1" smtClean="0"/>
              <a:t>sc.parallelize</a:t>
            </a:r>
            <a:r>
              <a:rPr lang="en-US" sz="2000" dirty="0" smtClean="0"/>
              <a:t>(Array(1,2,3,4,5,6,7,8,9,10), 2) </a:t>
            </a:r>
          </a:p>
          <a:p>
            <a:pPr>
              <a:buNone/>
            </a:pPr>
            <a:endParaRPr lang="en-US" sz="2000" dirty="0" smtClean="0"/>
          </a:p>
          <a:p>
            <a:pPr>
              <a:buNone/>
            </a:pPr>
            <a:r>
              <a:rPr lang="en-US" sz="2000" dirty="0" err="1" smtClean="0"/>
              <a:t>scala</a:t>
            </a:r>
            <a:r>
              <a:rPr lang="en-US" sz="2000" dirty="0" smtClean="0"/>
              <a:t>&gt;def </a:t>
            </a:r>
            <a:r>
              <a:rPr lang="en-US" sz="2000" dirty="0" smtClean="0"/>
              <a:t>f(i:Iterator[</a:t>
            </a:r>
            <a:r>
              <a:rPr lang="en-US" sz="2000" dirty="0" err="1" smtClean="0"/>
              <a:t>Int</a:t>
            </a:r>
            <a:r>
              <a:rPr lang="en-US" sz="2000" dirty="0" smtClean="0"/>
              <a:t>])={ (i.sum,42).</a:t>
            </a:r>
            <a:r>
              <a:rPr lang="en-US" sz="2000" dirty="0" err="1" smtClean="0"/>
              <a:t>productIterator</a:t>
            </a:r>
            <a:r>
              <a:rPr lang="en-US" sz="2000" dirty="0" smtClean="0"/>
              <a:t> } </a:t>
            </a:r>
          </a:p>
          <a:p>
            <a:pPr>
              <a:buNone/>
            </a:pPr>
            <a:endParaRPr lang="en-US" sz="2000" dirty="0" smtClean="0"/>
          </a:p>
          <a:p>
            <a:pPr>
              <a:buNone/>
            </a:pPr>
            <a:r>
              <a:rPr lang="en-US" sz="2000" dirty="0" err="1" smtClean="0"/>
              <a:t>scala</a:t>
            </a:r>
            <a:r>
              <a:rPr lang="en-US" sz="2000" dirty="0" smtClean="0"/>
              <a:t>&gt;</a:t>
            </a:r>
            <a:r>
              <a:rPr lang="en-US" sz="2000" dirty="0" err="1" smtClean="0"/>
              <a:t>val</a:t>
            </a:r>
            <a:r>
              <a:rPr lang="en-US" sz="2000" dirty="0" smtClean="0"/>
              <a:t> y = </a:t>
            </a:r>
            <a:r>
              <a:rPr lang="en-US" sz="2000" dirty="0" err="1" smtClean="0"/>
              <a:t>x.mapPartitions</a:t>
            </a:r>
            <a:r>
              <a:rPr lang="en-US" sz="2000" dirty="0" smtClean="0"/>
              <a:t>(f) </a:t>
            </a:r>
          </a:p>
          <a:p>
            <a:pPr>
              <a:buNone/>
            </a:pPr>
            <a:r>
              <a:rPr lang="en-US" sz="2000" dirty="0" smtClean="0"/>
              <a:t>// glom() flattens elements on the same partition </a:t>
            </a:r>
          </a:p>
          <a:p>
            <a:pPr>
              <a:buNone/>
            </a:pPr>
            <a:endParaRPr lang="en-US" sz="2000" b="1" dirty="0" smtClean="0"/>
          </a:p>
          <a:p>
            <a:pPr>
              <a:buNone/>
            </a:pPr>
            <a:r>
              <a:rPr lang="en-US" sz="2000" dirty="0" err="1" smtClean="0"/>
              <a:t>scala</a:t>
            </a:r>
            <a:r>
              <a:rPr lang="en-US" sz="2000" dirty="0" smtClean="0"/>
              <a:t>&gt;</a:t>
            </a:r>
            <a:r>
              <a:rPr lang="en-US" sz="2000" dirty="0" err="1" smtClean="0"/>
              <a:t>val</a:t>
            </a:r>
            <a:r>
              <a:rPr lang="en-US" sz="2000" dirty="0" smtClean="0"/>
              <a:t> </a:t>
            </a:r>
            <a:r>
              <a:rPr lang="en-US" sz="2000" dirty="0" err="1" smtClean="0"/>
              <a:t>xOut</a:t>
            </a:r>
            <a:r>
              <a:rPr lang="en-US" sz="2000" dirty="0" smtClean="0"/>
              <a:t> = </a:t>
            </a:r>
            <a:r>
              <a:rPr lang="en-US" sz="2000" dirty="0" err="1" smtClean="0"/>
              <a:t>x.glom</a:t>
            </a:r>
            <a:r>
              <a:rPr lang="en-US" sz="2000" dirty="0" smtClean="0"/>
              <a:t>().collect() </a:t>
            </a:r>
            <a:endParaRPr lang="en-US" sz="2000" b="1" dirty="0" smtClean="0"/>
          </a:p>
          <a:p>
            <a:pPr>
              <a:buNone/>
            </a:pPr>
            <a:r>
              <a:rPr lang="en-US" sz="2000" b="1" dirty="0" smtClean="0"/>
              <a:t>Output: </a:t>
            </a:r>
            <a:r>
              <a:rPr lang="en-US" sz="2000" b="1" dirty="0" smtClean="0"/>
              <a:t>Array(Array(1,2,3,4,5</a:t>
            </a:r>
            <a:r>
              <a:rPr lang="en-US" sz="2000" b="1" dirty="0" smtClean="0"/>
              <a:t>), Array(6,7,8,9,10))</a:t>
            </a:r>
          </a:p>
          <a:p>
            <a:pPr>
              <a:buNone/>
            </a:pPr>
            <a:endParaRPr lang="en-US" sz="2000" dirty="0" smtClean="0"/>
          </a:p>
          <a:p>
            <a:pPr>
              <a:buNone/>
            </a:pPr>
            <a:r>
              <a:rPr lang="en-US" sz="2000" dirty="0" err="1" smtClean="0"/>
              <a:t>scala</a:t>
            </a:r>
            <a:r>
              <a:rPr lang="en-US" sz="2000" dirty="0" smtClean="0"/>
              <a:t>&gt;</a:t>
            </a:r>
            <a:r>
              <a:rPr lang="en-US" sz="2000" dirty="0" err="1" smtClean="0"/>
              <a:t>val</a:t>
            </a:r>
            <a:r>
              <a:rPr lang="en-US" sz="2000" dirty="0" smtClean="0"/>
              <a:t> </a:t>
            </a:r>
            <a:r>
              <a:rPr lang="en-US" sz="2000" dirty="0" err="1" smtClean="0"/>
              <a:t>yOut</a:t>
            </a:r>
            <a:r>
              <a:rPr lang="en-US" sz="2000" dirty="0" smtClean="0"/>
              <a:t> = </a:t>
            </a:r>
            <a:r>
              <a:rPr lang="en-US" sz="2000" dirty="0" err="1" smtClean="0"/>
              <a:t>y.glom</a:t>
            </a:r>
            <a:r>
              <a:rPr lang="en-US" sz="2000" dirty="0" smtClean="0"/>
              <a:t>().collect()</a:t>
            </a:r>
          </a:p>
          <a:p>
            <a:pPr>
              <a:buNone/>
            </a:pPr>
            <a:endParaRPr lang="en-US" sz="2000" b="1" dirty="0" smtClean="0"/>
          </a:p>
          <a:p>
            <a:pPr>
              <a:buNone/>
            </a:pPr>
            <a:r>
              <a:rPr lang="en-US" sz="2000" b="1" dirty="0" smtClean="0"/>
              <a:t>Output: Array(Array(15,42), Array(40,42))</a:t>
            </a:r>
          </a:p>
          <a:p>
            <a:pPr>
              <a:buNone/>
            </a:pPr>
            <a:endParaRPr lang="en-US" sz="2000" dirty="0"/>
          </a:p>
        </p:txBody>
      </p:sp>
      <p:sp>
        <p:nvSpPr>
          <p:cNvPr id="4" name="Slide Number Placeholder 3"/>
          <p:cNvSpPr>
            <a:spLocks noGrp="1"/>
          </p:cNvSpPr>
          <p:nvPr>
            <p:ph type="sldNum" sz="quarter" idx="12"/>
          </p:nvPr>
        </p:nvSpPr>
        <p:spPr/>
        <p:txBody>
          <a:bodyPr/>
          <a:lstStyle/>
          <a:p>
            <a:fld id="{44BCD9A5-E9B3-41B4-AD04-731390C76430}"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1066800"/>
          </a:xfrm>
        </p:spPr>
        <p:txBody>
          <a:bodyPr>
            <a:normAutofit fontScale="90000"/>
          </a:bodyPr>
          <a:lstStyle/>
          <a:p>
            <a:r>
              <a:rPr lang="en-US" dirty="0" smtClean="0"/>
              <a:t/>
            </a:r>
            <a:br>
              <a:rPr lang="en-US" dirty="0" smtClean="0"/>
            </a:br>
            <a:r>
              <a:rPr lang="en-US" dirty="0" err="1" smtClean="0"/>
              <a:t>mapPartitionsWithIndex</a:t>
            </a:r>
            <a:r>
              <a:rPr lang="en-US" dirty="0" smtClean="0"/>
              <a:t>()</a:t>
            </a:r>
            <a:br>
              <a:rPr lang="en-US" dirty="0" smtClean="0"/>
            </a:br>
            <a:endParaRPr lang="en-US" dirty="0"/>
          </a:p>
        </p:txBody>
      </p:sp>
      <p:sp>
        <p:nvSpPr>
          <p:cNvPr id="3" name="Content Placeholder 2"/>
          <p:cNvSpPr>
            <a:spLocks noGrp="1"/>
          </p:cNvSpPr>
          <p:nvPr>
            <p:ph idx="1"/>
          </p:nvPr>
        </p:nvSpPr>
        <p:spPr>
          <a:xfrm>
            <a:off x="152400" y="1981200"/>
            <a:ext cx="8839200" cy="4593336"/>
          </a:xfrm>
        </p:spPr>
        <p:txBody>
          <a:bodyPr>
            <a:normAutofit/>
          </a:bodyPr>
          <a:lstStyle/>
          <a:p>
            <a:pPr>
              <a:buNone/>
            </a:pPr>
            <a:r>
              <a:rPr lang="en-US" sz="2000" dirty="0" err="1" smtClean="0"/>
              <a:t>scala</a:t>
            </a:r>
            <a:r>
              <a:rPr lang="en-US" sz="2000" dirty="0" smtClean="0"/>
              <a:t>&gt;</a:t>
            </a:r>
            <a:r>
              <a:rPr lang="en-US" sz="2000" dirty="0" err="1" smtClean="0"/>
              <a:t>val</a:t>
            </a:r>
            <a:r>
              <a:rPr lang="en-US" sz="2000" dirty="0" smtClean="0"/>
              <a:t> x = </a:t>
            </a:r>
            <a:r>
              <a:rPr lang="en-US" sz="2000" dirty="0" err="1" smtClean="0"/>
              <a:t>sc.parallelize</a:t>
            </a:r>
            <a:r>
              <a:rPr lang="en-US" sz="2000" dirty="0" smtClean="0"/>
              <a:t>(Array(1,2,3,4,5,6,7,8,9,10), 2) </a:t>
            </a:r>
          </a:p>
          <a:p>
            <a:pPr>
              <a:buNone/>
            </a:pPr>
            <a:r>
              <a:rPr lang="en-US" sz="2000" dirty="0" err="1" smtClean="0"/>
              <a:t>scala</a:t>
            </a:r>
            <a:r>
              <a:rPr lang="en-US" sz="2000" dirty="0" smtClean="0"/>
              <a:t>&gt;def f(</a:t>
            </a:r>
            <a:r>
              <a:rPr lang="en-US" sz="2000" dirty="0" err="1" smtClean="0"/>
              <a:t>partitionIndex:Int</a:t>
            </a:r>
            <a:r>
              <a:rPr lang="en-US" sz="2000" dirty="0" smtClean="0"/>
              <a:t>, i:Iterator[</a:t>
            </a:r>
            <a:r>
              <a:rPr lang="en-US" sz="2000" dirty="0" err="1" smtClean="0"/>
              <a:t>Int</a:t>
            </a:r>
            <a:r>
              <a:rPr lang="en-US" sz="2000" dirty="0" smtClean="0"/>
              <a:t>]) = { (</a:t>
            </a:r>
            <a:r>
              <a:rPr lang="en-US" sz="2000" dirty="0" err="1" smtClean="0"/>
              <a:t>partitionIndex</a:t>
            </a:r>
            <a:r>
              <a:rPr lang="en-US" sz="2000" dirty="0" smtClean="0"/>
              <a:t>, i.sum).</a:t>
            </a:r>
            <a:r>
              <a:rPr lang="en-US" sz="2000" dirty="0" err="1" smtClean="0"/>
              <a:t>productIterator</a:t>
            </a:r>
            <a:r>
              <a:rPr lang="en-US" sz="2000" dirty="0" smtClean="0"/>
              <a:t> }</a:t>
            </a:r>
          </a:p>
          <a:p>
            <a:pPr>
              <a:buNone/>
            </a:pPr>
            <a:r>
              <a:rPr lang="en-US" sz="2000" dirty="0" err="1" smtClean="0"/>
              <a:t>scala</a:t>
            </a:r>
            <a:r>
              <a:rPr lang="en-US" sz="2000" dirty="0" smtClean="0"/>
              <a:t>&gt;</a:t>
            </a:r>
            <a:r>
              <a:rPr lang="en-US" sz="2000" dirty="0" err="1" smtClean="0"/>
              <a:t>val</a:t>
            </a:r>
            <a:r>
              <a:rPr lang="en-US" sz="2000" dirty="0" smtClean="0"/>
              <a:t> y = </a:t>
            </a:r>
            <a:r>
              <a:rPr lang="en-US" sz="2000" dirty="0" err="1" smtClean="0"/>
              <a:t>x.mapPartitionsWithIndex</a:t>
            </a:r>
            <a:r>
              <a:rPr lang="en-US" sz="2000" dirty="0" smtClean="0"/>
              <a:t> (f) </a:t>
            </a:r>
          </a:p>
          <a:p>
            <a:pPr>
              <a:buNone/>
            </a:pPr>
            <a:r>
              <a:rPr lang="en-US" sz="2000" dirty="0" smtClean="0"/>
              <a:t>// glom() flattens elements on the same partition </a:t>
            </a:r>
          </a:p>
          <a:p>
            <a:pPr>
              <a:buNone/>
            </a:pPr>
            <a:endParaRPr lang="en-US" sz="2000" b="1" dirty="0" smtClean="0"/>
          </a:p>
          <a:p>
            <a:pPr>
              <a:buNone/>
            </a:pPr>
            <a:r>
              <a:rPr lang="en-US" sz="2000" dirty="0" err="1" smtClean="0"/>
              <a:t>scala</a:t>
            </a:r>
            <a:r>
              <a:rPr lang="en-US" sz="2000" dirty="0" smtClean="0"/>
              <a:t>&gt;</a:t>
            </a:r>
            <a:r>
              <a:rPr lang="en-US" sz="2000" dirty="0" err="1" smtClean="0"/>
              <a:t>val</a:t>
            </a:r>
            <a:r>
              <a:rPr lang="en-US" sz="2000" dirty="0" smtClean="0"/>
              <a:t> </a:t>
            </a:r>
            <a:r>
              <a:rPr lang="en-US" sz="2000" dirty="0" err="1" smtClean="0"/>
              <a:t>xOut</a:t>
            </a:r>
            <a:r>
              <a:rPr lang="en-US" sz="2000" dirty="0" smtClean="0"/>
              <a:t> = </a:t>
            </a:r>
            <a:r>
              <a:rPr lang="en-US" sz="2000" dirty="0" err="1" smtClean="0"/>
              <a:t>x.glom</a:t>
            </a:r>
            <a:r>
              <a:rPr lang="en-US" sz="2000" dirty="0" smtClean="0"/>
              <a:t>().collect() </a:t>
            </a:r>
            <a:endParaRPr lang="en-US" sz="2000" b="1" dirty="0" smtClean="0"/>
          </a:p>
          <a:p>
            <a:pPr>
              <a:buNone/>
            </a:pPr>
            <a:r>
              <a:rPr lang="en-US" sz="2000" b="1" dirty="0" smtClean="0"/>
              <a:t>Output: Array(Array(1,,2,3,4,5), Array(6,7,8,9,10))</a:t>
            </a:r>
          </a:p>
          <a:p>
            <a:pPr>
              <a:buNone/>
            </a:pPr>
            <a:endParaRPr lang="en-US" sz="2000" dirty="0" smtClean="0"/>
          </a:p>
          <a:p>
            <a:pPr>
              <a:buNone/>
            </a:pPr>
            <a:r>
              <a:rPr lang="en-US" sz="2000" dirty="0" err="1" smtClean="0"/>
              <a:t>scala</a:t>
            </a:r>
            <a:r>
              <a:rPr lang="en-US" sz="2000" dirty="0" smtClean="0"/>
              <a:t>&gt;</a:t>
            </a:r>
            <a:r>
              <a:rPr lang="en-US" sz="2000" dirty="0" err="1" smtClean="0"/>
              <a:t>val</a:t>
            </a:r>
            <a:r>
              <a:rPr lang="en-US" sz="2000" dirty="0" smtClean="0"/>
              <a:t> </a:t>
            </a:r>
            <a:r>
              <a:rPr lang="en-US" sz="2000" dirty="0" err="1" smtClean="0"/>
              <a:t>yOut</a:t>
            </a:r>
            <a:r>
              <a:rPr lang="en-US" sz="2000" dirty="0" smtClean="0"/>
              <a:t> = </a:t>
            </a:r>
            <a:r>
              <a:rPr lang="en-US" sz="2000" dirty="0" err="1" smtClean="0"/>
              <a:t>y.glom</a:t>
            </a:r>
            <a:r>
              <a:rPr lang="en-US" sz="2000" dirty="0" smtClean="0"/>
              <a:t>().collect()</a:t>
            </a:r>
          </a:p>
          <a:p>
            <a:pPr>
              <a:buNone/>
            </a:pPr>
            <a:endParaRPr lang="en-US" sz="2000" b="1" dirty="0" smtClean="0"/>
          </a:p>
          <a:p>
            <a:pPr>
              <a:buNone/>
            </a:pPr>
            <a:r>
              <a:rPr lang="en-US" sz="2000" b="1" dirty="0" smtClean="0"/>
              <a:t>Output: Array(Array(0, 15), Array(1, 40))</a:t>
            </a:r>
          </a:p>
          <a:p>
            <a:pPr>
              <a:buNone/>
            </a:pPr>
            <a:endParaRPr lang="en-US" sz="2000" dirty="0"/>
          </a:p>
        </p:txBody>
      </p:sp>
      <p:sp>
        <p:nvSpPr>
          <p:cNvPr id="4" name="Slide Number Placeholder 3"/>
          <p:cNvSpPr>
            <a:spLocks noGrp="1"/>
          </p:cNvSpPr>
          <p:nvPr>
            <p:ph type="sldNum" sz="quarter" idx="12"/>
          </p:nvPr>
        </p:nvSpPr>
        <p:spPr/>
        <p:txBody>
          <a:bodyPr/>
          <a:lstStyle/>
          <a:p>
            <a:fld id="{44BCD9A5-E9B3-41B4-AD04-731390C76430}"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1066800"/>
          </a:xfrm>
        </p:spPr>
        <p:txBody>
          <a:bodyPr/>
          <a:lstStyle/>
          <a:p>
            <a:r>
              <a:rPr lang="en-US" dirty="0" smtClean="0"/>
              <a:t>Introduction</a:t>
            </a:r>
            <a:endParaRPr lang="en-US" dirty="0"/>
          </a:p>
        </p:txBody>
      </p:sp>
      <p:sp>
        <p:nvSpPr>
          <p:cNvPr id="3" name="Content Placeholder 2"/>
          <p:cNvSpPr>
            <a:spLocks noGrp="1"/>
          </p:cNvSpPr>
          <p:nvPr>
            <p:ph idx="1"/>
          </p:nvPr>
        </p:nvSpPr>
        <p:spPr>
          <a:xfrm>
            <a:off x="152400" y="1828800"/>
            <a:ext cx="8839200" cy="4745736"/>
          </a:xfrm>
        </p:spPr>
        <p:txBody>
          <a:bodyPr>
            <a:normAutofit/>
          </a:bodyPr>
          <a:lstStyle/>
          <a:p>
            <a:pPr algn="just"/>
            <a:r>
              <a:rPr lang="en-US" sz="2400" dirty="0" smtClean="0">
                <a:latin typeface="+mj-lt"/>
              </a:rPr>
              <a:t>Apache Spark is an open-source fast-growing and general-purpose cluster computing tool. </a:t>
            </a:r>
          </a:p>
          <a:p>
            <a:pPr algn="just"/>
            <a:endParaRPr lang="en-US" sz="2400" dirty="0" smtClean="0">
              <a:latin typeface="+mj-lt"/>
            </a:endParaRPr>
          </a:p>
          <a:p>
            <a:pPr algn="just"/>
            <a:r>
              <a:rPr lang="en-US" sz="2400" dirty="0" smtClean="0">
                <a:latin typeface="+mj-lt"/>
              </a:rPr>
              <a:t>It provides a reach set of APIs in Java, </a:t>
            </a:r>
            <a:r>
              <a:rPr lang="en-US" sz="2400" dirty="0" err="1" smtClean="0">
                <a:latin typeface="+mj-lt"/>
              </a:rPr>
              <a:t>Scala</a:t>
            </a:r>
            <a:r>
              <a:rPr lang="en-US" sz="2400" dirty="0" smtClean="0">
                <a:latin typeface="+mj-lt"/>
              </a:rPr>
              <a:t>, Python and R as well as spark engine that supports general execution. </a:t>
            </a:r>
          </a:p>
          <a:p>
            <a:pPr algn="just">
              <a:buNone/>
            </a:pPr>
            <a:endParaRPr lang="en-US" sz="2400" dirty="0" smtClean="0">
              <a:latin typeface="+mj-lt"/>
            </a:endParaRPr>
          </a:p>
          <a:p>
            <a:pPr algn="just"/>
            <a:r>
              <a:rPr lang="en-US" sz="2400" dirty="0" smtClean="0">
                <a:latin typeface="+mj-lt"/>
              </a:rPr>
              <a:t>It supports higher-level tools like Spark SQL, </a:t>
            </a:r>
            <a:r>
              <a:rPr lang="en-US" sz="2400" dirty="0" err="1" smtClean="0">
                <a:latin typeface="+mj-lt"/>
              </a:rPr>
              <a:t>Mllib</a:t>
            </a:r>
            <a:r>
              <a:rPr lang="en-US" sz="2400" dirty="0" smtClean="0">
                <a:latin typeface="+mj-lt"/>
              </a:rPr>
              <a:t>, </a:t>
            </a:r>
            <a:r>
              <a:rPr lang="en-US" sz="2400" dirty="0" err="1" smtClean="0">
                <a:latin typeface="+mj-lt"/>
              </a:rPr>
              <a:t>GraphX</a:t>
            </a:r>
            <a:r>
              <a:rPr lang="en-US" sz="2400" dirty="0" smtClean="0">
                <a:latin typeface="+mj-lt"/>
              </a:rPr>
              <a:t> and Spark Streaming. </a:t>
            </a:r>
          </a:p>
          <a:p>
            <a:pPr algn="just">
              <a:buNone/>
            </a:pPr>
            <a:endParaRPr lang="en-US" sz="2400" dirty="0" smtClean="0">
              <a:latin typeface="+mj-lt"/>
            </a:endParaRPr>
          </a:p>
          <a:p>
            <a:pPr algn="just"/>
            <a:r>
              <a:rPr lang="en-US" sz="2400" dirty="0" smtClean="0">
                <a:latin typeface="+mj-lt"/>
              </a:rPr>
              <a:t>100 times faster compared to the Hadoop </a:t>
            </a:r>
            <a:r>
              <a:rPr lang="en-US" sz="2400" dirty="0" err="1" smtClean="0">
                <a:latin typeface="+mj-lt"/>
              </a:rPr>
              <a:t>MapReduce</a:t>
            </a:r>
            <a:r>
              <a:rPr lang="en-US" sz="2400" dirty="0" smtClean="0">
                <a:latin typeface="+mj-lt"/>
              </a:rPr>
              <a:t> framework.</a:t>
            </a:r>
            <a:endParaRPr lang="en-US" sz="2400" dirty="0">
              <a:latin typeface="+mj-lt"/>
            </a:endParaRPr>
          </a:p>
        </p:txBody>
      </p:sp>
      <p:sp>
        <p:nvSpPr>
          <p:cNvPr id="4" name="Slide Number Placeholder 3"/>
          <p:cNvSpPr>
            <a:spLocks noGrp="1"/>
          </p:cNvSpPr>
          <p:nvPr>
            <p:ph type="sldNum" sz="quarter" idx="12"/>
          </p:nvPr>
        </p:nvSpPr>
        <p:spPr/>
        <p:txBody>
          <a:bodyPr/>
          <a:lstStyle/>
          <a:p>
            <a:fld id="{44BCD9A5-E9B3-41B4-AD04-731390C7643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1066800"/>
          </a:xfrm>
        </p:spPr>
        <p:txBody>
          <a:bodyPr/>
          <a:lstStyle/>
          <a:p>
            <a:r>
              <a:rPr lang="en-US" dirty="0" smtClean="0"/>
              <a:t>Union()</a:t>
            </a:r>
            <a:endParaRPr lang="en-US" dirty="0"/>
          </a:p>
        </p:txBody>
      </p:sp>
      <p:sp>
        <p:nvSpPr>
          <p:cNvPr id="3" name="Content Placeholder 2"/>
          <p:cNvSpPr>
            <a:spLocks noGrp="1"/>
          </p:cNvSpPr>
          <p:nvPr>
            <p:ph idx="1"/>
          </p:nvPr>
        </p:nvSpPr>
        <p:spPr>
          <a:xfrm>
            <a:off x="152400" y="1981200"/>
            <a:ext cx="8839200" cy="4593336"/>
          </a:xfrm>
        </p:spPr>
        <p:txBody>
          <a:bodyPr>
            <a:normAutofit/>
          </a:bodyPr>
          <a:lstStyle/>
          <a:p>
            <a:pPr>
              <a:buNone/>
            </a:pPr>
            <a:r>
              <a:rPr lang="en-US" sz="2000" dirty="0" err="1" smtClean="0"/>
              <a:t>scala</a:t>
            </a:r>
            <a:r>
              <a:rPr lang="en-US" sz="2000" dirty="0" smtClean="0"/>
              <a:t>&gt;</a:t>
            </a:r>
            <a:r>
              <a:rPr lang="en-US" sz="2000" dirty="0" err="1" smtClean="0"/>
              <a:t>val</a:t>
            </a:r>
            <a:r>
              <a:rPr lang="en-US" sz="2000" dirty="0" smtClean="0"/>
              <a:t> x = </a:t>
            </a:r>
            <a:r>
              <a:rPr lang="en-US" sz="2000" dirty="0" err="1" smtClean="0"/>
              <a:t>sc.parallelize</a:t>
            </a:r>
            <a:r>
              <a:rPr lang="en-US" sz="2000" dirty="0" smtClean="0"/>
              <a:t>(Array(1,2,3,4,5), 2) </a:t>
            </a:r>
          </a:p>
          <a:p>
            <a:pPr>
              <a:buNone/>
            </a:pPr>
            <a:endParaRPr lang="en-US" sz="2000" dirty="0" smtClean="0"/>
          </a:p>
          <a:p>
            <a:pPr>
              <a:buNone/>
            </a:pPr>
            <a:r>
              <a:rPr lang="en-US" sz="2000" dirty="0" err="1" smtClean="0"/>
              <a:t>scala</a:t>
            </a:r>
            <a:r>
              <a:rPr lang="en-US" sz="2000" dirty="0" smtClean="0"/>
              <a:t>&gt;</a:t>
            </a:r>
            <a:r>
              <a:rPr lang="en-US" sz="2000" dirty="0" err="1" smtClean="0"/>
              <a:t>val</a:t>
            </a:r>
            <a:r>
              <a:rPr lang="en-US" sz="2000" dirty="0" smtClean="0"/>
              <a:t> </a:t>
            </a:r>
            <a:r>
              <a:rPr lang="en-US" sz="2000" dirty="0" smtClean="0"/>
              <a:t>y = </a:t>
            </a:r>
            <a:r>
              <a:rPr lang="en-US" sz="2000" dirty="0" err="1" smtClean="0"/>
              <a:t>sc.parallelize</a:t>
            </a:r>
            <a:r>
              <a:rPr lang="en-US" sz="2000" dirty="0" smtClean="0"/>
              <a:t>(Array(3,4), 1)</a:t>
            </a:r>
          </a:p>
          <a:p>
            <a:pPr>
              <a:buNone/>
            </a:pPr>
            <a:endParaRPr lang="en-US" sz="2000" dirty="0" smtClean="0"/>
          </a:p>
          <a:p>
            <a:pPr>
              <a:buNone/>
            </a:pPr>
            <a:r>
              <a:rPr lang="en-US" sz="2000" dirty="0" err="1" smtClean="0"/>
              <a:t>scala</a:t>
            </a:r>
            <a:r>
              <a:rPr lang="en-US" sz="2000" dirty="0" smtClean="0"/>
              <a:t>&gt;</a:t>
            </a:r>
            <a:r>
              <a:rPr lang="en-US" sz="2000" dirty="0" err="1" smtClean="0"/>
              <a:t>val</a:t>
            </a:r>
            <a:r>
              <a:rPr lang="en-US" sz="2000" dirty="0" smtClean="0"/>
              <a:t> z = </a:t>
            </a:r>
            <a:r>
              <a:rPr lang="en-US" sz="2000" dirty="0" err="1" smtClean="0"/>
              <a:t>x.union</a:t>
            </a:r>
            <a:r>
              <a:rPr lang="en-US" sz="2000" dirty="0" smtClean="0"/>
              <a:t>(y) </a:t>
            </a:r>
          </a:p>
          <a:p>
            <a:pPr>
              <a:buNone/>
            </a:pPr>
            <a:endParaRPr lang="en-US" sz="2000" dirty="0" smtClean="0"/>
          </a:p>
          <a:p>
            <a:pPr>
              <a:buNone/>
            </a:pPr>
            <a:r>
              <a:rPr lang="en-US" sz="2000" dirty="0" err="1" smtClean="0"/>
              <a:t>scala</a:t>
            </a:r>
            <a:r>
              <a:rPr lang="en-US" sz="2000" dirty="0" smtClean="0"/>
              <a:t>&gt;</a:t>
            </a:r>
            <a:r>
              <a:rPr lang="en-US" sz="2000" dirty="0" err="1" smtClean="0"/>
              <a:t>val</a:t>
            </a:r>
            <a:r>
              <a:rPr lang="en-US" sz="2000" dirty="0" smtClean="0"/>
              <a:t> </a:t>
            </a:r>
            <a:r>
              <a:rPr lang="en-US" sz="2000" dirty="0" err="1" smtClean="0"/>
              <a:t>zOut</a:t>
            </a:r>
            <a:r>
              <a:rPr lang="en-US" sz="2000" dirty="0" smtClean="0"/>
              <a:t> = </a:t>
            </a:r>
            <a:r>
              <a:rPr lang="en-US" sz="2000" dirty="0" err="1" smtClean="0"/>
              <a:t>z.glom</a:t>
            </a:r>
            <a:r>
              <a:rPr lang="en-US" sz="2000" dirty="0" smtClean="0"/>
              <a:t>().collect()</a:t>
            </a:r>
          </a:p>
          <a:p>
            <a:pPr>
              <a:buNone/>
            </a:pPr>
            <a:endParaRPr lang="en-US" sz="2000" dirty="0" smtClean="0"/>
          </a:p>
          <a:p>
            <a:pPr>
              <a:buNone/>
            </a:pPr>
            <a:r>
              <a:rPr lang="en-US" sz="2000" b="1" dirty="0" smtClean="0"/>
              <a:t>Output: Array(Array(1, 2) , Array(3, 4, 5), Array(3, 4))</a:t>
            </a:r>
            <a:endParaRPr lang="en-US" sz="2000" b="1" dirty="0"/>
          </a:p>
        </p:txBody>
      </p:sp>
      <p:sp>
        <p:nvSpPr>
          <p:cNvPr id="4" name="Slide Number Placeholder 3"/>
          <p:cNvSpPr>
            <a:spLocks noGrp="1"/>
          </p:cNvSpPr>
          <p:nvPr>
            <p:ph type="sldNum" sz="quarter" idx="12"/>
          </p:nvPr>
        </p:nvSpPr>
        <p:spPr/>
        <p:txBody>
          <a:bodyPr/>
          <a:lstStyle/>
          <a:p>
            <a:fld id="{44BCD9A5-E9B3-41B4-AD04-731390C76430}"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1066800"/>
          </a:xfrm>
        </p:spPr>
        <p:txBody>
          <a:bodyPr/>
          <a:lstStyle/>
          <a:p>
            <a:r>
              <a:rPr lang="en-US" dirty="0" smtClean="0"/>
              <a:t>Join()</a:t>
            </a:r>
            <a:endParaRPr lang="en-US" dirty="0"/>
          </a:p>
        </p:txBody>
      </p:sp>
      <p:sp>
        <p:nvSpPr>
          <p:cNvPr id="3" name="Content Placeholder 2"/>
          <p:cNvSpPr>
            <a:spLocks noGrp="1"/>
          </p:cNvSpPr>
          <p:nvPr>
            <p:ph idx="1"/>
          </p:nvPr>
        </p:nvSpPr>
        <p:spPr>
          <a:xfrm>
            <a:off x="152400" y="1981200"/>
            <a:ext cx="8839200" cy="4593336"/>
          </a:xfrm>
        </p:spPr>
        <p:txBody>
          <a:bodyPr>
            <a:normAutofit/>
          </a:bodyPr>
          <a:lstStyle/>
          <a:p>
            <a:pPr>
              <a:buNone/>
            </a:pPr>
            <a:r>
              <a:rPr lang="en-US" sz="2000" dirty="0" err="1" smtClean="0"/>
              <a:t>scala</a:t>
            </a:r>
            <a:r>
              <a:rPr lang="en-US" sz="2000" dirty="0" smtClean="0"/>
              <a:t>&gt;</a:t>
            </a:r>
            <a:r>
              <a:rPr lang="en-US" sz="2000" dirty="0" err="1" smtClean="0"/>
              <a:t>val</a:t>
            </a:r>
            <a:r>
              <a:rPr lang="en-US" sz="2000" dirty="0" smtClean="0"/>
              <a:t> x = </a:t>
            </a:r>
            <a:r>
              <a:rPr lang="en-US" sz="2000" dirty="0" err="1" smtClean="0"/>
              <a:t>sc.parallelize</a:t>
            </a:r>
            <a:r>
              <a:rPr lang="en-US" sz="2000" dirty="0" smtClean="0"/>
              <a:t>(Array(("a", 1), ("b", 2))) </a:t>
            </a:r>
          </a:p>
          <a:p>
            <a:pPr>
              <a:buNone/>
            </a:pPr>
            <a:r>
              <a:rPr lang="en-US" sz="2000" dirty="0" err="1" smtClean="0"/>
              <a:t>scala</a:t>
            </a:r>
            <a:r>
              <a:rPr lang="en-US" sz="2000" dirty="0" smtClean="0"/>
              <a:t>&gt;</a:t>
            </a:r>
            <a:r>
              <a:rPr lang="en-US" sz="2000" dirty="0" err="1" smtClean="0"/>
              <a:t>val</a:t>
            </a:r>
            <a:r>
              <a:rPr lang="en-US" sz="2000" dirty="0" smtClean="0"/>
              <a:t> y = </a:t>
            </a:r>
            <a:r>
              <a:rPr lang="en-US" sz="2000" dirty="0" err="1" smtClean="0"/>
              <a:t>sc.parallelize</a:t>
            </a:r>
            <a:r>
              <a:rPr lang="en-US" sz="2000" dirty="0" smtClean="0"/>
              <a:t>(Array(("a", 3), ("a", 4), ("b", 5)))</a:t>
            </a:r>
          </a:p>
          <a:p>
            <a:pPr>
              <a:buNone/>
            </a:pPr>
            <a:endParaRPr lang="en-US" sz="2000" dirty="0" smtClean="0"/>
          </a:p>
          <a:p>
            <a:pPr>
              <a:buNone/>
            </a:pPr>
            <a:r>
              <a:rPr lang="en-US" sz="2000" dirty="0" err="1" smtClean="0"/>
              <a:t>scala</a:t>
            </a:r>
            <a:r>
              <a:rPr lang="en-US" sz="2000" dirty="0" smtClean="0"/>
              <a:t>&gt;</a:t>
            </a:r>
            <a:r>
              <a:rPr lang="en-US" sz="2000" dirty="0" err="1" smtClean="0"/>
              <a:t>val</a:t>
            </a:r>
            <a:r>
              <a:rPr lang="en-US" sz="2000" dirty="0" smtClean="0"/>
              <a:t> z = </a:t>
            </a:r>
            <a:r>
              <a:rPr lang="en-US" sz="2000" dirty="0" err="1" smtClean="0"/>
              <a:t>x.join</a:t>
            </a:r>
            <a:r>
              <a:rPr lang="en-US" sz="2000" dirty="0" smtClean="0"/>
              <a:t>(y) </a:t>
            </a:r>
          </a:p>
          <a:p>
            <a:pPr>
              <a:buNone/>
            </a:pPr>
            <a:endParaRPr lang="en-US" sz="2000" dirty="0" smtClean="0"/>
          </a:p>
          <a:p>
            <a:pPr>
              <a:buNone/>
            </a:pPr>
            <a:r>
              <a:rPr lang="en-US" sz="2000" dirty="0" err="1" smtClean="0"/>
              <a:t>scala</a:t>
            </a:r>
            <a:r>
              <a:rPr lang="en-US" sz="2000" dirty="0" smtClean="0"/>
              <a:t>&gt;</a:t>
            </a:r>
            <a:r>
              <a:rPr lang="en-US" sz="2000" dirty="0" err="1" smtClean="0"/>
              <a:t>println</a:t>
            </a:r>
            <a:r>
              <a:rPr lang="en-US" sz="2000" dirty="0" smtClean="0"/>
              <a:t>(</a:t>
            </a:r>
            <a:r>
              <a:rPr lang="en-US" sz="2000" dirty="0" err="1" smtClean="0"/>
              <a:t>z.collect</a:t>
            </a:r>
            <a:r>
              <a:rPr lang="en-US" sz="2000" dirty="0" smtClean="0"/>
              <a:t>().</a:t>
            </a:r>
            <a:r>
              <a:rPr lang="en-US" sz="2000" dirty="0" err="1" smtClean="0"/>
              <a:t>mkString</a:t>
            </a:r>
            <a:r>
              <a:rPr lang="en-US" sz="2000" dirty="0" smtClean="0"/>
              <a:t>(", ")) </a:t>
            </a:r>
            <a:br>
              <a:rPr lang="en-US" sz="2000" dirty="0" smtClean="0"/>
            </a:br>
            <a:endParaRPr lang="en-US" sz="2000" dirty="0" smtClean="0"/>
          </a:p>
          <a:p>
            <a:pPr>
              <a:buNone/>
            </a:pPr>
            <a:r>
              <a:rPr lang="en-US" sz="2000" b="1" dirty="0" smtClean="0"/>
              <a:t>Output: (a, (1,3) ), ((a, (1,4)) ,( b,(2,5))</a:t>
            </a:r>
            <a:endParaRPr lang="en-US" sz="2000" b="1" dirty="0"/>
          </a:p>
        </p:txBody>
      </p:sp>
      <p:sp>
        <p:nvSpPr>
          <p:cNvPr id="4" name="Slide Number Placeholder 3"/>
          <p:cNvSpPr>
            <a:spLocks noGrp="1"/>
          </p:cNvSpPr>
          <p:nvPr>
            <p:ph type="sldNum" sz="quarter" idx="12"/>
          </p:nvPr>
        </p:nvSpPr>
        <p:spPr/>
        <p:txBody>
          <a:bodyPr/>
          <a:lstStyle/>
          <a:p>
            <a:fld id="{44BCD9A5-E9B3-41B4-AD04-731390C76430}"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1066800"/>
          </a:xfrm>
        </p:spPr>
        <p:txBody>
          <a:bodyPr/>
          <a:lstStyle/>
          <a:p>
            <a:r>
              <a:rPr lang="en-US" dirty="0" smtClean="0"/>
              <a:t>distinct()</a:t>
            </a:r>
            <a:endParaRPr lang="en-US" dirty="0"/>
          </a:p>
        </p:txBody>
      </p:sp>
      <p:sp>
        <p:nvSpPr>
          <p:cNvPr id="3" name="Content Placeholder 2"/>
          <p:cNvSpPr>
            <a:spLocks noGrp="1"/>
          </p:cNvSpPr>
          <p:nvPr>
            <p:ph idx="1"/>
          </p:nvPr>
        </p:nvSpPr>
        <p:spPr>
          <a:xfrm>
            <a:off x="152400" y="1981200"/>
            <a:ext cx="8839200" cy="4593336"/>
          </a:xfrm>
        </p:spPr>
        <p:txBody>
          <a:bodyPr>
            <a:normAutofit/>
          </a:bodyPr>
          <a:lstStyle/>
          <a:p>
            <a:pPr>
              <a:buNone/>
            </a:pPr>
            <a:r>
              <a:rPr lang="en-US" sz="2000" dirty="0" err="1" smtClean="0"/>
              <a:t>scala</a:t>
            </a:r>
            <a:r>
              <a:rPr lang="en-US" sz="2000" dirty="0" smtClean="0"/>
              <a:t>&gt;</a:t>
            </a:r>
            <a:r>
              <a:rPr lang="en-US" sz="2000" dirty="0" err="1" smtClean="0"/>
              <a:t>val</a:t>
            </a:r>
            <a:r>
              <a:rPr lang="en-US" sz="2000" dirty="0" smtClean="0"/>
              <a:t> x = </a:t>
            </a:r>
            <a:r>
              <a:rPr lang="en-US" sz="2000" dirty="0" err="1" smtClean="0"/>
              <a:t>sc.parallelize</a:t>
            </a:r>
            <a:r>
              <a:rPr lang="en-US" sz="2000" dirty="0" smtClean="0"/>
              <a:t>(Array(1,2,3,3,4,4,4,4,5,5,5,6,7,7,8,8,8,9,9,9))</a:t>
            </a:r>
          </a:p>
          <a:p>
            <a:pPr>
              <a:buNone/>
            </a:pPr>
            <a:endParaRPr lang="en-US" sz="2000" dirty="0" smtClean="0"/>
          </a:p>
          <a:p>
            <a:pPr>
              <a:buNone/>
            </a:pPr>
            <a:r>
              <a:rPr lang="en-US" sz="2000" dirty="0" err="1" smtClean="0"/>
              <a:t>scala</a:t>
            </a:r>
            <a:r>
              <a:rPr lang="en-US" sz="2000" dirty="0" smtClean="0"/>
              <a:t>&gt;</a:t>
            </a:r>
            <a:r>
              <a:rPr lang="en-US" sz="2000" dirty="0" err="1" smtClean="0"/>
              <a:t>val</a:t>
            </a:r>
            <a:r>
              <a:rPr lang="en-US" sz="2000" dirty="0" smtClean="0"/>
              <a:t> y = </a:t>
            </a:r>
            <a:r>
              <a:rPr lang="en-US" sz="2000" dirty="0" err="1" smtClean="0"/>
              <a:t>x.distinct</a:t>
            </a:r>
            <a:r>
              <a:rPr lang="en-US" sz="2000" dirty="0" smtClean="0"/>
              <a:t>()</a:t>
            </a:r>
          </a:p>
          <a:p>
            <a:pPr>
              <a:buNone/>
            </a:pPr>
            <a:endParaRPr lang="en-US" sz="2000" dirty="0" smtClean="0"/>
          </a:p>
          <a:p>
            <a:pPr>
              <a:buNone/>
            </a:pPr>
            <a:r>
              <a:rPr lang="en-US" sz="2000" dirty="0" err="1" smtClean="0"/>
              <a:t>scala</a:t>
            </a:r>
            <a:r>
              <a:rPr lang="en-US" sz="2000" dirty="0" smtClean="0"/>
              <a:t>&gt;</a:t>
            </a:r>
            <a:r>
              <a:rPr lang="en-US" sz="2000" dirty="0" err="1" smtClean="0"/>
              <a:t>println</a:t>
            </a:r>
            <a:r>
              <a:rPr lang="en-US" sz="2000" dirty="0" smtClean="0"/>
              <a:t>(</a:t>
            </a:r>
            <a:r>
              <a:rPr lang="en-US" sz="2000" dirty="0" err="1" smtClean="0"/>
              <a:t>y.collect</a:t>
            </a:r>
            <a:r>
              <a:rPr lang="en-US" sz="2000" dirty="0" smtClean="0"/>
              <a:t>().</a:t>
            </a:r>
            <a:r>
              <a:rPr lang="en-US" sz="2000" dirty="0" err="1" smtClean="0"/>
              <a:t>mkString</a:t>
            </a:r>
            <a:r>
              <a:rPr lang="en-US" sz="2000" dirty="0" smtClean="0"/>
              <a:t>(", "))</a:t>
            </a:r>
          </a:p>
          <a:p>
            <a:pPr>
              <a:buNone/>
            </a:pPr>
            <a:endParaRPr lang="en-US" sz="2000" dirty="0" smtClean="0"/>
          </a:p>
          <a:p>
            <a:pPr>
              <a:buNone/>
            </a:pPr>
            <a:r>
              <a:rPr lang="en-US" sz="2000" b="1" dirty="0" smtClean="0"/>
              <a:t>Output:  1, 2, 3, 4, 5, 6, 7, 8, 9</a:t>
            </a:r>
            <a:endParaRPr lang="en-US" sz="2000" b="1" dirty="0"/>
          </a:p>
        </p:txBody>
      </p:sp>
      <p:sp>
        <p:nvSpPr>
          <p:cNvPr id="4" name="Slide Number Placeholder 3"/>
          <p:cNvSpPr>
            <a:spLocks noGrp="1"/>
          </p:cNvSpPr>
          <p:nvPr>
            <p:ph type="sldNum" sz="quarter" idx="12"/>
          </p:nvPr>
        </p:nvSpPr>
        <p:spPr/>
        <p:txBody>
          <a:bodyPr/>
          <a:lstStyle/>
          <a:p>
            <a:fld id="{44BCD9A5-E9B3-41B4-AD04-731390C76430}"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1066800"/>
          </a:xfrm>
        </p:spPr>
        <p:txBody>
          <a:bodyPr/>
          <a:lstStyle/>
          <a:p>
            <a:r>
              <a:rPr lang="en-US" dirty="0" smtClean="0"/>
              <a:t>Actions Operations</a:t>
            </a:r>
            <a:endParaRPr lang="en-US" dirty="0"/>
          </a:p>
        </p:txBody>
      </p:sp>
      <p:sp>
        <p:nvSpPr>
          <p:cNvPr id="3" name="Content Placeholder 2"/>
          <p:cNvSpPr>
            <a:spLocks noGrp="1"/>
          </p:cNvSpPr>
          <p:nvPr>
            <p:ph idx="1"/>
          </p:nvPr>
        </p:nvSpPr>
        <p:spPr>
          <a:xfrm>
            <a:off x="152400" y="1981200"/>
            <a:ext cx="8839200" cy="4593336"/>
          </a:xfrm>
        </p:spPr>
        <p:txBody>
          <a:bodyPr>
            <a:normAutofit/>
          </a:bodyPr>
          <a:lstStyle/>
          <a:p>
            <a:r>
              <a:rPr lang="en-US" sz="2000" dirty="0" smtClean="0"/>
              <a:t>Map</a:t>
            </a:r>
          </a:p>
          <a:p>
            <a:r>
              <a:rPr lang="en-US" sz="2000" dirty="0" smtClean="0"/>
              <a:t>Reduce</a:t>
            </a:r>
          </a:p>
          <a:p>
            <a:r>
              <a:rPr lang="en-US" sz="2000" dirty="0" err="1" smtClean="0"/>
              <a:t>Foreach</a:t>
            </a:r>
            <a:endParaRPr lang="en-US" sz="2000" dirty="0" smtClean="0"/>
          </a:p>
          <a:p>
            <a:r>
              <a:rPr lang="en-US" sz="2000" dirty="0" smtClean="0"/>
              <a:t>Filter</a:t>
            </a:r>
          </a:p>
          <a:p>
            <a:r>
              <a:rPr lang="en-US" sz="2000" dirty="0" smtClean="0"/>
              <a:t>Count</a:t>
            </a:r>
          </a:p>
          <a:p>
            <a:r>
              <a:rPr lang="en-US" sz="2000" dirty="0" err="1" smtClean="0"/>
              <a:t>firstRecords</a:t>
            </a:r>
            <a:endParaRPr lang="en-US" sz="2000" dirty="0"/>
          </a:p>
        </p:txBody>
      </p:sp>
      <p:sp>
        <p:nvSpPr>
          <p:cNvPr id="4" name="Slide Number Placeholder 3"/>
          <p:cNvSpPr>
            <a:spLocks noGrp="1"/>
          </p:cNvSpPr>
          <p:nvPr>
            <p:ph type="sldNum" sz="quarter" idx="12"/>
          </p:nvPr>
        </p:nvSpPr>
        <p:spPr/>
        <p:txBody>
          <a:bodyPr/>
          <a:lstStyle/>
          <a:p>
            <a:fld id="{44BCD9A5-E9B3-41B4-AD04-731390C76430}"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1066800"/>
          </a:xfrm>
        </p:spPr>
        <p:txBody>
          <a:bodyPr>
            <a:normAutofit fontScale="90000"/>
          </a:bodyPr>
          <a:lstStyle/>
          <a:p>
            <a:r>
              <a:rPr lang="en-US" b="1" dirty="0" smtClean="0"/>
              <a:t/>
            </a:r>
            <a:br>
              <a:rPr lang="en-US" b="1" dirty="0" smtClean="0"/>
            </a:br>
            <a:r>
              <a:rPr lang="en-US" b="1" dirty="0" err="1" smtClean="0"/>
              <a:t>Getnumpartitions</a:t>
            </a:r>
            <a:r>
              <a:rPr lang="en-US" b="1" dirty="0" smtClean="0"/>
              <a:t>()</a:t>
            </a:r>
            <a:r>
              <a:rPr lang="en-US" dirty="0" smtClean="0"/>
              <a:t/>
            </a:r>
            <a:br>
              <a:rPr lang="en-US" dirty="0" smtClean="0"/>
            </a:br>
            <a:endParaRPr lang="en-US" dirty="0"/>
          </a:p>
        </p:txBody>
      </p:sp>
      <p:sp>
        <p:nvSpPr>
          <p:cNvPr id="3" name="Content Placeholder 2"/>
          <p:cNvSpPr>
            <a:spLocks noGrp="1"/>
          </p:cNvSpPr>
          <p:nvPr>
            <p:ph idx="1"/>
          </p:nvPr>
        </p:nvSpPr>
        <p:spPr>
          <a:xfrm>
            <a:off x="152400" y="1981200"/>
            <a:ext cx="8839200" cy="4593336"/>
          </a:xfrm>
        </p:spPr>
        <p:txBody>
          <a:bodyPr>
            <a:normAutofit/>
          </a:bodyPr>
          <a:lstStyle/>
          <a:p>
            <a:pPr>
              <a:buNone/>
            </a:pPr>
            <a:r>
              <a:rPr lang="en-US" sz="2000" dirty="0" err="1" smtClean="0"/>
              <a:t>scala</a:t>
            </a:r>
            <a:r>
              <a:rPr lang="en-US" sz="2000" dirty="0" smtClean="0"/>
              <a:t>&gt;</a:t>
            </a:r>
            <a:r>
              <a:rPr lang="en-US" sz="2000" dirty="0" err="1" smtClean="0"/>
              <a:t>val</a:t>
            </a:r>
            <a:r>
              <a:rPr lang="en-US" sz="2000" dirty="0" smtClean="0"/>
              <a:t> x = </a:t>
            </a:r>
            <a:r>
              <a:rPr lang="en-US" sz="2000" dirty="0" err="1" smtClean="0"/>
              <a:t>sc.parallelize</a:t>
            </a:r>
            <a:r>
              <a:rPr lang="en-US" sz="2000" dirty="0" smtClean="0"/>
              <a:t>(Array(1,2,3,4,5,6,7), 2) </a:t>
            </a:r>
          </a:p>
          <a:p>
            <a:pPr>
              <a:buNone/>
            </a:pPr>
            <a:endParaRPr lang="en-US" sz="2000" dirty="0" smtClean="0"/>
          </a:p>
          <a:p>
            <a:pPr>
              <a:buNone/>
            </a:pPr>
            <a:r>
              <a:rPr lang="en-US" sz="2000" dirty="0" err="1" smtClean="0"/>
              <a:t>scala</a:t>
            </a:r>
            <a:r>
              <a:rPr lang="en-US" sz="2000" dirty="0" smtClean="0"/>
              <a:t>&gt;</a:t>
            </a:r>
            <a:r>
              <a:rPr lang="en-US" sz="2000" dirty="0" err="1" smtClean="0"/>
              <a:t>val</a:t>
            </a:r>
            <a:r>
              <a:rPr lang="en-US" sz="2000" dirty="0" smtClean="0"/>
              <a:t> y = </a:t>
            </a:r>
            <a:r>
              <a:rPr lang="en-US" sz="2000" dirty="0" err="1" smtClean="0"/>
              <a:t>x.partitions.size</a:t>
            </a:r>
            <a:r>
              <a:rPr lang="en-US" sz="2000" dirty="0" smtClean="0"/>
              <a:t> </a:t>
            </a:r>
          </a:p>
          <a:p>
            <a:pPr>
              <a:buNone/>
            </a:pPr>
            <a:r>
              <a:rPr lang="en-US" sz="2000" b="1" dirty="0" smtClean="0"/>
              <a:t>Output: 2</a:t>
            </a:r>
          </a:p>
          <a:p>
            <a:pPr>
              <a:buNone/>
            </a:pPr>
            <a:endParaRPr lang="en-US" sz="2000" dirty="0" smtClean="0"/>
          </a:p>
          <a:p>
            <a:pPr>
              <a:buNone/>
            </a:pPr>
            <a:r>
              <a:rPr lang="en-US" sz="2000" dirty="0" err="1" smtClean="0"/>
              <a:t>scala</a:t>
            </a:r>
            <a:r>
              <a:rPr lang="en-US" sz="2000" dirty="0" smtClean="0"/>
              <a:t>&gt;</a:t>
            </a:r>
            <a:r>
              <a:rPr lang="en-US" sz="2000" dirty="0" err="1" smtClean="0"/>
              <a:t>val</a:t>
            </a:r>
            <a:r>
              <a:rPr lang="en-US" sz="2000" dirty="0" smtClean="0"/>
              <a:t> </a:t>
            </a:r>
            <a:r>
              <a:rPr lang="en-US" sz="2000" dirty="0" err="1" smtClean="0"/>
              <a:t>xOut</a:t>
            </a:r>
            <a:r>
              <a:rPr lang="en-US" sz="2000" dirty="0" smtClean="0"/>
              <a:t> = </a:t>
            </a:r>
            <a:r>
              <a:rPr lang="en-US" sz="2000" dirty="0" err="1" smtClean="0"/>
              <a:t>x.glom</a:t>
            </a:r>
            <a:r>
              <a:rPr lang="en-US" sz="2000" dirty="0" smtClean="0"/>
              <a:t>().collect() </a:t>
            </a:r>
          </a:p>
          <a:p>
            <a:pPr>
              <a:buNone/>
            </a:pPr>
            <a:r>
              <a:rPr lang="en-US" sz="2000" b="1" dirty="0" smtClean="0"/>
              <a:t>Output: Array(Array(1,2,3), Array(4,5,6,7))</a:t>
            </a:r>
          </a:p>
          <a:p>
            <a:pPr>
              <a:buNone/>
            </a:pPr>
            <a:endParaRPr lang="en-US" sz="2000" dirty="0" smtClean="0"/>
          </a:p>
          <a:p>
            <a:pPr>
              <a:buNone/>
            </a:pPr>
            <a:r>
              <a:rPr lang="en-US" sz="2000" dirty="0" err="1" smtClean="0"/>
              <a:t>scala</a:t>
            </a:r>
            <a:r>
              <a:rPr lang="en-US" sz="2000" dirty="0" smtClean="0"/>
              <a:t>&gt;</a:t>
            </a:r>
            <a:r>
              <a:rPr lang="en-US" sz="2000" dirty="0" err="1" smtClean="0"/>
              <a:t>println</a:t>
            </a:r>
            <a:r>
              <a:rPr lang="en-US" sz="2000" dirty="0" smtClean="0"/>
              <a:t>(y)</a:t>
            </a:r>
          </a:p>
          <a:p>
            <a:pPr>
              <a:buNone/>
            </a:pPr>
            <a:r>
              <a:rPr lang="en-US" sz="2000" b="1" dirty="0" smtClean="0"/>
              <a:t>Output: 2</a:t>
            </a:r>
          </a:p>
          <a:p>
            <a:pPr>
              <a:buNone/>
            </a:pPr>
            <a:endParaRPr lang="en-US" sz="2000" dirty="0"/>
          </a:p>
        </p:txBody>
      </p:sp>
      <p:sp>
        <p:nvSpPr>
          <p:cNvPr id="4" name="Slide Number Placeholder 3"/>
          <p:cNvSpPr>
            <a:spLocks noGrp="1"/>
          </p:cNvSpPr>
          <p:nvPr>
            <p:ph type="sldNum" sz="quarter" idx="12"/>
          </p:nvPr>
        </p:nvSpPr>
        <p:spPr/>
        <p:txBody>
          <a:bodyPr/>
          <a:lstStyle/>
          <a:p>
            <a:fld id="{44BCD9A5-E9B3-41B4-AD04-731390C76430}"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1066800"/>
          </a:xfrm>
        </p:spPr>
        <p:txBody>
          <a:bodyPr/>
          <a:lstStyle/>
          <a:p>
            <a:r>
              <a:rPr lang="en-US" dirty="0" smtClean="0"/>
              <a:t>Reduce()</a:t>
            </a:r>
            <a:endParaRPr lang="en-US" dirty="0"/>
          </a:p>
        </p:txBody>
      </p:sp>
      <p:sp>
        <p:nvSpPr>
          <p:cNvPr id="3" name="Content Placeholder 2"/>
          <p:cNvSpPr>
            <a:spLocks noGrp="1"/>
          </p:cNvSpPr>
          <p:nvPr>
            <p:ph idx="1"/>
          </p:nvPr>
        </p:nvSpPr>
        <p:spPr>
          <a:xfrm>
            <a:off x="152400" y="1981200"/>
            <a:ext cx="8839200" cy="4593336"/>
          </a:xfrm>
        </p:spPr>
        <p:txBody>
          <a:bodyPr>
            <a:normAutofit/>
          </a:bodyPr>
          <a:lstStyle/>
          <a:p>
            <a:pPr>
              <a:buNone/>
            </a:pPr>
            <a:r>
              <a:rPr lang="en-US" sz="2000" dirty="0" err="1" smtClean="0"/>
              <a:t>scala</a:t>
            </a:r>
            <a:r>
              <a:rPr lang="en-US" sz="2000" dirty="0" smtClean="0"/>
              <a:t>&gt;</a:t>
            </a:r>
            <a:r>
              <a:rPr lang="en-US" sz="2000" dirty="0" err="1" smtClean="0"/>
              <a:t>val</a:t>
            </a:r>
            <a:r>
              <a:rPr lang="en-US" sz="2000" dirty="0" smtClean="0"/>
              <a:t> x = </a:t>
            </a:r>
            <a:r>
              <a:rPr lang="en-US" sz="2000" dirty="0" err="1" smtClean="0"/>
              <a:t>sc.parallelize</a:t>
            </a:r>
            <a:r>
              <a:rPr lang="en-US" sz="2000" dirty="0" smtClean="0"/>
              <a:t>(Array(1,2,3,4,5,6,7,8,9)) </a:t>
            </a:r>
          </a:p>
          <a:p>
            <a:pPr>
              <a:buNone/>
            </a:pPr>
            <a:endParaRPr lang="en-US" sz="2000" dirty="0" smtClean="0"/>
          </a:p>
          <a:p>
            <a:pPr>
              <a:buNone/>
            </a:pPr>
            <a:r>
              <a:rPr lang="en-US" sz="2000" dirty="0" err="1" smtClean="0"/>
              <a:t>scala</a:t>
            </a:r>
            <a:r>
              <a:rPr lang="en-US" sz="2000" dirty="0" smtClean="0"/>
              <a:t>&gt;</a:t>
            </a:r>
            <a:r>
              <a:rPr lang="en-US" sz="2000" dirty="0" err="1" smtClean="0"/>
              <a:t>val</a:t>
            </a:r>
            <a:r>
              <a:rPr lang="en-US" sz="2000" dirty="0" smtClean="0"/>
              <a:t> y = </a:t>
            </a:r>
            <a:r>
              <a:rPr lang="en-US" sz="2000" dirty="0" err="1" smtClean="0"/>
              <a:t>x.reduce</a:t>
            </a:r>
            <a:r>
              <a:rPr lang="en-US" sz="2000" dirty="0" smtClean="0"/>
              <a:t>((</a:t>
            </a:r>
            <a:r>
              <a:rPr lang="en-US" sz="2000" dirty="0" err="1" smtClean="0"/>
              <a:t>a,b</a:t>
            </a:r>
            <a:r>
              <a:rPr lang="en-US" sz="2000" dirty="0" smtClean="0"/>
              <a:t>) =&gt; </a:t>
            </a:r>
            <a:r>
              <a:rPr lang="en-US" sz="2000" dirty="0" err="1" smtClean="0"/>
              <a:t>a+b</a:t>
            </a:r>
            <a:r>
              <a:rPr lang="en-US" sz="2000" dirty="0" smtClean="0"/>
              <a:t>) </a:t>
            </a:r>
          </a:p>
          <a:p>
            <a:pPr>
              <a:buNone/>
            </a:pPr>
            <a:r>
              <a:rPr lang="en-US" sz="2000" b="1" dirty="0" smtClean="0"/>
              <a:t>Output: y : </a:t>
            </a:r>
            <a:r>
              <a:rPr lang="en-US" sz="2000" b="1" dirty="0" err="1" smtClean="0"/>
              <a:t>Int</a:t>
            </a:r>
            <a:r>
              <a:rPr lang="en-US" sz="2000" b="1" dirty="0" smtClean="0"/>
              <a:t> = 45</a:t>
            </a:r>
          </a:p>
          <a:p>
            <a:pPr>
              <a:buNone/>
            </a:pPr>
            <a:endParaRPr lang="en-US" sz="2000" dirty="0" smtClean="0"/>
          </a:p>
          <a:p>
            <a:pPr>
              <a:buNone/>
            </a:pPr>
            <a:r>
              <a:rPr lang="en-US" sz="2000" dirty="0" err="1" smtClean="0"/>
              <a:t>scala</a:t>
            </a:r>
            <a:r>
              <a:rPr lang="en-US" sz="2000" dirty="0" smtClean="0"/>
              <a:t>&gt;</a:t>
            </a:r>
            <a:r>
              <a:rPr lang="en-US" sz="2000" dirty="0" err="1" smtClean="0"/>
              <a:t>println</a:t>
            </a:r>
            <a:r>
              <a:rPr lang="en-US" sz="2000" dirty="0" smtClean="0"/>
              <a:t>(</a:t>
            </a:r>
            <a:r>
              <a:rPr lang="en-US" sz="2000" dirty="0" err="1" smtClean="0"/>
              <a:t>x.collect.mkString</a:t>
            </a:r>
            <a:r>
              <a:rPr lang="en-US" sz="2000" dirty="0" smtClean="0"/>
              <a:t>(", ")) </a:t>
            </a:r>
          </a:p>
          <a:p>
            <a:pPr>
              <a:buNone/>
            </a:pPr>
            <a:r>
              <a:rPr lang="en-US" sz="2000" b="1" dirty="0" smtClean="0"/>
              <a:t>Output: 1,2,3,4,5,6,7,8,9</a:t>
            </a:r>
          </a:p>
          <a:p>
            <a:pPr>
              <a:buNone/>
            </a:pPr>
            <a:endParaRPr lang="en-US" sz="2000" dirty="0" smtClean="0"/>
          </a:p>
          <a:p>
            <a:pPr>
              <a:buNone/>
            </a:pPr>
            <a:endParaRPr lang="en-US" sz="2000" dirty="0" smtClean="0"/>
          </a:p>
          <a:p>
            <a:pPr>
              <a:buNone/>
            </a:pPr>
            <a:r>
              <a:rPr lang="en-US" sz="2000" dirty="0" err="1" smtClean="0"/>
              <a:t>scala</a:t>
            </a:r>
            <a:r>
              <a:rPr lang="en-US" sz="2000" dirty="0" smtClean="0"/>
              <a:t>&gt;</a:t>
            </a:r>
            <a:r>
              <a:rPr lang="en-US" sz="2000" dirty="0" err="1" smtClean="0"/>
              <a:t>println</a:t>
            </a:r>
            <a:r>
              <a:rPr lang="en-US" sz="2000" dirty="0" smtClean="0"/>
              <a:t>(y)</a:t>
            </a:r>
          </a:p>
          <a:p>
            <a:pPr>
              <a:buNone/>
            </a:pPr>
            <a:r>
              <a:rPr lang="en-US" sz="2000" b="1" dirty="0" smtClean="0"/>
              <a:t>Output: 45</a:t>
            </a:r>
          </a:p>
          <a:p>
            <a:pPr>
              <a:buNone/>
            </a:pPr>
            <a:endParaRPr lang="en-US" sz="2000" dirty="0"/>
          </a:p>
        </p:txBody>
      </p:sp>
      <p:sp>
        <p:nvSpPr>
          <p:cNvPr id="4" name="Slide Number Placeholder 3"/>
          <p:cNvSpPr>
            <a:spLocks noGrp="1"/>
          </p:cNvSpPr>
          <p:nvPr>
            <p:ph type="sldNum" sz="quarter" idx="12"/>
          </p:nvPr>
        </p:nvSpPr>
        <p:spPr/>
        <p:txBody>
          <a:bodyPr/>
          <a:lstStyle/>
          <a:p>
            <a:fld id="{44BCD9A5-E9B3-41B4-AD04-731390C7643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1066800"/>
          </a:xfrm>
        </p:spPr>
        <p:txBody>
          <a:bodyPr/>
          <a:lstStyle/>
          <a:p>
            <a:r>
              <a:rPr lang="en-US" dirty="0" smtClean="0"/>
              <a:t>MAX()</a:t>
            </a:r>
            <a:endParaRPr lang="en-US" dirty="0"/>
          </a:p>
        </p:txBody>
      </p:sp>
      <p:sp>
        <p:nvSpPr>
          <p:cNvPr id="3" name="Content Placeholder 2"/>
          <p:cNvSpPr>
            <a:spLocks noGrp="1"/>
          </p:cNvSpPr>
          <p:nvPr>
            <p:ph idx="1"/>
          </p:nvPr>
        </p:nvSpPr>
        <p:spPr>
          <a:xfrm>
            <a:off x="152400" y="1981200"/>
            <a:ext cx="8839200" cy="4593336"/>
          </a:xfrm>
        </p:spPr>
        <p:txBody>
          <a:bodyPr>
            <a:normAutofit/>
          </a:bodyPr>
          <a:lstStyle/>
          <a:p>
            <a:pPr>
              <a:buNone/>
            </a:pPr>
            <a:r>
              <a:rPr lang="en-US" sz="2000" dirty="0" err="1" smtClean="0"/>
              <a:t>scala</a:t>
            </a:r>
            <a:r>
              <a:rPr lang="en-US" sz="2000" dirty="0" smtClean="0"/>
              <a:t>&gt;</a:t>
            </a:r>
            <a:r>
              <a:rPr lang="en-US" sz="2000" dirty="0" err="1" smtClean="0"/>
              <a:t>val</a:t>
            </a:r>
            <a:r>
              <a:rPr lang="en-US" sz="2000" dirty="0" smtClean="0"/>
              <a:t> x = </a:t>
            </a:r>
            <a:r>
              <a:rPr lang="en-US" sz="2000" dirty="0" err="1" smtClean="0"/>
              <a:t>sc.parallelize</a:t>
            </a:r>
            <a:r>
              <a:rPr lang="en-US" sz="2000" dirty="0" smtClean="0"/>
              <a:t>(Array(2,4,1,5,10,1))</a:t>
            </a:r>
          </a:p>
          <a:p>
            <a:pPr>
              <a:buNone/>
            </a:pPr>
            <a:endParaRPr lang="en-US" sz="2000" dirty="0" smtClean="0"/>
          </a:p>
          <a:p>
            <a:pPr>
              <a:buNone/>
            </a:pPr>
            <a:r>
              <a:rPr lang="en-US" sz="2000" dirty="0" err="1" smtClean="0"/>
              <a:t>scala</a:t>
            </a:r>
            <a:r>
              <a:rPr lang="en-US" sz="2000" dirty="0" smtClean="0"/>
              <a:t>&gt;</a:t>
            </a:r>
            <a:r>
              <a:rPr lang="en-US" sz="2000" dirty="0" err="1" smtClean="0"/>
              <a:t>val</a:t>
            </a:r>
            <a:r>
              <a:rPr lang="en-US" sz="2000" dirty="0" smtClean="0"/>
              <a:t> y = x.max </a:t>
            </a:r>
          </a:p>
          <a:p>
            <a:pPr>
              <a:buNone/>
            </a:pPr>
            <a:r>
              <a:rPr lang="en-US" sz="2000" b="1" dirty="0" smtClean="0"/>
              <a:t>Output: y : </a:t>
            </a:r>
            <a:r>
              <a:rPr lang="en-US" sz="2000" b="1" dirty="0" err="1" smtClean="0"/>
              <a:t>Int</a:t>
            </a:r>
            <a:r>
              <a:rPr lang="en-US" sz="2000" b="1" dirty="0" smtClean="0"/>
              <a:t> = 10</a:t>
            </a:r>
          </a:p>
          <a:p>
            <a:pPr>
              <a:buNone/>
            </a:pPr>
            <a:endParaRPr lang="en-US" sz="2000" dirty="0" smtClean="0"/>
          </a:p>
          <a:p>
            <a:pPr>
              <a:buNone/>
            </a:pPr>
            <a:r>
              <a:rPr lang="en-US" sz="2000" dirty="0" err="1" smtClean="0"/>
              <a:t>scala</a:t>
            </a:r>
            <a:r>
              <a:rPr lang="en-US" sz="2000" dirty="0" smtClean="0"/>
              <a:t>&gt;</a:t>
            </a:r>
            <a:r>
              <a:rPr lang="en-US" sz="2000" dirty="0" err="1" smtClean="0"/>
              <a:t>println</a:t>
            </a:r>
            <a:r>
              <a:rPr lang="en-US" sz="2000" dirty="0" smtClean="0"/>
              <a:t>(</a:t>
            </a:r>
            <a:r>
              <a:rPr lang="en-US" sz="2000" dirty="0" err="1" smtClean="0"/>
              <a:t>x.collect.mkString</a:t>
            </a:r>
            <a:r>
              <a:rPr lang="en-US" sz="2000" dirty="0" smtClean="0"/>
              <a:t>(", ")) </a:t>
            </a:r>
          </a:p>
          <a:p>
            <a:pPr>
              <a:buNone/>
            </a:pPr>
            <a:r>
              <a:rPr lang="en-US" sz="2000" b="1" dirty="0" smtClean="0"/>
              <a:t>Output: </a:t>
            </a:r>
            <a:r>
              <a:rPr lang="en-US" sz="2000" dirty="0" smtClean="0"/>
              <a:t>2,4,1,5,10,1</a:t>
            </a:r>
          </a:p>
          <a:p>
            <a:pPr>
              <a:buNone/>
            </a:pPr>
            <a:endParaRPr lang="en-US" sz="2000" dirty="0" smtClean="0"/>
          </a:p>
          <a:p>
            <a:pPr>
              <a:buNone/>
            </a:pPr>
            <a:r>
              <a:rPr lang="en-US" sz="2000" dirty="0" err="1" smtClean="0"/>
              <a:t>scala</a:t>
            </a:r>
            <a:r>
              <a:rPr lang="en-US" sz="2000" dirty="0" smtClean="0"/>
              <a:t>&gt;</a:t>
            </a:r>
            <a:r>
              <a:rPr lang="en-US" sz="2000" dirty="0" err="1" smtClean="0"/>
              <a:t>println</a:t>
            </a:r>
            <a:r>
              <a:rPr lang="en-US" sz="2000" dirty="0" smtClean="0"/>
              <a:t>(y)</a:t>
            </a:r>
          </a:p>
          <a:p>
            <a:pPr>
              <a:buNone/>
            </a:pPr>
            <a:r>
              <a:rPr lang="en-US" sz="2000" b="1" dirty="0" smtClean="0"/>
              <a:t>Output: 10</a:t>
            </a:r>
          </a:p>
          <a:p>
            <a:pPr>
              <a:buNone/>
            </a:pPr>
            <a:endParaRPr lang="en-US" sz="2000" dirty="0"/>
          </a:p>
        </p:txBody>
      </p:sp>
      <p:sp>
        <p:nvSpPr>
          <p:cNvPr id="4" name="Slide Number Placeholder 3"/>
          <p:cNvSpPr>
            <a:spLocks noGrp="1"/>
          </p:cNvSpPr>
          <p:nvPr>
            <p:ph type="sldNum" sz="quarter" idx="12"/>
          </p:nvPr>
        </p:nvSpPr>
        <p:spPr/>
        <p:txBody>
          <a:bodyPr/>
          <a:lstStyle/>
          <a:p>
            <a:fld id="{44BCD9A5-E9B3-41B4-AD04-731390C7643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1066800"/>
          </a:xfrm>
        </p:spPr>
        <p:txBody>
          <a:bodyPr/>
          <a:lstStyle/>
          <a:p>
            <a:r>
              <a:rPr lang="en-US" dirty="0" smtClean="0"/>
              <a:t>sum()</a:t>
            </a:r>
            <a:endParaRPr lang="en-US" dirty="0"/>
          </a:p>
        </p:txBody>
      </p:sp>
      <p:sp>
        <p:nvSpPr>
          <p:cNvPr id="3" name="Content Placeholder 2"/>
          <p:cNvSpPr>
            <a:spLocks noGrp="1"/>
          </p:cNvSpPr>
          <p:nvPr>
            <p:ph idx="1"/>
          </p:nvPr>
        </p:nvSpPr>
        <p:spPr>
          <a:xfrm>
            <a:off x="152400" y="1981200"/>
            <a:ext cx="8839200" cy="4593336"/>
          </a:xfrm>
        </p:spPr>
        <p:txBody>
          <a:bodyPr>
            <a:normAutofit/>
          </a:bodyPr>
          <a:lstStyle/>
          <a:p>
            <a:pPr>
              <a:buNone/>
            </a:pPr>
            <a:r>
              <a:rPr lang="en-US" sz="2000" dirty="0" err="1" smtClean="0"/>
              <a:t>scala</a:t>
            </a:r>
            <a:r>
              <a:rPr lang="en-US" sz="2000" dirty="0" smtClean="0"/>
              <a:t>&gt;</a:t>
            </a:r>
            <a:r>
              <a:rPr lang="en-US" sz="2000" dirty="0" err="1" smtClean="0"/>
              <a:t>val</a:t>
            </a:r>
            <a:r>
              <a:rPr lang="en-US" sz="2000" dirty="0" smtClean="0"/>
              <a:t> x = </a:t>
            </a:r>
            <a:r>
              <a:rPr lang="en-US" sz="2000" dirty="0" err="1" smtClean="0"/>
              <a:t>sc.parallelize</a:t>
            </a:r>
            <a:r>
              <a:rPr lang="en-US" sz="2000" dirty="0" smtClean="0"/>
              <a:t>(Array(2,4,1,5,10,1))</a:t>
            </a:r>
          </a:p>
          <a:p>
            <a:pPr>
              <a:buNone/>
            </a:pPr>
            <a:endParaRPr lang="en-US" sz="2000" dirty="0" smtClean="0"/>
          </a:p>
          <a:p>
            <a:pPr>
              <a:buNone/>
            </a:pPr>
            <a:r>
              <a:rPr lang="en-US" sz="2000" dirty="0" err="1" smtClean="0"/>
              <a:t>scala</a:t>
            </a:r>
            <a:r>
              <a:rPr lang="en-US" sz="2000" dirty="0" smtClean="0"/>
              <a:t>&gt;</a:t>
            </a:r>
            <a:r>
              <a:rPr lang="en-US" sz="2000" dirty="0" err="1" smtClean="0"/>
              <a:t>val</a:t>
            </a:r>
            <a:r>
              <a:rPr lang="en-US" sz="2000" dirty="0" smtClean="0"/>
              <a:t> y = x.sum </a:t>
            </a:r>
          </a:p>
          <a:p>
            <a:pPr>
              <a:buNone/>
            </a:pPr>
            <a:r>
              <a:rPr lang="en-US" sz="2000" b="1" dirty="0" smtClean="0"/>
              <a:t>Output: y : </a:t>
            </a:r>
            <a:r>
              <a:rPr lang="en-US" sz="2000" b="1" dirty="0" err="1" smtClean="0"/>
              <a:t>Int</a:t>
            </a:r>
            <a:r>
              <a:rPr lang="en-US" sz="2000" b="1" dirty="0" smtClean="0"/>
              <a:t> = 23</a:t>
            </a:r>
          </a:p>
          <a:p>
            <a:pPr>
              <a:buNone/>
            </a:pPr>
            <a:endParaRPr lang="en-US" sz="2000" dirty="0" smtClean="0"/>
          </a:p>
          <a:p>
            <a:pPr>
              <a:buNone/>
            </a:pPr>
            <a:r>
              <a:rPr lang="en-US" sz="2000" dirty="0" err="1" smtClean="0"/>
              <a:t>scala</a:t>
            </a:r>
            <a:r>
              <a:rPr lang="en-US" sz="2000" dirty="0" smtClean="0"/>
              <a:t>&gt;</a:t>
            </a:r>
            <a:r>
              <a:rPr lang="en-US" sz="2000" dirty="0" err="1" smtClean="0"/>
              <a:t>println</a:t>
            </a:r>
            <a:r>
              <a:rPr lang="en-US" sz="2000" dirty="0" smtClean="0"/>
              <a:t>(</a:t>
            </a:r>
            <a:r>
              <a:rPr lang="en-US" sz="2000" dirty="0" err="1" smtClean="0"/>
              <a:t>x.collect.mkString</a:t>
            </a:r>
            <a:r>
              <a:rPr lang="en-US" sz="2000" dirty="0" smtClean="0"/>
              <a:t>(", ")) </a:t>
            </a:r>
          </a:p>
          <a:p>
            <a:pPr>
              <a:buNone/>
            </a:pPr>
            <a:r>
              <a:rPr lang="en-US" sz="2000" b="1" dirty="0" smtClean="0"/>
              <a:t>Output: </a:t>
            </a:r>
            <a:r>
              <a:rPr lang="en-US" sz="2000" dirty="0" smtClean="0"/>
              <a:t>2,4,1,5,10,1</a:t>
            </a:r>
          </a:p>
          <a:p>
            <a:pPr>
              <a:buNone/>
            </a:pPr>
            <a:endParaRPr lang="en-US" sz="2000" dirty="0" smtClean="0"/>
          </a:p>
          <a:p>
            <a:pPr>
              <a:buNone/>
            </a:pPr>
            <a:r>
              <a:rPr lang="en-US" sz="2000" dirty="0" err="1" smtClean="0"/>
              <a:t>scala</a:t>
            </a:r>
            <a:r>
              <a:rPr lang="en-US" sz="2000" dirty="0" smtClean="0"/>
              <a:t>&gt;</a:t>
            </a:r>
            <a:r>
              <a:rPr lang="en-US" sz="2000" dirty="0" err="1" smtClean="0"/>
              <a:t>println</a:t>
            </a:r>
            <a:r>
              <a:rPr lang="en-US" sz="2000" dirty="0" smtClean="0"/>
              <a:t>(y)</a:t>
            </a:r>
          </a:p>
          <a:p>
            <a:pPr>
              <a:buNone/>
            </a:pPr>
            <a:r>
              <a:rPr lang="en-US" sz="2000" b="1" dirty="0" smtClean="0"/>
              <a:t>Output: 23</a:t>
            </a:r>
          </a:p>
          <a:p>
            <a:pPr>
              <a:buNone/>
            </a:pPr>
            <a:endParaRPr lang="en-US" sz="2000" dirty="0"/>
          </a:p>
        </p:txBody>
      </p:sp>
      <p:sp>
        <p:nvSpPr>
          <p:cNvPr id="4" name="Slide Number Placeholder 3"/>
          <p:cNvSpPr>
            <a:spLocks noGrp="1"/>
          </p:cNvSpPr>
          <p:nvPr>
            <p:ph type="sldNum" sz="quarter" idx="12"/>
          </p:nvPr>
        </p:nvSpPr>
        <p:spPr/>
        <p:txBody>
          <a:bodyPr/>
          <a:lstStyle/>
          <a:p>
            <a:fld id="{44BCD9A5-E9B3-41B4-AD04-731390C76430}"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1066800"/>
          </a:xfrm>
        </p:spPr>
        <p:txBody>
          <a:bodyPr/>
          <a:lstStyle/>
          <a:p>
            <a:r>
              <a:rPr lang="en-US" dirty="0" smtClean="0"/>
              <a:t>Mean()</a:t>
            </a:r>
            <a:endParaRPr lang="en-US" dirty="0"/>
          </a:p>
        </p:txBody>
      </p:sp>
      <p:sp>
        <p:nvSpPr>
          <p:cNvPr id="3" name="Content Placeholder 2"/>
          <p:cNvSpPr>
            <a:spLocks noGrp="1"/>
          </p:cNvSpPr>
          <p:nvPr>
            <p:ph idx="1"/>
          </p:nvPr>
        </p:nvSpPr>
        <p:spPr>
          <a:xfrm>
            <a:off x="152400" y="1981200"/>
            <a:ext cx="8839200" cy="4593336"/>
          </a:xfrm>
        </p:spPr>
        <p:txBody>
          <a:bodyPr>
            <a:normAutofit/>
          </a:bodyPr>
          <a:lstStyle/>
          <a:p>
            <a:pPr>
              <a:buNone/>
            </a:pPr>
            <a:r>
              <a:rPr lang="en-US" sz="2000" dirty="0" err="1" smtClean="0"/>
              <a:t>scala</a:t>
            </a:r>
            <a:r>
              <a:rPr lang="en-US" sz="2000" dirty="0" smtClean="0"/>
              <a:t>&gt;</a:t>
            </a:r>
            <a:r>
              <a:rPr lang="en-US" sz="2000" dirty="0" err="1" smtClean="0"/>
              <a:t>val</a:t>
            </a:r>
            <a:r>
              <a:rPr lang="en-US" sz="2000" dirty="0" smtClean="0"/>
              <a:t> x = </a:t>
            </a:r>
            <a:r>
              <a:rPr lang="en-US" sz="2000" dirty="0" err="1" smtClean="0"/>
              <a:t>sc.parallelize</a:t>
            </a:r>
            <a:r>
              <a:rPr lang="en-US" sz="2000" dirty="0" smtClean="0"/>
              <a:t>(Array(2,4,1,5,10,1))</a:t>
            </a:r>
          </a:p>
          <a:p>
            <a:endParaRPr lang="en-US" sz="2000" dirty="0" smtClean="0"/>
          </a:p>
          <a:p>
            <a:pPr>
              <a:buNone/>
            </a:pPr>
            <a:r>
              <a:rPr lang="en-US" sz="2000" dirty="0" err="1" smtClean="0"/>
              <a:t>scala</a:t>
            </a:r>
            <a:r>
              <a:rPr lang="en-US" sz="2000" dirty="0" smtClean="0"/>
              <a:t>&gt;</a:t>
            </a:r>
            <a:r>
              <a:rPr lang="en-US" sz="2000" dirty="0" err="1" smtClean="0"/>
              <a:t>val</a:t>
            </a:r>
            <a:r>
              <a:rPr lang="en-US" sz="2000" dirty="0" smtClean="0"/>
              <a:t> y = </a:t>
            </a:r>
            <a:r>
              <a:rPr lang="en-US" sz="2000" dirty="0" err="1" smtClean="0"/>
              <a:t>x.mean</a:t>
            </a:r>
            <a:r>
              <a:rPr lang="en-US" sz="2000" dirty="0" smtClean="0"/>
              <a:t> </a:t>
            </a:r>
          </a:p>
          <a:p>
            <a:pPr>
              <a:buNone/>
            </a:pPr>
            <a:r>
              <a:rPr lang="en-US" sz="2000" b="1" dirty="0" smtClean="0"/>
              <a:t>Output: y : Double = 3.833333333</a:t>
            </a:r>
          </a:p>
          <a:p>
            <a:endParaRPr lang="en-US" sz="2000" dirty="0" smtClean="0"/>
          </a:p>
          <a:p>
            <a:pPr>
              <a:buNone/>
            </a:pPr>
            <a:r>
              <a:rPr lang="en-US" sz="2000" dirty="0" err="1" smtClean="0"/>
              <a:t>scala</a:t>
            </a:r>
            <a:r>
              <a:rPr lang="en-US" sz="2000" dirty="0" smtClean="0"/>
              <a:t>&gt;</a:t>
            </a:r>
            <a:r>
              <a:rPr lang="en-US" sz="2000" dirty="0" err="1" smtClean="0"/>
              <a:t>println</a:t>
            </a:r>
            <a:r>
              <a:rPr lang="en-US" sz="2000" dirty="0" smtClean="0"/>
              <a:t>(</a:t>
            </a:r>
            <a:r>
              <a:rPr lang="en-US" sz="2000" dirty="0" err="1" smtClean="0"/>
              <a:t>x.collect.mkString</a:t>
            </a:r>
            <a:r>
              <a:rPr lang="en-US" sz="2000" dirty="0" smtClean="0"/>
              <a:t>(", ")) </a:t>
            </a:r>
          </a:p>
          <a:p>
            <a:pPr>
              <a:buNone/>
            </a:pPr>
            <a:r>
              <a:rPr lang="en-US" sz="2000" b="1" dirty="0" smtClean="0"/>
              <a:t>Output: 2,4,1,5,10,1</a:t>
            </a:r>
          </a:p>
          <a:p>
            <a:endParaRPr lang="en-US" sz="2000" dirty="0" smtClean="0"/>
          </a:p>
          <a:p>
            <a:pPr>
              <a:buNone/>
            </a:pPr>
            <a:r>
              <a:rPr lang="en-US" sz="2000" dirty="0" err="1" smtClean="0"/>
              <a:t>scala</a:t>
            </a:r>
            <a:r>
              <a:rPr lang="en-US" sz="2000" dirty="0" smtClean="0"/>
              <a:t>&gt;</a:t>
            </a:r>
            <a:r>
              <a:rPr lang="en-US" sz="2000" dirty="0" err="1" smtClean="0"/>
              <a:t>println</a:t>
            </a:r>
            <a:r>
              <a:rPr lang="en-US" sz="2000" dirty="0" smtClean="0"/>
              <a:t>(y)</a:t>
            </a:r>
          </a:p>
          <a:p>
            <a:pPr>
              <a:buNone/>
            </a:pPr>
            <a:r>
              <a:rPr lang="en-US" sz="2000" b="1" dirty="0" smtClean="0"/>
              <a:t>Output: 3.833333333</a:t>
            </a:r>
          </a:p>
          <a:p>
            <a:endParaRPr lang="en-US" sz="2000" dirty="0" smtClean="0"/>
          </a:p>
          <a:p>
            <a:endParaRPr lang="en-US" sz="2000" dirty="0"/>
          </a:p>
        </p:txBody>
      </p:sp>
      <p:sp>
        <p:nvSpPr>
          <p:cNvPr id="4" name="Slide Number Placeholder 3"/>
          <p:cNvSpPr>
            <a:spLocks noGrp="1"/>
          </p:cNvSpPr>
          <p:nvPr>
            <p:ph type="sldNum" sz="quarter" idx="12"/>
          </p:nvPr>
        </p:nvSpPr>
        <p:spPr/>
        <p:txBody>
          <a:bodyPr/>
          <a:lstStyle/>
          <a:p>
            <a:fld id="{44BCD9A5-E9B3-41B4-AD04-731390C7643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1066800"/>
          </a:xfrm>
        </p:spPr>
        <p:txBody>
          <a:bodyPr/>
          <a:lstStyle/>
          <a:p>
            <a:r>
              <a:rPr lang="en-US" dirty="0" err="1" smtClean="0"/>
              <a:t>CountByKey</a:t>
            </a:r>
            <a:endParaRPr lang="en-US" dirty="0"/>
          </a:p>
        </p:txBody>
      </p:sp>
      <p:sp>
        <p:nvSpPr>
          <p:cNvPr id="3" name="Content Placeholder 2"/>
          <p:cNvSpPr>
            <a:spLocks noGrp="1"/>
          </p:cNvSpPr>
          <p:nvPr>
            <p:ph idx="1"/>
          </p:nvPr>
        </p:nvSpPr>
        <p:spPr>
          <a:xfrm>
            <a:off x="152400" y="1981200"/>
            <a:ext cx="8839200" cy="4593336"/>
          </a:xfrm>
        </p:spPr>
        <p:txBody>
          <a:bodyPr>
            <a:normAutofit/>
          </a:bodyPr>
          <a:lstStyle/>
          <a:p>
            <a:pPr>
              <a:buNone/>
            </a:pPr>
            <a:r>
              <a:rPr lang="en-US" sz="2000" dirty="0" err="1" smtClean="0"/>
              <a:t>scala</a:t>
            </a:r>
            <a:r>
              <a:rPr lang="en-US" sz="2000" dirty="0" smtClean="0"/>
              <a:t>&gt;</a:t>
            </a:r>
            <a:r>
              <a:rPr lang="en-US" sz="2000" dirty="0" err="1" smtClean="0"/>
              <a:t>val</a:t>
            </a:r>
            <a:r>
              <a:rPr lang="en-US" sz="2000" dirty="0" smtClean="0"/>
              <a:t> x = </a:t>
            </a:r>
            <a:r>
              <a:rPr lang="en-US" sz="2000" dirty="0" err="1" smtClean="0"/>
              <a:t>sc.parallelize</a:t>
            </a:r>
            <a:r>
              <a:rPr lang="en-US" sz="2000" dirty="0" smtClean="0"/>
              <a:t>(Array(('</a:t>
            </a:r>
            <a:r>
              <a:rPr lang="en-US" sz="2000" dirty="0" err="1" smtClean="0"/>
              <a:t>J',"Jony</a:t>
            </a:r>
            <a:r>
              <a:rPr lang="en-US" sz="2000" dirty="0" smtClean="0"/>
              <a:t>"),('</a:t>
            </a:r>
            <a:r>
              <a:rPr lang="en-US" sz="2000" dirty="0" err="1" smtClean="0"/>
              <a:t>F',"Friend</a:t>
            </a:r>
            <a:r>
              <a:rPr lang="en-US" sz="2000" dirty="0" smtClean="0"/>
              <a:t>"), ('</a:t>
            </a:r>
            <a:r>
              <a:rPr lang="en-US" sz="2000" dirty="0" err="1" smtClean="0"/>
              <a:t>A',"Apple</a:t>
            </a:r>
            <a:r>
              <a:rPr lang="en-US" sz="2000" dirty="0" smtClean="0"/>
              <a:t>"),('</a:t>
            </a:r>
            <a:r>
              <a:rPr lang="en-US" sz="2000" dirty="0" err="1" smtClean="0"/>
              <a:t>J',"Joker</a:t>
            </a:r>
            <a:r>
              <a:rPr lang="en-US" sz="2000" dirty="0" smtClean="0"/>
              <a:t>"))) </a:t>
            </a:r>
          </a:p>
          <a:p>
            <a:pPr>
              <a:buNone/>
            </a:pPr>
            <a:endParaRPr lang="en-US" sz="2000" dirty="0" smtClean="0"/>
          </a:p>
          <a:p>
            <a:pPr>
              <a:buNone/>
            </a:pPr>
            <a:r>
              <a:rPr lang="en-US" sz="2000" dirty="0" err="1" smtClean="0"/>
              <a:t>scala</a:t>
            </a:r>
            <a:r>
              <a:rPr lang="en-US" sz="2000" dirty="0" smtClean="0"/>
              <a:t>&gt;</a:t>
            </a:r>
            <a:r>
              <a:rPr lang="en-US" sz="2000" dirty="0" err="1" smtClean="0"/>
              <a:t>val</a:t>
            </a:r>
            <a:r>
              <a:rPr lang="en-US" sz="2000" dirty="0" smtClean="0"/>
              <a:t> y = </a:t>
            </a:r>
            <a:r>
              <a:rPr lang="en-US" sz="2000" dirty="0" err="1" smtClean="0"/>
              <a:t>x.countByKey</a:t>
            </a:r>
            <a:r>
              <a:rPr lang="en-US" sz="2000" dirty="0" smtClean="0"/>
              <a:t>() </a:t>
            </a:r>
          </a:p>
          <a:p>
            <a:endParaRPr lang="en-US" sz="2000" dirty="0" smtClean="0"/>
          </a:p>
          <a:p>
            <a:pPr>
              <a:buNone/>
            </a:pPr>
            <a:r>
              <a:rPr lang="en-US" sz="2000" dirty="0" err="1" smtClean="0"/>
              <a:t>scala</a:t>
            </a:r>
            <a:r>
              <a:rPr lang="en-US" sz="2000" dirty="0" smtClean="0"/>
              <a:t>&gt;</a:t>
            </a:r>
            <a:r>
              <a:rPr lang="en-US" sz="2000" dirty="0" err="1" smtClean="0"/>
              <a:t>println</a:t>
            </a:r>
            <a:r>
              <a:rPr lang="en-US" sz="2000" dirty="0" smtClean="0"/>
              <a:t>(y) </a:t>
            </a:r>
            <a:br>
              <a:rPr lang="en-US" sz="2000" dirty="0" smtClean="0"/>
            </a:br>
            <a:endParaRPr lang="en-US" sz="2000" dirty="0" smtClean="0"/>
          </a:p>
          <a:p>
            <a:r>
              <a:rPr lang="en-US" sz="2000" b="1" dirty="0" smtClean="0"/>
              <a:t>Output: Map( A</a:t>
            </a:r>
            <a:r>
              <a:rPr lang="en-US" sz="2000" b="1" dirty="0" smtClean="0">
                <a:sym typeface="Wingdings" pitchFamily="2" charset="2"/>
              </a:rPr>
              <a:t>1, J2, F 1)</a:t>
            </a:r>
            <a:endParaRPr lang="en-US" sz="2000" b="1" dirty="0"/>
          </a:p>
        </p:txBody>
      </p:sp>
      <p:sp>
        <p:nvSpPr>
          <p:cNvPr id="4" name="Slide Number Placeholder 3"/>
          <p:cNvSpPr>
            <a:spLocks noGrp="1"/>
          </p:cNvSpPr>
          <p:nvPr>
            <p:ph type="sldNum" sz="quarter" idx="12"/>
          </p:nvPr>
        </p:nvSpPr>
        <p:spPr/>
        <p:txBody>
          <a:bodyPr/>
          <a:lstStyle/>
          <a:p>
            <a:fld id="{44BCD9A5-E9B3-41B4-AD04-731390C76430}"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1066800"/>
          </a:xfrm>
        </p:spPr>
        <p:txBody>
          <a:bodyPr/>
          <a:lstStyle/>
          <a:p>
            <a:r>
              <a:rPr lang="en-US" dirty="0" smtClean="0"/>
              <a:t>Apache Spark Ecosystem</a:t>
            </a:r>
            <a:endParaRPr lang="en-US" dirty="0"/>
          </a:p>
        </p:txBody>
      </p:sp>
      <p:sp>
        <p:nvSpPr>
          <p:cNvPr id="4" name="Slide Number Placeholder 3"/>
          <p:cNvSpPr>
            <a:spLocks noGrp="1"/>
          </p:cNvSpPr>
          <p:nvPr>
            <p:ph type="sldNum" sz="quarter" idx="12"/>
          </p:nvPr>
        </p:nvSpPr>
        <p:spPr/>
        <p:txBody>
          <a:bodyPr/>
          <a:lstStyle/>
          <a:p>
            <a:fld id="{44BCD9A5-E9B3-41B4-AD04-731390C76430}" type="slidenum">
              <a:rPr lang="en-US" smtClean="0"/>
              <a:pPr/>
              <a:t>3</a:t>
            </a:fld>
            <a:endParaRPr lang="en-US"/>
          </a:p>
        </p:txBody>
      </p:sp>
      <p:sp>
        <p:nvSpPr>
          <p:cNvPr id="23554" name="AutoShape 2" descr="A Beginner's Guide to Apache Spark | by Dilyan Kovachev | Towards Data  Scien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3556" name="Picture 4" descr="A Beginner's Guide to Apache Spark | by Dilyan Kovachev | Towards Data  Science"/>
          <p:cNvPicPr>
            <a:picLocks noChangeAspect="1" noChangeArrowheads="1"/>
          </p:cNvPicPr>
          <p:nvPr/>
        </p:nvPicPr>
        <p:blipFill>
          <a:blip r:embed="rId2" cstate="print"/>
          <a:srcRect/>
          <a:stretch>
            <a:fillRect/>
          </a:stretch>
        </p:blipFill>
        <p:spPr bwMode="auto">
          <a:xfrm>
            <a:off x="609600" y="1676400"/>
            <a:ext cx="8015090" cy="4500168"/>
          </a:xfrm>
          <a:prstGeom prst="rect">
            <a:avLst/>
          </a:prstGeom>
          <a:noFill/>
        </p:spPr>
      </p:pic>
      <p:sp>
        <p:nvSpPr>
          <p:cNvPr id="7" name="TextBox 6"/>
          <p:cNvSpPr txBox="1"/>
          <p:nvPr/>
        </p:nvSpPr>
        <p:spPr>
          <a:xfrm>
            <a:off x="2819400" y="6248400"/>
            <a:ext cx="3775393" cy="369332"/>
          </a:xfrm>
          <a:prstGeom prst="rect">
            <a:avLst/>
          </a:prstGeom>
          <a:noFill/>
        </p:spPr>
        <p:txBody>
          <a:bodyPr wrap="none" rtlCol="0">
            <a:spAutoFit/>
          </a:bodyPr>
          <a:lstStyle/>
          <a:p>
            <a:r>
              <a:rPr lang="en-US" dirty="0" smtClean="0"/>
              <a:t>Fig. Spark Ecosystem  Components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1066800"/>
          </a:xfrm>
        </p:spPr>
        <p:txBody>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fld id="{44BCD9A5-E9B3-41B4-AD04-731390C76430}" type="slidenum">
              <a:rPr lang="en-US" smtClean="0"/>
              <a:pPr/>
              <a:t>30</a:t>
            </a:fld>
            <a:endParaRPr lang="en-US"/>
          </a:p>
        </p:txBody>
      </p:sp>
      <p:pic>
        <p:nvPicPr>
          <p:cNvPr id="5" name="Picture 4" descr="4.png"/>
          <p:cNvPicPr>
            <a:picLocks noChangeAspect="1"/>
          </p:cNvPicPr>
          <p:nvPr/>
        </p:nvPicPr>
        <p:blipFill>
          <a:blip r:embed="rId2" cstate="print"/>
          <a:stretch>
            <a:fillRect/>
          </a:stretch>
        </p:blipFill>
        <p:spPr>
          <a:xfrm>
            <a:off x="457200" y="2057400"/>
            <a:ext cx="8286866" cy="461978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1066800"/>
          </a:xfrm>
        </p:spPr>
        <p:txBody>
          <a:bodyPr/>
          <a:lstStyle/>
          <a:p>
            <a:r>
              <a:rPr lang="en-US" dirty="0" smtClean="0"/>
              <a:t>Spark Architecture</a:t>
            </a:r>
            <a:endParaRPr lang="en-US" dirty="0"/>
          </a:p>
        </p:txBody>
      </p:sp>
      <p:sp>
        <p:nvSpPr>
          <p:cNvPr id="4" name="Slide Number Placeholder 3"/>
          <p:cNvSpPr>
            <a:spLocks noGrp="1"/>
          </p:cNvSpPr>
          <p:nvPr>
            <p:ph type="sldNum" sz="quarter" idx="12"/>
          </p:nvPr>
        </p:nvSpPr>
        <p:spPr/>
        <p:txBody>
          <a:bodyPr/>
          <a:lstStyle/>
          <a:p>
            <a:fld id="{44BCD9A5-E9B3-41B4-AD04-731390C76430}" type="slidenum">
              <a:rPr lang="en-US" smtClean="0"/>
              <a:pPr/>
              <a:t>4</a:t>
            </a:fld>
            <a:endParaRPr lang="en-US"/>
          </a:p>
        </p:txBody>
      </p:sp>
      <p:pic>
        <p:nvPicPr>
          <p:cNvPr id="40962" name="Picture 2" descr="Apache Spark — Multi-part Series: Spark Architecture | by Luke Thorp |  Towards Data Science"/>
          <p:cNvPicPr>
            <a:picLocks noChangeAspect="1" noChangeArrowheads="1"/>
          </p:cNvPicPr>
          <p:nvPr/>
        </p:nvPicPr>
        <p:blipFill>
          <a:blip r:embed="rId2" cstate="print"/>
          <a:srcRect/>
          <a:stretch>
            <a:fillRect/>
          </a:stretch>
        </p:blipFill>
        <p:spPr bwMode="auto">
          <a:xfrm>
            <a:off x="334767" y="2057400"/>
            <a:ext cx="8809233" cy="3733800"/>
          </a:xfrm>
          <a:prstGeom prst="rect">
            <a:avLst/>
          </a:prstGeom>
          <a:noFill/>
        </p:spPr>
      </p:pic>
      <p:sp>
        <p:nvSpPr>
          <p:cNvPr id="6" name="TextBox 5"/>
          <p:cNvSpPr txBox="1"/>
          <p:nvPr/>
        </p:nvSpPr>
        <p:spPr>
          <a:xfrm>
            <a:off x="2286000" y="6172200"/>
            <a:ext cx="5038559" cy="369332"/>
          </a:xfrm>
          <a:prstGeom prst="rect">
            <a:avLst/>
          </a:prstGeom>
          <a:noFill/>
        </p:spPr>
        <p:txBody>
          <a:bodyPr wrap="none" rtlCol="0">
            <a:spAutoFit/>
          </a:bodyPr>
          <a:lstStyle/>
          <a:p>
            <a:r>
              <a:rPr lang="en-US" b="1" dirty="0" smtClean="0"/>
              <a:t>Fig. Spark Architecture – RDD AND DAG</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1066800"/>
          </a:xfrm>
        </p:spPr>
        <p:txBody>
          <a:bodyPr/>
          <a:lstStyle/>
          <a:p>
            <a:r>
              <a:rPr lang="en-US" dirty="0" smtClean="0"/>
              <a:t>Features</a:t>
            </a:r>
            <a:endParaRPr lang="en-US" dirty="0"/>
          </a:p>
        </p:txBody>
      </p:sp>
      <p:sp>
        <p:nvSpPr>
          <p:cNvPr id="3" name="Content Placeholder 2"/>
          <p:cNvSpPr>
            <a:spLocks noGrp="1"/>
          </p:cNvSpPr>
          <p:nvPr>
            <p:ph idx="1"/>
          </p:nvPr>
        </p:nvSpPr>
        <p:spPr>
          <a:xfrm>
            <a:off x="152400" y="1981200"/>
            <a:ext cx="8839200" cy="4593336"/>
          </a:xfrm>
        </p:spPr>
        <p:txBody>
          <a:bodyPr>
            <a:normAutofit/>
          </a:bodyPr>
          <a:lstStyle/>
          <a:p>
            <a:r>
              <a:rPr lang="en-US" sz="2000" dirty="0" smtClean="0"/>
              <a:t>In memory computation</a:t>
            </a:r>
          </a:p>
          <a:p>
            <a:r>
              <a:rPr lang="en-US" sz="2000" dirty="0" smtClean="0"/>
              <a:t>Speed</a:t>
            </a:r>
          </a:p>
          <a:p>
            <a:r>
              <a:rPr lang="en-US" sz="2000" dirty="0" smtClean="0"/>
              <a:t>Fault Tolerance</a:t>
            </a:r>
          </a:p>
          <a:p>
            <a:r>
              <a:rPr lang="en-US" sz="2000" dirty="0" smtClean="0"/>
              <a:t>Real Time Stream Processing</a:t>
            </a:r>
          </a:p>
          <a:p>
            <a:r>
              <a:rPr lang="en-US" sz="2000" dirty="0" smtClean="0"/>
              <a:t>Multiple language support</a:t>
            </a:r>
          </a:p>
          <a:p>
            <a:r>
              <a:rPr lang="en-US" sz="2000" dirty="0" smtClean="0"/>
              <a:t>Lazy Evaluation</a:t>
            </a:r>
          </a:p>
          <a:p>
            <a:pPr>
              <a:buNone/>
            </a:pPr>
            <a:endParaRPr lang="en-US" sz="2000" dirty="0"/>
          </a:p>
        </p:txBody>
      </p:sp>
      <p:sp>
        <p:nvSpPr>
          <p:cNvPr id="4" name="Slide Number Placeholder 3"/>
          <p:cNvSpPr>
            <a:spLocks noGrp="1"/>
          </p:cNvSpPr>
          <p:nvPr>
            <p:ph type="sldNum" sz="quarter" idx="12"/>
          </p:nvPr>
        </p:nvSpPr>
        <p:spPr/>
        <p:txBody>
          <a:bodyPr/>
          <a:lstStyle/>
          <a:p>
            <a:fld id="{44BCD9A5-E9B3-41B4-AD04-731390C76430}"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1066800"/>
          </a:xfrm>
        </p:spPr>
        <p:txBody>
          <a:bodyPr/>
          <a:lstStyle/>
          <a:p>
            <a:r>
              <a:rPr lang="en-US" dirty="0" smtClean="0"/>
              <a:t>RDD</a:t>
            </a:r>
            <a:endParaRPr lang="en-US" dirty="0"/>
          </a:p>
        </p:txBody>
      </p:sp>
      <p:sp>
        <p:nvSpPr>
          <p:cNvPr id="3" name="Content Placeholder 2"/>
          <p:cNvSpPr>
            <a:spLocks noGrp="1"/>
          </p:cNvSpPr>
          <p:nvPr>
            <p:ph idx="1"/>
          </p:nvPr>
        </p:nvSpPr>
        <p:spPr>
          <a:xfrm>
            <a:off x="152400" y="1981200"/>
            <a:ext cx="8839200" cy="4593336"/>
          </a:xfrm>
        </p:spPr>
        <p:txBody>
          <a:bodyPr>
            <a:normAutofit/>
          </a:bodyPr>
          <a:lstStyle/>
          <a:p>
            <a:pPr algn="just"/>
            <a:r>
              <a:rPr lang="en-US" sz="2000" dirty="0" smtClean="0"/>
              <a:t>Apache Spark RDD stands for </a:t>
            </a:r>
            <a:r>
              <a:rPr lang="en-US" sz="2000" b="1" dirty="0" smtClean="0"/>
              <a:t>“Resilient Distributed Dataset”</a:t>
            </a:r>
            <a:r>
              <a:rPr lang="en-US" sz="2000" dirty="0" smtClean="0"/>
              <a:t>, which is the fundamental structure and building blocks of any Spark application. </a:t>
            </a:r>
          </a:p>
          <a:p>
            <a:pPr algn="just"/>
            <a:r>
              <a:rPr lang="en-US" sz="2000" dirty="0" smtClean="0"/>
              <a:t>RDD is immutable and follows transformations and actions. </a:t>
            </a:r>
          </a:p>
          <a:p>
            <a:pPr algn="just"/>
            <a:r>
              <a:rPr lang="en-US" sz="2000" dirty="0" smtClean="0"/>
              <a:t>Each dataset in RDD is logically partitioned and spread across multiple nodes. </a:t>
            </a:r>
          </a:p>
          <a:p>
            <a:pPr algn="just"/>
            <a:r>
              <a:rPr lang="en-US" sz="2000" dirty="0" smtClean="0"/>
              <a:t>It can automatically rebuild in case of node failure.</a:t>
            </a:r>
          </a:p>
          <a:p>
            <a:pPr algn="just"/>
            <a:r>
              <a:rPr lang="en-US" sz="2000" b="1" dirty="0" smtClean="0"/>
              <a:t>Resilient:-</a:t>
            </a:r>
            <a:r>
              <a:rPr lang="en-US" sz="2000" dirty="0" smtClean="0"/>
              <a:t>It represents </a:t>
            </a:r>
            <a:r>
              <a:rPr lang="en-US" sz="2000" b="1" dirty="0" smtClean="0"/>
              <a:t>a fault-tolerance </a:t>
            </a:r>
            <a:r>
              <a:rPr lang="en-US" sz="2000" dirty="0" smtClean="0"/>
              <a:t>feature which means in case of node failure it can rebuild data.</a:t>
            </a:r>
          </a:p>
          <a:p>
            <a:pPr algn="just"/>
            <a:r>
              <a:rPr lang="en-US" sz="2000" b="1" dirty="0" smtClean="0"/>
              <a:t>Distributed:-</a:t>
            </a:r>
            <a:r>
              <a:rPr lang="en-US" sz="2000" dirty="0" smtClean="0"/>
              <a:t>It represents the distribution of data across multiple nodes.</a:t>
            </a:r>
          </a:p>
          <a:p>
            <a:pPr algn="just"/>
            <a:r>
              <a:rPr lang="en-US" sz="2000" b="1" dirty="0" smtClean="0"/>
              <a:t>Dataset:-</a:t>
            </a:r>
            <a:r>
              <a:rPr lang="en-US" sz="2000" dirty="0" smtClean="0"/>
              <a:t>It represents the type of data like CSV file, text, and JSON file which can be loaded for processing.</a:t>
            </a:r>
          </a:p>
          <a:p>
            <a:pPr algn="just"/>
            <a:endParaRPr lang="en-US" sz="2000" dirty="0"/>
          </a:p>
        </p:txBody>
      </p:sp>
      <p:sp>
        <p:nvSpPr>
          <p:cNvPr id="4" name="Slide Number Placeholder 3"/>
          <p:cNvSpPr>
            <a:spLocks noGrp="1"/>
          </p:cNvSpPr>
          <p:nvPr>
            <p:ph type="sldNum" sz="quarter" idx="12"/>
          </p:nvPr>
        </p:nvSpPr>
        <p:spPr/>
        <p:txBody>
          <a:bodyPr/>
          <a:lstStyle/>
          <a:p>
            <a:fld id="{44BCD9A5-E9B3-41B4-AD04-731390C7643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1066800"/>
          </a:xfrm>
        </p:spPr>
        <p:txBody>
          <a:bodyPr/>
          <a:lstStyle/>
          <a:p>
            <a:r>
              <a:rPr lang="en-US" dirty="0" smtClean="0"/>
              <a:t>Partition in RDD </a:t>
            </a:r>
            <a:endParaRPr lang="en-US" dirty="0"/>
          </a:p>
        </p:txBody>
      </p:sp>
      <p:sp>
        <p:nvSpPr>
          <p:cNvPr id="3" name="Content Placeholder 2"/>
          <p:cNvSpPr>
            <a:spLocks noGrp="1"/>
          </p:cNvSpPr>
          <p:nvPr>
            <p:ph idx="1"/>
          </p:nvPr>
        </p:nvSpPr>
        <p:spPr>
          <a:xfrm>
            <a:off x="152400" y="1981200"/>
            <a:ext cx="8839200" cy="4593336"/>
          </a:xfrm>
        </p:spPr>
        <p:txBody>
          <a:bodyPr>
            <a:normAutofit/>
          </a:bodyPr>
          <a:lstStyle/>
          <a:p>
            <a:pPr algn="just"/>
            <a:r>
              <a:rPr lang="en-US" sz="2000" dirty="0" smtClean="0"/>
              <a:t>The Partitions are the parts of RDD that allow Spark to execute in parallel on a cluster of nodes</a:t>
            </a:r>
            <a:endParaRPr lang="en-US" sz="2000" dirty="0"/>
          </a:p>
        </p:txBody>
      </p:sp>
      <p:sp>
        <p:nvSpPr>
          <p:cNvPr id="4" name="Slide Number Placeholder 3"/>
          <p:cNvSpPr>
            <a:spLocks noGrp="1"/>
          </p:cNvSpPr>
          <p:nvPr>
            <p:ph type="sldNum" sz="quarter" idx="12"/>
          </p:nvPr>
        </p:nvSpPr>
        <p:spPr/>
        <p:txBody>
          <a:bodyPr/>
          <a:lstStyle/>
          <a:p>
            <a:fld id="{44BCD9A5-E9B3-41B4-AD04-731390C76430}" type="slidenum">
              <a:rPr lang="en-US" smtClean="0"/>
              <a:pPr/>
              <a:t>7</a:t>
            </a:fld>
            <a:endParaRPr lang="en-US"/>
          </a:p>
        </p:txBody>
      </p:sp>
      <p:pic>
        <p:nvPicPr>
          <p:cNvPr id="17410" name="Picture 2" descr="How does Spark partition(ing) work on files in HDFS? - Stack Overflow"/>
          <p:cNvPicPr>
            <a:picLocks noChangeAspect="1" noChangeArrowheads="1"/>
          </p:cNvPicPr>
          <p:nvPr/>
        </p:nvPicPr>
        <p:blipFill>
          <a:blip r:embed="rId2" cstate="print"/>
          <a:srcRect/>
          <a:stretch>
            <a:fillRect/>
          </a:stretch>
        </p:blipFill>
        <p:spPr bwMode="auto">
          <a:xfrm>
            <a:off x="533400" y="2743200"/>
            <a:ext cx="6858000" cy="41148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1066800"/>
          </a:xfrm>
        </p:spPr>
        <p:txBody>
          <a:bodyPr/>
          <a:lstStyle/>
          <a:p>
            <a:r>
              <a:rPr lang="en-US" dirty="0" smtClean="0"/>
              <a:t>RDD Creation</a:t>
            </a:r>
            <a:endParaRPr lang="en-US" dirty="0"/>
          </a:p>
        </p:txBody>
      </p:sp>
      <p:sp>
        <p:nvSpPr>
          <p:cNvPr id="3" name="Content Placeholder 2"/>
          <p:cNvSpPr>
            <a:spLocks noGrp="1"/>
          </p:cNvSpPr>
          <p:nvPr>
            <p:ph idx="1"/>
          </p:nvPr>
        </p:nvSpPr>
        <p:spPr>
          <a:xfrm>
            <a:off x="152400" y="1981200"/>
            <a:ext cx="8839200" cy="4593336"/>
          </a:xfrm>
        </p:spPr>
        <p:txBody>
          <a:bodyPr>
            <a:normAutofit/>
          </a:bodyPr>
          <a:lstStyle/>
          <a:p>
            <a:pPr marL="566928" indent="-457200" algn="just">
              <a:buAutoNum type="arabicPeriod"/>
            </a:pPr>
            <a:r>
              <a:rPr lang="en-US" sz="2000" b="1" dirty="0" smtClean="0"/>
              <a:t>Parallelizing Collection</a:t>
            </a:r>
          </a:p>
          <a:p>
            <a:pPr marL="566928" indent="-457200" algn="just">
              <a:buNone/>
            </a:pPr>
            <a:endParaRPr lang="en-US" sz="2000" dirty="0" smtClean="0"/>
          </a:p>
          <a:p>
            <a:pPr algn="just"/>
            <a:r>
              <a:rPr lang="en-US" sz="2000" dirty="0" smtClean="0"/>
              <a:t>We can call </a:t>
            </a:r>
            <a:r>
              <a:rPr lang="en-US" sz="2000" b="1" dirty="0" err="1" smtClean="0"/>
              <a:t>SparkContext</a:t>
            </a:r>
            <a:r>
              <a:rPr lang="en-US" sz="2000" b="1" dirty="0" smtClean="0"/>
              <a:t> </a:t>
            </a:r>
            <a:r>
              <a:rPr lang="en-US" sz="2000" dirty="0" smtClean="0"/>
              <a:t> parallelize method on an existing collection in the driver program.</a:t>
            </a:r>
          </a:p>
          <a:p>
            <a:pPr algn="just">
              <a:buNone/>
            </a:pPr>
            <a:r>
              <a:rPr lang="en-US" sz="2000" dirty="0" smtClean="0"/>
              <a:t>Example: </a:t>
            </a:r>
          </a:p>
          <a:p>
            <a:pPr algn="just">
              <a:buNone/>
            </a:pPr>
            <a:endParaRPr lang="en-US" sz="2000" dirty="0" smtClean="0"/>
          </a:p>
          <a:p>
            <a:pPr>
              <a:buNone/>
            </a:pPr>
            <a:r>
              <a:rPr lang="en-US" sz="2000" dirty="0" err="1" smtClean="0"/>
              <a:t>scala</a:t>
            </a:r>
            <a:r>
              <a:rPr lang="en-US" sz="2000" dirty="0" smtClean="0"/>
              <a:t>&gt;</a:t>
            </a:r>
            <a:r>
              <a:rPr lang="en-US" sz="2000" dirty="0" err="1" smtClean="0"/>
              <a:t>val</a:t>
            </a:r>
            <a:r>
              <a:rPr lang="en-US" sz="2000" dirty="0" smtClean="0"/>
              <a:t> sub1 = </a:t>
            </a:r>
            <a:r>
              <a:rPr lang="en-US" sz="2000" dirty="0" err="1" smtClean="0"/>
              <a:t>sc.parallelize</a:t>
            </a:r>
            <a:r>
              <a:rPr lang="en-US" sz="2000" dirty="0" smtClean="0"/>
              <a:t>(List("</a:t>
            </a:r>
            <a:r>
              <a:rPr lang="en-US" sz="2000" dirty="0" err="1" smtClean="0"/>
              <a:t>cab","abc","mnu","mnu","edu","com</a:t>
            </a:r>
            <a:r>
              <a:rPr lang="en-US" sz="2000" dirty="0" smtClean="0"/>
              <a:t>")) </a:t>
            </a:r>
          </a:p>
          <a:p>
            <a:pPr>
              <a:buNone/>
            </a:pPr>
            <a:r>
              <a:rPr lang="en-US" sz="2000" dirty="0" err="1" smtClean="0"/>
              <a:t>scala</a:t>
            </a:r>
            <a:r>
              <a:rPr lang="en-US" sz="2000" dirty="0" smtClean="0"/>
              <a:t>&gt;</a:t>
            </a:r>
            <a:r>
              <a:rPr lang="en-US" sz="2000" dirty="0" err="1" smtClean="0"/>
              <a:t>val</a:t>
            </a:r>
            <a:r>
              <a:rPr lang="en-US" sz="2000" dirty="0" smtClean="0"/>
              <a:t> sub2 = </a:t>
            </a:r>
            <a:r>
              <a:rPr lang="en-US" sz="2000" dirty="0" err="1" smtClean="0"/>
              <a:t>sc.parallelize</a:t>
            </a:r>
            <a:r>
              <a:rPr lang="en-US" sz="2000" dirty="0" smtClean="0"/>
              <a:t>(List("</a:t>
            </a:r>
            <a:r>
              <a:rPr lang="en-US" sz="2000" dirty="0" err="1" smtClean="0"/>
              <a:t>cab","mnu","abc</a:t>
            </a:r>
            <a:r>
              <a:rPr lang="en-US" sz="2000" dirty="0" smtClean="0"/>
              <a:t>")) </a:t>
            </a:r>
          </a:p>
          <a:p>
            <a:pPr>
              <a:buNone/>
            </a:pPr>
            <a:endParaRPr lang="en-US" sz="2000" dirty="0" smtClean="0"/>
          </a:p>
          <a:p>
            <a:pPr>
              <a:buNone/>
            </a:pPr>
            <a:r>
              <a:rPr lang="en-US" sz="2000" dirty="0" err="1" smtClean="0"/>
              <a:t>scala</a:t>
            </a:r>
            <a:r>
              <a:rPr lang="en-US" sz="2000" dirty="0" smtClean="0"/>
              <a:t>&gt;</a:t>
            </a:r>
            <a:r>
              <a:rPr lang="en-US" sz="2000" dirty="0" err="1" smtClean="0"/>
              <a:t>val</a:t>
            </a:r>
            <a:r>
              <a:rPr lang="en-US" sz="2000" dirty="0" smtClean="0"/>
              <a:t> output = sub1.subtract(sub2) </a:t>
            </a:r>
          </a:p>
          <a:p>
            <a:pPr>
              <a:buNone/>
            </a:pPr>
            <a:r>
              <a:rPr lang="en-US" sz="2000" dirty="0" err="1" smtClean="0"/>
              <a:t>scala</a:t>
            </a:r>
            <a:r>
              <a:rPr lang="en-US" sz="2000" dirty="0" smtClean="0"/>
              <a:t>&gt;</a:t>
            </a:r>
            <a:r>
              <a:rPr lang="en-US" sz="2000" dirty="0" err="1" smtClean="0"/>
              <a:t>output.foreach</a:t>
            </a:r>
            <a:r>
              <a:rPr lang="en-US" sz="2000" dirty="0" smtClean="0"/>
              <a:t>{</a:t>
            </a:r>
            <a:r>
              <a:rPr lang="en-US" sz="2000" dirty="0" err="1" smtClean="0"/>
              <a:t>println</a:t>
            </a:r>
            <a:r>
              <a:rPr lang="en-US" sz="2000" dirty="0" smtClean="0"/>
              <a:t>}</a:t>
            </a:r>
          </a:p>
          <a:p>
            <a:pPr>
              <a:buNone/>
            </a:pPr>
            <a:endParaRPr lang="en-US" sz="2000" dirty="0" smtClean="0"/>
          </a:p>
          <a:p>
            <a:pPr>
              <a:buNone/>
            </a:pPr>
            <a:r>
              <a:rPr lang="en-US" sz="2000" dirty="0" smtClean="0"/>
              <a:t>Output: </a:t>
            </a:r>
            <a:r>
              <a:rPr lang="en-US" sz="2000" dirty="0" err="1" smtClean="0"/>
              <a:t>edu</a:t>
            </a:r>
            <a:r>
              <a:rPr lang="en-US" sz="2000" dirty="0" smtClean="0"/>
              <a:t> , com</a:t>
            </a:r>
            <a:endParaRPr lang="en-US" sz="2000" dirty="0"/>
          </a:p>
        </p:txBody>
      </p:sp>
      <p:sp>
        <p:nvSpPr>
          <p:cNvPr id="4" name="Slide Number Placeholder 3"/>
          <p:cNvSpPr>
            <a:spLocks noGrp="1"/>
          </p:cNvSpPr>
          <p:nvPr>
            <p:ph type="sldNum" sz="quarter" idx="12"/>
          </p:nvPr>
        </p:nvSpPr>
        <p:spPr/>
        <p:txBody>
          <a:bodyPr/>
          <a:lstStyle/>
          <a:p>
            <a:fld id="{44BCD9A5-E9B3-41B4-AD04-731390C76430}"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1066800"/>
          </a:xfrm>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152400" y="1981200"/>
            <a:ext cx="8839200" cy="4593336"/>
          </a:xfrm>
        </p:spPr>
        <p:txBody>
          <a:bodyPr>
            <a:normAutofit/>
          </a:bodyPr>
          <a:lstStyle/>
          <a:p>
            <a:pPr algn="just">
              <a:buNone/>
            </a:pPr>
            <a:r>
              <a:rPr lang="en-US" sz="2000" b="1" dirty="0" smtClean="0"/>
              <a:t>2. Referencing External Dataset</a:t>
            </a:r>
            <a:endParaRPr lang="en-US" sz="2000" dirty="0" smtClean="0"/>
          </a:p>
          <a:p>
            <a:pPr algn="just"/>
            <a:r>
              <a:rPr lang="en-US" sz="2000" dirty="0" smtClean="0"/>
              <a:t>Spark RDD can be created from any data source supported by Hadoop such as HDFS, local file system, Cassandra, Amazon S3, </a:t>
            </a:r>
            <a:r>
              <a:rPr lang="en-US" sz="2000" dirty="0" err="1" smtClean="0"/>
              <a:t>Hbase</a:t>
            </a:r>
            <a:r>
              <a:rPr lang="en-US" sz="2000" dirty="0" smtClean="0"/>
              <a:t> etc.</a:t>
            </a:r>
          </a:p>
          <a:p>
            <a:pPr algn="just">
              <a:buNone/>
            </a:pPr>
            <a:endParaRPr lang="en-US" sz="2000" dirty="0" smtClean="0"/>
          </a:p>
          <a:p>
            <a:pPr algn="just"/>
            <a:r>
              <a:rPr lang="en-US" sz="2000" dirty="0" smtClean="0"/>
              <a:t>The supported files format for Apache Spark is </a:t>
            </a:r>
            <a:r>
              <a:rPr lang="en-US" sz="2000" dirty="0" err="1" smtClean="0"/>
              <a:t>SequenceFile</a:t>
            </a:r>
            <a:r>
              <a:rPr lang="en-US" sz="2000" dirty="0" smtClean="0"/>
              <a:t>, </a:t>
            </a:r>
            <a:r>
              <a:rPr lang="en-US" sz="2000" dirty="0" err="1" smtClean="0"/>
              <a:t>textfile</a:t>
            </a:r>
            <a:r>
              <a:rPr lang="en-US" sz="2000" dirty="0" smtClean="0"/>
              <a:t>, Hadoop </a:t>
            </a:r>
            <a:r>
              <a:rPr lang="en-US" sz="2000" dirty="0" err="1" smtClean="0"/>
              <a:t>InputFormat</a:t>
            </a:r>
            <a:r>
              <a:rPr lang="en-US" sz="2000" dirty="0" smtClean="0"/>
              <a:t>, and so on.</a:t>
            </a:r>
          </a:p>
          <a:p>
            <a:pPr algn="just">
              <a:buNone/>
            </a:pPr>
            <a:endParaRPr lang="en-US" sz="2000" dirty="0" smtClean="0"/>
          </a:p>
          <a:p>
            <a:pPr algn="just">
              <a:buNone/>
            </a:pPr>
            <a:r>
              <a:rPr lang="en-US" sz="2000" b="1" dirty="0" smtClean="0"/>
              <a:t>Example : </a:t>
            </a:r>
            <a:r>
              <a:rPr lang="en-US" sz="2000" b="1" dirty="0" err="1" smtClean="0"/>
              <a:t>data.text</a:t>
            </a:r>
            <a:r>
              <a:rPr lang="en-US" sz="2000" b="1" dirty="0" smtClean="0"/>
              <a:t> = 1,,2,3,4,5,6,7,8,9,10</a:t>
            </a:r>
          </a:p>
          <a:p>
            <a:pPr algn="just">
              <a:buNone/>
            </a:pPr>
            <a:endParaRPr lang="en-US" sz="2000" b="1" dirty="0" smtClean="0"/>
          </a:p>
          <a:p>
            <a:pPr algn="just">
              <a:buNone/>
            </a:pPr>
            <a:r>
              <a:rPr lang="en-US" sz="2000" dirty="0" err="1" smtClean="0"/>
              <a:t>scala</a:t>
            </a:r>
            <a:r>
              <a:rPr lang="en-US" sz="2000" dirty="0" smtClean="0"/>
              <a:t>&gt;</a:t>
            </a:r>
            <a:r>
              <a:rPr lang="en-US" sz="2000" dirty="0" err="1" smtClean="0"/>
              <a:t>val</a:t>
            </a:r>
            <a:r>
              <a:rPr lang="en-US" sz="2000" dirty="0" smtClean="0"/>
              <a:t> </a:t>
            </a:r>
            <a:r>
              <a:rPr lang="en-US" sz="2000" dirty="0" err="1" smtClean="0"/>
              <a:t>text_file</a:t>
            </a:r>
            <a:r>
              <a:rPr lang="en-US" sz="2000" dirty="0" smtClean="0"/>
              <a:t> = </a:t>
            </a:r>
            <a:r>
              <a:rPr lang="en-US" sz="2000" dirty="0" err="1" smtClean="0"/>
              <a:t>sc.textFile</a:t>
            </a:r>
            <a:r>
              <a:rPr lang="en-US" sz="2000" dirty="0" smtClean="0"/>
              <a:t>("</a:t>
            </a:r>
            <a:r>
              <a:rPr lang="en-US" sz="2000" dirty="0" err="1" smtClean="0"/>
              <a:t>data.text</a:t>
            </a:r>
            <a:r>
              <a:rPr lang="en-US" sz="2000" dirty="0" smtClean="0"/>
              <a:t>") </a:t>
            </a:r>
          </a:p>
          <a:p>
            <a:pPr algn="just">
              <a:buNone/>
            </a:pPr>
            <a:r>
              <a:rPr lang="en-US" sz="2000" dirty="0" err="1" smtClean="0"/>
              <a:t>scala</a:t>
            </a:r>
            <a:r>
              <a:rPr lang="en-US" sz="2000" dirty="0" smtClean="0"/>
              <a:t>&gt;text_file.map(s =&gt; </a:t>
            </a:r>
            <a:r>
              <a:rPr lang="en-US" sz="2000" dirty="0" err="1" smtClean="0"/>
              <a:t>s.length</a:t>
            </a:r>
            <a:r>
              <a:rPr lang="en-US" sz="2000" dirty="0" smtClean="0"/>
              <a:t>).reduce((a, b) =&gt; a + b)</a:t>
            </a:r>
          </a:p>
          <a:p>
            <a:pPr algn="just">
              <a:buNone/>
            </a:pPr>
            <a:endParaRPr lang="en-US" sz="2000" b="1" dirty="0" smtClean="0"/>
          </a:p>
          <a:p>
            <a:pPr algn="just">
              <a:buNone/>
            </a:pPr>
            <a:r>
              <a:rPr lang="en-US" sz="2000" b="1" dirty="0" smtClean="0"/>
              <a:t>Output: 20</a:t>
            </a:r>
            <a:endParaRPr lang="en-US" sz="2000" b="1" dirty="0"/>
          </a:p>
        </p:txBody>
      </p:sp>
      <p:sp>
        <p:nvSpPr>
          <p:cNvPr id="4" name="Slide Number Placeholder 3"/>
          <p:cNvSpPr>
            <a:spLocks noGrp="1"/>
          </p:cNvSpPr>
          <p:nvPr>
            <p:ph type="sldNum" sz="quarter" idx="12"/>
          </p:nvPr>
        </p:nvSpPr>
        <p:spPr/>
        <p:txBody>
          <a:bodyPr/>
          <a:lstStyle/>
          <a:p>
            <a:fld id="{44BCD9A5-E9B3-41B4-AD04-731390C76430}"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227</TotalTime>
  <Words>1183</Words>
  <Application>Microsoft Office PowerPoint</Application>
  <PresentationFormat>On-screen Show (4:3)</PresentationFormat>
  <Paragraphs>288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Urban</vt:lpstr>
      <vt:lpstr>Apache Spark</vt:lpstr>
      <vt:lpstr>Introduction</vt:lpstr>
      <vt:lpstr>Apache Spark Ecosystem</vt:lpstr>
      <vt:lpstr>Spark Architecture</vt:lpstr>
      <vt:lpstr>Features</vt:lpstr>
      <vt:lpstr>RDD</vt:lpstr>
      <vt:lpstr>Partition in RDD </vt:lpstr>
      <vt:lpstr>RDD Creation</vt:lpstr>
      <vt:lpstr>Contd….</vt:lpstr>
      <vt:lpstr>Contd…</vt:lpstr>
      <vt:lpstr>RDD Operations</vt:lpstr>
      <vt:lpstr>Types of Transformation</vt:lpstr>
      <vt:lpstr>Contd…</vt:lpstr>
      <vt:lpstr>Map()</vt:lpstr>
      <vt:lpstr>Filter()</vt:lpstr>
      <vt:lpstr>flatMap()</vt:lpstr>
      <vt:lpstr>groupByKey()</vt:lpstr>
      <vt:lpstr> mapPartitions() </vt:lpstr>
      <vt:lpstr> mapPartitionsWithIndex() </vt:lpstr>
      <vt:lpstr>Union()</vt:lpstr>
      <vt:lpstr>Join()</vt:lpstr>
      <vt:lpstr>distinct()</vt:lpstr>
      <vt:lpstr>Actions Operations</vt:lpstr>
      <vt:lpstr> Getnumpartitions() </vt:lpstr>
      <vt:lpstr>Reduce()</vt:lpstr>
      <vt:lpstr>MAX()</vt:lpstr>
      <vt:lpstr>sum()</vt:lpstr>
      <vt:lpstr>Mean()</vt:lpstr>
      <vt:lpstr>CountByKey</vt:lpstr>
      <vt:lpstr>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64</cp:revision>
  <dcterms:created xsi:type="dcterms:W3CDTF">2024-03-27T08:07:20Z</dcterms:created>
  <dcterms:modified xsi:type="dcterms:W3CDTF">2024-04-03T05:10:07Z</dcterms:modified>
</cp:coreProperties>
</file>