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80" r:id="rId21"/>
    <p:sldId id="276" r:id="rId22"/>
    <p:sldId id="277" r:id="rId23"/>
    <p:sldId id="278" r:id="rId24"/>
    <p:sldId id="279"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0FCE4-FCC4-4A5D-8796-A663FA20FC40}"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0FCE4-FCC4-4A5D-8796-A663FA20FC40}"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0FCE4-FCC4-4A5D-8796-A663FA20FC40}"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0FCE4-FCC4-4A5D-8796-A663FA20FC40}"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0FCE4-FCC4-4A5D-8796-A663FA20FC40}"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20FCE4-FCC4-4A5D-8796-A663FA20FC40}"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0FCE4-FCC4-4A5D-8796-A663FA20FC40}"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0FCE4-FCC4-4A5D-8796-A663FA20FC40}"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FCE4-FCC4-4A5D-8796-A663FA20FC40}"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0FCE4-FCC4-4A5D-8796-A663FA20FC40}"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0FCE4-FCC4-4A5D-8796-A663FA20FC40}"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8BBF5-92D0-40F6-AF2C-F95BF8D2FC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0FCE4-FCC4-4A5D-8796-A663FA20FC40}" type="datetimeFigureOut">
              <a:rPr lang="en-US" smtClean="0"/>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8BBF5-92D0-40F6-AF2C-F95BF8D2F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Authentication in 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Authentication protocol</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GB" dirty="0" smtClean="0"/>
              <a:t>Authentication in Kerberos proceeds in three steps:</a:t>
            </a:r>
          </a:p>
          <a:p>
            <a:pPr>
              <a:buNone/>
            </a:pPr>
            <a:r>
              <a:rPr lang="en-GB" dirty="0" smtClean="0"/>
              <a:t>1. </a:t>
            </a:r>
            <a:r>
              <a:rPr lang="en-GB" dirty="0" smtClean="0">
                <a:solidFill>
                  <a:srgbClr val="FF0000"/>
                </a:solidFill>
              </a:rPr>
              <a:t>Initial authentication at login</a:t>
            </a:r>
            <a:r>
              <a:rPr lang="en-GB" dirty="0" smtClean="0"/>
              <a:t>: The Kerberos server authenticates user login at a host and installs a ticket for the ticket-granting server, TGS, at the login host.</a:t>
            </a:r>
          </a:p>
          <a:p>
            <a:pPr>
              <a:buNone/>
            </a:pPr>
            <a:r>
              <a:rPr lang="en-GB" dirty="0" smtClean="0"/>
              <a:t>2. </a:t>
            </a:r>
            <a:r>
              <a:rPr lang="en-GB" dirty="0" smtClean="0">
                <a:solidFill>
                  <a:srgbClr val="FF0000"/>
                </a:solidFill>
              </a:rPr>
              <a:t>Obtain a ticket for the server</a:t>
            </a:r>
            <a:r>
              <a:rPr lang="en-GB" dirty="0" smtClean="0"/>
              <a:t>: Using the ticket for the ticket- granting server, the client requests the ticket-granting server, TGS, for a ticket for the server.</a:t>
            </a:r>
          </a:p>
          <a:p>
            <a:pPr>
              <a:buNone/>
            </a:pPr>
            <a:r>
              <a:rPr lang="en-GB" dirty="0" smtClean="0"/>
              <a:t>3. </a:t>
            </a:r>
            <a:r>
              <a:rPr lang="en-GB" dirty="0" smtClean="0">
                <a:solidFill>
                  <a:srgbClr val="FF0000"/>
                </a:solidFill>
              </a:rPr>
              <a:t>Requesting service from the server</a:t>
            </a:r>
            <a:r>
              <a:rPr lang="en-GB" dirty="0" smtClean="0"/>
              <a:t>: The client uses the server ticket obtained from the TGS to request services from the server.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286388"/>
            <a:ext cx="8229600" cy="1143000"/>
          </a:xfrm>
        </p:spPr>
        <p:txBody>
          <a:bodyPr>
            <a:normAutofit/>
          </a:bodyPr>
          <a:lstStyle/>
          <a:p>
            <a:r>
              <a:rPr lang="en-IN" sz="2400" dirty="0" smtClean="0"/>
              <a:t>Fig: Steps in authentication in </a:t>
            </a:r>
            <a:r>
              <a:rPr lang="en-IN" sz="2400" dirty="0" err="1" smtClean="0"/>
              <a:t>kerberos</a:t>
            </a:r>
            <a:endParaRPr lang="en-US" sz="2400" dirty="0"/>
          </a:p>
        </p:txBody>
      </p:sp>
      <p:pic>
        <p:nvPicPr>
          <p:cNvPr id="4" name="Content Placeholder 3" descr="Screenshot 2024-03-07 112707.png"/>
          <p:cNvPicPr>
            <a:picLocks noGrp="1" noChangeAspect="1"/>
          </p:cNvPicPr>
          <p:nvPr>
            <p:ph idx="1"/>
          </p:nvPr>
        </p:nvPicPr>
        <p:blipFill>
          <a:blip r:embed="rId2"/>
          <a:stretch>
            <a:fillRect/>
          </a:stretch>
        </p:blipFill>
        <p:spPr>
          <a:xfrm>
            <a:off x="428596" y="1142984"/>
            <a:ext cx="8229600" cy="409951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Step1: Initial authentication at login</a:t>
            </a:r>
            <a:endParaRPr lang="en-US" dirty="0">
              <a:solidFill>
                <a:srgbClr val="FF0000"/>
              </a:solidFill>
            </a:endParaRPr>
          </a:p>
        </p:txBody>
      </p:sp>
      <p:sp>
        <p:nvSpPr>
          <p:cNvPr id="3" name="Content Placeholder 2"/>
          <p:cNvSpPr>
            <a:spLocks noGrp="1"/>
          </p:cNvSpPr>
          <p:nvPr>
            <p:ph idx="1"/>
          </p:nvPr>
        </p:nvSpPr>
        <p:spPr/>
        <p:txBody>
          <a:bodyPr/>
          <a:lstStyle/>
          <a:p>
            <a:r>
              <a:rPr lang="en-IN" dirty="0" smtClean="0"/>
              <a:t>Initial authentication at login uses a </a:t>
            </a:r>
            <a:r>
              <a:rPr lang="en-IN" dirty="0" err="1" smtClean="0"/>
              <a:t>kerboros</a:t>
            </a:r>
            <a:r>
              <a:rPr lang="en-IN" dirty="0" smtClean="0"/>
              <a:t> server and is shown in Algorithm 1. Let U be a user who is attempting to log into a host H.</a:t>
            </a:r>
          </a:p>
          <a:p>
            <a:endParaRPr lang="en-US" dirty="0"/>
          </a:p>
        </p:txBody>
      </p:sp>
      <p:pic>
        <p:nvPicPr>
          <p:cNvPr id="4" name="Picture 3" descr="Screenshot 2024-03-07 113010.png"/>
          <p:cNvPicPr>
            <a:picLocks noChangeAspect="1"/>
          </p:cNvPicPr>
          <p:nvPr/>
        </p:nvPicPr>
        <p:blipFill>
          <a:blip r:embed="rId2"/>
          <a:stretch>
            <a:fillRect/>
          </a:stretch>
        </p:blipFill>
        <p:spPr>
          <a:xfrm>
            <a:off x="214282" y="3071810"/>
            <a:ext cx="8643966" cy="32861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In step 1, user U initiates login by entering his/her username.</a:t>
            </a:r>
          </a:p>
          <a:p>
            <a:pPr algn="just">
              <a:buFont typeface="Wingdings" pitchFamily="2" charset="2"/>
              <a:buChar char="Ø"/>
            </a:pPr>
            <a:r>
              <a:rPr lang="en-GB" sz="2400" dirty="0" smtClean="0"/>
              <a:t>In step 2, the login host H forwards the login request and the </a:t>
            </a:r>
            <a:r>
              <a:rPr lang="en-GB" sz="2400" dirty="0" err="1" smtClean="0"/>
              <a:t>i.d</a:t>
            </a:r>
            <a:r>
              <a:rPr lang="en-GB" sz="2400" dirty="0" smtClean="0"/>
              <a:t>. of the TGS to a Kerberos server.</a:t>
            </a:r>
          </a:p>
          <a:p>
            <a:pPr algn="just">
              <a:buFont typeface="Wingdings" pitchFamily="2" charset="2"/>
              <a:buChar char="Ø"/>
            </a:pPr>
            <a:r>
              <a:rPr lang="en-GB" sz="2400" dirty="0" smtClean="0"/>
              <a:t>In step 3, the Kerberos server retrieves </a:t>
            </a:r>
            <a:r>
              <a:rPr lang="en-GB" sz="2400" dirty="0" err="1" smtClean="0"/>
              <a:t>ku</a:t>
            </a:r>
            <a:r>
              <a:rPr lang="en-GB" sz="2400" dirty="0" smtClean="0"/>
              <a:t> and KTGS from the database, generates a new session key k and creates a ticket- granting ticket </a:t>
            </a:r>
            <a:r>
              <a:rPr lang="en-GB" sz="2400" dirty="0" err="1" smtClean="0"/>
              <a:t>tickTGS</a:t>
            </a:r>
            <a:r>
              <a:rPr lang="en-GB" sz="2400" dirty="0" smtClean="0"/>
              <a:t> = {U, TGS, k, T, L}KTGS where U is the identity of the user who wishes to communicate with the server, TGS is the identity of the ticket granting server, k is the session key, T is a timestamp, L is the ticket's lifetime and KTGS is the key shared between the TGS and the Kerberos server.</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dirty="0" smtClean="0"/>
              <a:t>Step 2: Obtain a ticket for the server</a:t>
            </a:r>
          </a:p>
          <a:p>
            <a:pPr>
              <a:buFont typeface="Wingdings" pitchFamily="2" charset="2"/>
              <a:buChar char="Ø"/>
            </a:pPr>
            <a:r>
              <a:rPr lang="en-GB" sz="2400" dirty="0" smtClean="0"/>
              <a:t>The client executes the steps shown in Algorithm 2 to request a ticket for the server from the TGS. Basically, the client sends the ticket </a:t>
            </a:r>
            <a:r>
              <a:rPr lang="en-GB" sz="2400" dirty="0" err="1" smtClean="0"/>
              <a:t>tickTGS</a:t>
            </a:r>
            <a:r>
              <a:rPr lang="en-GB" sz="2400" dirty="0" smtClean="0"/>
              <a:t> to the TGS, requesting a ticket for the server S. (T1 and T2 are timestamps.)</a:t>
            </a:r>
          </a:p>
          <a:p>
            <a:pPr>
              <a:buFont typeface="Wingdings" pitchFamily="2" charset="2"/>
              <a:buChar char="Ø"/>
            </a:pPr>
            <a:endParaRPr lang="en-US" sz="2400" dirty="0"/>
          </a:p>
        </p:txBody>
      </p:sp>
      <p:pic>
        <p:nvPicPr>
          <p:cNvPr id="4" name="Picture 3" descr="Screenshot 2024-03-07 114143.png"/>
          <p:cNvPicPr>
            <a:picLocks noChangeAspect="1"/>
          </p:cNvPicPr>
          <p:nvPr/>
        </p:nvPicPr>
        <p:blipFill>
          <a:blip r:embed="rId2"/>
          <a:stretch>
            <a:fillRect/>
          </a:stretch>
        </p:blipFill>
        <p:spPr>
          <a:xfrm>
            <a:off x="571472" y="3571876"/>
            <a:ext cx="8041433" cy="278608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dirty="0" smtClean="0"/>
              <a:t>Because a ticket is susceptible to interception and replay, it does not by itself constitute sufficient proof of identity.</a:t>
            </a:r>
          </a:p>
          <a:p>
            <a:pPr>
              <a:buFont typeface="Wingdings" pitchFamily="2" charset="2"/>
              <a:buChar char="Ø"/>
            </a:pPr>
            <a:r>
              <a:rPr lang="en-GB" sz="2400" dirty="0" smtClean="0"/>
              <a:t>For authentication, a principal presenting a ticket must also demonstrate the knowledge of the session key k named in the ticket. An authenticator, {C, T}k, where C is the client identity, T is the timestamp, and k is the session key, provides the demonstration.</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Ø"/>
            </a:pPr>
            <a:r>
              <a:rPr lang="en-GB" dirty="0" smtClean="0"/>
              <a:t>In step 1, to request a ticket for server S, client C presents its ticket- granting ticket </a:t>
            </a:r>
            <a:r>
              <a:rPr lang="en-GB" dirty="0" err="1" smtClean="0"/>
              <a:t>tickTGS</a:t>
            </a:r>
            <a:r>
              <a:rPr lang="en-GB" dirty="0" smtClean="0"/>
              <a:t> along with the authenticator to the TGS. C's knowledge of k is demonstrated using the authenticator {C, T1}k.</a:t>
            </a:r>
          </a:p>
          <a:p>
            <a:pPr algn="just">
              <a:buFont typeface="Wingdings" pitchFamily="2" charset="2"/>
              <a:buChar char="Ø"/>
            </a:pPr>
            <a:r>
              <a:rPr lang="en-GB" dirty="0" smtClean="0"/>
              <a:t>In step 2, the TGS decrypts </a:t>
            </a:r>
            <a:r>
              <a:rPr lang="en-GB" dirty="0" err="1" smtClean="0"/>
              <a:t>tickTGS</a:t>
            </a:r>
            <a:r>
              <a:rPr lang="en-GB" dirty="0" smtClean="0"/>
              <a:t> with KTGS to recover k, verifies the authenticity of the authenticator by decrypting CT1k with k, and checks the timeliness of T1 in the authenticator and T in </a:t>
            </a:r>
            <a:r>
              <a:rPr lang="en-GB" dirty="0" err="1" smtClean="0"/>
              <a:t>tickTGS</a:t>
            </a:r>
            <a:r>
              <a:rPr lang="en-GB" dirty="0" smtClean="0"/>
              <a:t>.</a:t>
            </a:r>
          </a:p>
          <a:p>
            <a:pPr algn="just">
              <a:buFont typeface="Wingdings" pitchFamily="2" charset="2"/>
              <a:buChar char="Ø"/>
            </a:pPr>
            <a:r>
              <a:rPr lang="en-GB" dirty="0" smtClean="0"/>
              <a:t>If both decryptions in step 2 are successful and T1 is timely, the TGS is convinced of the authenticity of the ticket, and creates a ticket ticks ={C, S, k, T, </a:t>
            </a:r>
            <a:r>
              <a:rPr lang="en-GB" dirty="0" err="1" smtClean="0"/>
              <a:t>Lks</a:t>
            </a:r>
            <a:r>
              <a:rPr lang="en-GB" dirty="0" smtClean="0"/>
              <a:t>) for server S, where C is the identity of the client, S is the server identity, k is the new session key, T is the timestamp of the TGS, L is the lifetime of the ticket, and </a:t>
            </a:r>
            <a:r>
              <a:rPr lang="en-GB" dirty="0" err="1" smtClean="0"/>
              <a:t>ks</a:t>
            </a:r>
            <a:r>
              <a:rPr lang="en-GB" dirty="0" smtClean="0"/>
              <a:t> is the key shared between the TGS and server S.</a:t>
            </a:r>
          </a:p>
          <a:p>
            <a:pPr algn="just">
              <a:buFont typeface="Wingdings" pitchFamily="2" charset="2"/>
              <a:buChar char="Ø"/>
            </a:pPr>
            <a:r>
              <a:rPr lang="en-GB" dirty="0" smtClean="0"/>
              <a:t>This ticket is returned to C in step 3. In step 4, C recovers k and ticks from {S, k, T, L, ticks}k by decrypting it with 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sz="2000" b="1" dirty="0" smtClean="0">
                <a:solidFill>
                  <a:srgbClr val="FF0000"/>
                </a:solidFill>
              </a:rPr>
              <a:t>Step 3: Requesting service from the server</a:t>
            </a:r>
          </a:p>
          <a:p>
            <a:pPr>
              <a:buFont typeface="Wingdings" pitchFamily="2" charset="2"/>
              <a:buChar char="Ø"/>
            </a:pPr>
            <a:r>
              <a:rPr lang="en-GB" sz="2000" dirty="0" smtClean="0"/>
              <a:t>Client C sends the ticket and the authenticator to server. The server decrypts ticks and recovers k. It then uses k to decrypt the authenticator {C, T2}k and checks if the timestamp is current and the client identifier matches with that in the ticks before granting service to the client. If mutual authentication is required, the server returns an authenticator (Algorithm 3).</a:t>
            </a:r>
            <a:endParaRPr lang="en-US" sz="2000" dirty="0"/>
          </a:p>
        </p:txBody>
      </p:sp>
      <p:pic>
        <p:nvPicPr>
          <p:cNvPr id="4" name="Picture 3" descr="Screenshot 2024-03-07 114905.png"/>
          <p:cNvPicPr>
            <a:picLocks noChangeAspect="1"/>
          </p:cNvPicPr>
          <p:nvPr/>
        </p:nvPicPr>
        <p:blipFill>
          <a:blip r:embed="rId2"/>
          <a:stretch>
            <a:fillRect/>
          </a:stretch>
        </p:blipFill>
        <p:spPr>
          <a:xfrm>
            <a:off x="642910" y="3857627"/>
            <a:ext cx="7858180" cy="229316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Weaknesses of Kerberos</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Ø"/>
            </a:pPr>
            <a:r>
              <a:rPr lang="en-GB" dirty="0" smtClean="0"/>
              <a:t>Kerberos makes no provisions for host security; it assumes that it is running on trusted hosts with an </a:t>
            </a:r>
            <a:r>
              <a:rPr lang="en-GB" dirty="0" err="1" smtClean="0"/>
              <a:t>untrusted</a:t>
            </a:r>
            <a:r>
              <a:rPr lang="en-GB" dirty="0" smtClean="0"/>
              <a:t> network.</a:t>
            </a:r>
          </a:p>
          <a:p>
            <a:pPr algn="just">
              <a:buFont typeface="Wingdings" pitchFamily="2" charset="2"/>
              <a:buChar char="Ø"/>
            </a:pPr>
            <a:r>
              <a:rPr lang="en-GB" dirty="0" smtClean="0"/>
              <a:t>If host security is compromised, then Kerberos is compromised as well.</a:t>
            </a:r>
          </a:p>
          <a:p>
            <a:pPr algn="just">
              <a:buFont typeface="Wingdings" pitchFamily="2" charset="2"/>
              <a:buChar char="Ø"/>
            </a:pPr>
            <a:r>
              <a:rPr lang="en-GB" dirty="0" smtClean="0"/>
              <a:t>Kerberos uses a principal's password (encryption key) as the fundamental proof of identity.</a:t>
            </a:r>
          </a:p>
          <a:p>
            <a:pPr algn="just">
              <a:buFont typeface="Wingdings" pitchFamily="2" charset="2"/>
              <a:buChar char="Ø"/>
            </a:pPr>
            <a:r>
              <a:rPr lang="en-GB" dirty="0" smtClean="0"/>
              <a:t>If a user's Kerberos password is stolen by an attacker, then the attacker can impersonate that user with impunity.</a:t>
            </a:r>
          </a:p>
          <a:p>
            <a:pPr algn="just">
              <a:buFont typeface="Wingdings" pitchFamily="2" charset="2"/>
              <a:buChar char="Ø"/>
            </a:pPr>
            <a:r>
              <a:rPr lang="en-GB" dirty="0" smtClean="0"/>
              <a:t>Since the Kerberos' password database holds all the passwords for all of the principals in a realm, if the host security on the database is compromised, then the entire realm is compromised.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smtClean="0"/>
              <a:t>In Kerberos version 4, authenticators are valid for a particular time. If an attacker sniffs the network for authenticators, they have a small time window in which they can re-use it and gain access to the same service.</a:t>
            </a:r>
          </a:p>
          <a:p>
            <a:pPr algn="just">
              <a:buFont typeface="Wingdings" pitchFamily="2" charset="2"/>
              <a:buChar char="Ø"/>
            </a:pPr>
            <a:r>
              <a:rPr lang="en-GB" sz="2400" dirty="0" smtClean="0"/>
              <a:t>Kerberos version 5 introduced a replay cache that prevents any authenticator from being used more than once.</a:t>
            </a:r>
          </a:p>
          <a:p>
            <a:pPr algn="just">
              <a:buFont typeface="Wingdings" pitchFamily="2" charset="2"/>
              <a:buChar char="Ø"/>
            </a:pPr>
            <a:r>
              <a:rPr lang="en-GB" sz="2400" dirty="0" smtClean="0"/>
              <a:t>Since anybody can request a ticket-granting ticket for any user, and that ticket is encrypted with the user's secret key (password), it is simple to perform an offline attack on this ticket by trying to decrypt it, say using the dictionary attack.</a:t>
            </a:r>
          </a:p>
          <a:p>
            <a:pPr algn="just">
              <a:buFont typeface="Wingdings" pitchFamily="2" charset="2"/>
              <a:buChar char="Ø"/>
            </a:pPr>
            <a:r>
              <a:rPr lang="en-GB" sz="2400" dirty="0" smtClean="0"/>
              <a:t>Kerberos version 5 introduced pre-authentication to solve this problem.</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Font typeface="Wingdings" pitchFamily="2" charset="2"/>
              <a:buChar char="Ø"/>
            </a:pPr>
            <a:r>
              <a:rPr lang="en-IN" sz="2400" dirty="0" smtClean="0"/>
              <a:t>A distributed system is susceptible to a variety of security threats.</a:t>
            </a:r>
          </a:p>
          <a:p>
            <a:pPr algn="just">
              <a:buFont typeface="Wingdings" pitchFamily="2" charset="2"/>
              <a:buChar char="Ø"/>
            </a:pPr>
            <a:r>
              <a:rPr lang="en-IN" sz="2400" dirty="0" smtClean="0"/>
              <a:t>A principal can impersonate other principle and authentication becomes an important requirement .</a:t>
            </a:r>
          </a:p>
          <a:p>
            <a:pPr algn="just">
              <a:buFont typeface="Wingdings" pitchFamily="2" charset="2"/>
              <a:buChar char="Ø"/>
            </a:pPr>
            <a:r>
              <a:rPr lang="en-IN" sz="2400" dirty="0" smtClean="0"/>
              <a:t>Authentication is a process by which one principal verifies the identity of other principal.</a:t>
            </a:r>
          </a:p>
          <a:p>
            <a:pPr algn="just">
              <a:buFont typeface="Wingdings" pitchFamily="2" charset="2"/>
              <a:buChar char="Ø"/>
            </a:pPr>
            <a:r>
              <a:rPr lang="en-IN" sz="2400" dirty="0" smtClean="0"/>
              <a:t>In one-way authentication, only one principal verifies the identity of the other principal</a:t>
            </a:r>
          </a:p>
          <a:p>
            <a:pPr algn="just">
              <a:buFont typeface="Wingdings" pitchFamily="2" charset="2"/>
              <a:buChar char="Ø"/>
            </a:pPr>
            <a:r>
              <a:rPr lang="en-IN" sz="2400" dirty="0" smtClean="0"/>
              <a:t>In mutual authentication, both communicating principals verifies each other identity.</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143116"/>
            <a:ext cx="7772400" cy="1362075"/>
          </a:xfrm>
        </p:spPr>
        <p:txBody>
          <a:bodyPr/>
          <a:lstStyle/>
          <a:p>
            <a:pPr algn="ctr"/>
            <a:r>
              <a:rPr lang="en-IN" dirty="0" smtClean="0">
                <a:solidFill>
                  <a:srgbClr val="FF0000"/>
                </a:solidFill>
              </a:rPr>
              <a:t>Secure sockets layer (SSL) Protocol</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SSL Protocol</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smtClean="0"/>
              <a:t>The secure sockets layer (SSL) protocol was developed by Netscape and is the standard Internet protocol for secure communications.</a:t>
            </a:r>
          </a:p>
          <a:p>
            <a:pPr algn="just">
              <a:buFont typeface="Wingdings" pitchFamily="2" charset="2"/>
              <a:buChar char="Ø"/>
            </a:pPr>
            <a:r>
              <a:rPr lang="en-GB" sz="2400" dirty="0" smtClean="0"/>
              <a:t>The secure hypertext transfer protocol (HTTPS) communications protocol designed to transfer encrypted information between computers over the World Wide Web.</a:t>
            </a:r>
          </a:p>
          <a:p>
            <a:pPr algn="just">
              <a:buFont typeface="Wingdings" pitchFamily="2" charset="2"/>
              <a:buChar char="Ø"/>
            </a:pPr>
            <a:r>
              <a:rPr lang="en-GB" sz="2400" dirty="0" smtClean="0"/>
              <a:t>HTTPS is http using a secure socket layer (SSL). SSL resides between TCP/IP and upper-layer applications, requiring no changes to the application layer.</a:t>
            </a:r>
          </a:p>
          <a:p>
            <a:pPr algn="just">
              <a:buFont typeface="Wingdings" pitchFamily="2" charset="2"/>
              <a:buChar char="Ø"/>
            </a:pPr>
            <a:r>
              <a:rPr lang="en-GB" sz="2400" dirty="0" smtClean="0"/>
              <a:t>SSL is used typically between server and client to secure the connection. One advantage of SSL is that it is application protocol independent. A higher-level protocol can layer on top of the SSL protocol transparently.</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SSL </a:t>
            </a:r>
            <a:r>
              <a:rPr lang="en-GB" dirty="0" smtClean="0"/>
              <a:t>Features</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smtClean="0"/>
              <a:t>SSL protocol allows client-server applications to communicate in a way so that eavesdropping, tampering, and message forgery are prevented.</a:t>
            </a:r>
          </a:p>
          <a:p>
            <a:pPr algn="just">
              <a:buFont typeface="Wingdings" pitchFamily="2" charset="2"/>
              <a:buChar char="Ø"/>
            </a:pPr>
            <a:r>
              <a:rPr lang="en-GB" sz="2400" dirty="0" smtClean="0"/>
              <a:t>The SSL protocol, in general, provides the following features:</a:t>
            </a:r>
          </a:p>
          <a:p>
            <a:pPr lvl="1" algn="just">
              <a:buFont typeface="Wingdings" pitchFamily="2" charset="2"/>
              <a:buChar char="Ø"/>
            </a:pPr>
            <a:r>
              <a:rPr lang="en-GB" sz="2400" dirty="0" smtClean="0"/>
              <a:t>End point authentication: The server is the "real" party that a client wants to talk to, not someone faking the identity.</a:t>
            </a:r>
          </a:p>
          <a:p>
            <a:pPr lvl="1" algn="just">
              <a:buFont typeface="Wingdings" pitchFamily="2" charset="2"/>
              <a:buChar char="Ø"/>
            </a:pPr>
            <a:r>
              <a:rPr lang="en-GB" sz="2400" dirty="0" smtClean="0"/>
              <a:t>Message integrity: If the data exchanged with the server has been modified along the way, it can be easily detected.</a:t>
            </a:r>
          </a:p>
          <a:p>
            <a:pPr lvl="1" algn="just">
              <a:buFont typeface="Wingdings" pitchFamily="2" charset="2"/>
              <a:buChar char="Ø"/>
            </a:pPr>
            <a:r>
              <a:rPr lang="en-GB" sz="2400" dirty="0" smtClean="0"/>
              <a:t>Confidentiality: Data is encrypted. A hacker cannot read your information by simply looking at the packets on the network.</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SSL Record Protocol</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400" dirty="0" smtClean="0"/>
              <a:t>The record protocol takes an application message to be transmitted, fragments the data into manageable blocks, optionally compresses the data, applies MAC, encrypts, adds a header, and transmits the resulting unit into a TCP segment.</a:t>
            </a:r>
          </a:p>
          <a:p>
            <a:pPr>
              <a:buFont typeface="Wingdings" pitchFamily="2" charset="2"/>
              <a:buChar char="Ø"/>
            </a:pPr>
            <a:r>
              <a:rPr lang="en-GB" sz="2400" dirty="0" smtClean="0"/>
              <a:t>Received data are decrypted, verified, decompressed, and reassembled, and then delivered to high-level users.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SSL Handshake Protocol</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800" dirty="0" smtClean="0"/>
              <a:t>The SSL handshake protocol allows the server and client to authenticate each other and to negotiate an encryption algorithm and cryptographic keys before the application protocol transmits or receives its first byte of data.</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Steps for SSL Handshake Protocol</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GB" dirty="0" smtClean="0"/>
              <a:t>The following steps, shown in Figure 2, are involved in the SSL handshake:</a:t>
            </a:r>
          </a:p>
          <a:p>
            <a:pPr algn="just">
              <a:buNone/>
            </a:pPr>
            <a:r>
              <a:rPr lang="en-GB" dirty="0" smtClean="0"/>
              <a:t>1. The SSL client sends a "client hello" message that lists cryptographic information such as the SSL version and, in the client's order of preference, the </a:t>
            </a:r>
            <a:r>
              <a:rPr lang="en-GB" dirty="0" err="1" smtClean="0"/>
              <a:t>CipherSuites</a:t>
            </a:r>
            <a:r>
              <a:rPr lang="en-GB" dirty="0" smtClean="0"/>
              <a:t> supported by the client. The message also contains a random byte string that is used in subsequent computations.</a:t>
            </a:r>
          </a:p>
          <a:p>
            <a:pPr algn="just">
              <a:buNone/>
            </a:pPr>
            <a:r>
              <a:rPr lang="en-GB" dirty="0" smtClean="0"/>
              <a:t>2. The SSL server responds with a "server hello" message that contains the </a:t>
            </a:r>
            <a:r>
              <a:rPr lang="en-GB" dirty="0" err="1" smtClean="0"/>
              <a:t>CipherSuite</a:t>
            </a:r>
            <a:r>
              <a:rPr lang="en-GB" dirty="0" smtClean="0"/>
              <a:t> chosen by the server from the list provided by the SSL client, the session ID, and another random byte string. The SSL server also sends its digital certificate. If the server requires a digital certificate for client authentication, the server sends a "client certificate request" that includes a list of the types of certificates supported and the distinguished names of acceptable certification authorities (CAs).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GB" dirty="0" smtClean="0"/>
              <a:t>3. The SSL client verifies the digital signature on the SSL server's digital certificate and checks that the </a:t>
            </a:r>
            <a:r>
              <a:rPr lang="en-GB" dirty="0" err="1" smtClean="0"/>
              <a:t>CipherSuite</a:t>
            </a:r>
            <a:r>
              <a:rPr lang="en-GB" dirty="0" smtClean="0"/>
              <a:t> chosen by the server </a:t>
            </a:r>
            <a:r>
              <a:rPr lang="en-GB" dirty="0" err="1" smtClean="0"/>
              <a:t>i</a:t>
            </a:r>
            <a:r>
              <a:rPr lang="en-GB" dirty="0" smtClean="0"/>
              <a:t> acceptable.</a:t>
            </a:r>
          </a:p>
          <a:p>
            <a:pPr algn="just">
              <a:buNone/>
            </a:pPr>
            <a:r>
              <a:rPr lang="en-GB" dirty="0" smtClean="0"/>
              <a:t>4. The SSL client, using all data generated in the handshake so far, create a premaster secret for the session that enables both the client and the server to compute the secret key to be used for encrypting subsequent message data. The premaster secret itself is encrypted with the server' public key.</a:t>
            </a:r>
          </a:p>
          <a:p>
            <a:pPr algn="just">
              <a:buNone/>
            </a:pPr>
            <a:r>
              <a:rPr lang="en-GB" dirty="0" smtClean="0"/>
              <a:t>5. If the SSL server sent a "client certificate request," the SSL client sends another signed piece of data which is unique to this handshake and know only to the client and server, along with the encrypted premaster secret and the client's digital certificate, or a "no digital certificate alert." This alert is only a warning, but with some implementations the handshake fail if client authentication is mandatory.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GB" dirty="0" smtClean="0"/>
              <a:t>6. The SSL server verifies the signature on the client certificate.</a:t>
            </a:r>
          </a:p>
          <a:p>
            <a:pPr algn="just">
              <a:buNone/>
            </a:pPr>
            <a:r>
              <a:rPr lang="en-GB" dirty="0" smtClean="0"/>
              <a:t>7. The SSL client sends the SSL server a "finished" message, which is encrypted with the secret key, indicating that the client part of the handshake is complete.</a:t>
            </a:r>
          </a:p>
          <a:p>
            <a:pPr algn="just">
              <a:buNone/>
            </a:pPr>
            <a:r>
              <a:rPr lang="en-GB" dirty="0" smtClean="0"/>
              <a:t>8. The SSL server sends the SSL client a "finished" message, which is encrypted with the secret key, indicating that the server part of the handshake is complete.</a:t>
            </a:r>
          </a:p>
          <a:p>
            <a:pPr algn="just">
              <a:buNone/>
            </a:pPr>
            <a:r>
              <a:rPr lang="en-GB" dirty="0" smtClean="0"/>
              <a:t>9. For the duration of the SSL session, the SSL server and SSL client can now exchange messages that are encrypted with the shared symmetric secret key.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07 121719.png"/>
          <p:cNvPicPr>
            <a:picLocks noGrp="1" noChangeAspect="1"/>
          </p:cNvPicPr>
          <p:nvPr>
            <p:ph idx="1"/>
          </p:nvPr>
        </p:nvPicPr>
        <p:blipFill>
          <a:blip r:embed="rId2"/>
          <a:stretch>
            <a:fillRect/>
          </a:stretch>
        </p:blipFill>
        <p:spPr>
          <a:xfrm>
            <a:off x="285720" y="285728"/>
            <a:ext cx="8667619" cy="571504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SSL provides authentication</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smtClean="0"/>
              <a:t>During both client and server authentication, there is a step that requires data to be encrypted with one of the keys in an asymmetric key pair and is decrypted with the other key of the pair.</a:t>
            </a:r>
          </a:p>
          <a:p>
            <a:pPr algn="just">
              <a:buFont typeface="Wingdings" pitchFamily="2" charset="2"/>
              <a:buChar char="Ø"/>
            </a:pPr>
            <a:r>
              <a:rPr lang="en-GB" sz="2400" dirty="0" smtClean="0"/>
              <a:t>For server authentication, the client uses the server's public key to encrypt the data that is used to compute the secret key. The server can generate the secret key only if it can decrypt that data with the correct private key.</a:t>
            </a:r>
          </a:p>
          <a:p>
            <a:pPr algn="just">
              <a:buFont typeface="Wingdings" pitchFamily="2" charset="2"/>
              <a:buChar char="Ø"/>
            </a:pPr>
            <a:r>
              <a:rPr lang="en-GB" sz="2400" dirty="0" smtClean="0"/>
              <a:t>For client authentication, the server uses the public key in the client certificate to decrypt the data the client sends during step 5 of the handshake. The exchange of finished messages that are encrypted with the secret key (steps 7 and 8 in the overview) confirms that authentication is complete.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IN" sz="2400" dirty="0" smtClean="0"/>
              <a:t>Authentication is a process of verifying the principals identity is as claimed.</a:t>
            </a:r>
          </a:p>
          <a:p>
            <a:pPr algn="just">
              <a:buFont typeface="Wingdings" pitchFamily="2" charset="2"/>
              <a:buChar char="Ø"/>
            </a:pPr>
            <a:r>
              <a:rPr lang="en-IN" sz="2400" dirty="0" smtClean="0"/>
              <a:t>Authentication is based on the possession of some secret information, like password, known to the entities participating in the authentication.</a:t>
            </a:r>
          </a:p>
          <a:p>
            <a:pPr algn="just">
              <a:buFont typeface="Wingdings" pitchFamily="2" charset="2"/>
              <a:buChar char="Ø"/>
            </a:pPr>
            <a:r>
              <a:rPr lang="en-IN" sz="2400" dirty="0" smtClean="0"/>
              <a:t>When an entity wants to authenticate another entity, the former will verify if the latter possesses the knowledge of the secret.</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GB" dirty="0" smtClean="0"/>
              <a:t>If any of the authentication steps fails, the handshake fails and the session terminates.</a:t>
            </a:r>
          </a:p>
          <a:p>
            <a:pPr algn="just">
              <a:buFont typeface="Wingdings" pitchFamily="2" charset="2"/>
              <a:buChar char="Ø"/>
            </a:pPr>
            <a:r>
              <a:rPr lang="en-GB" dirty="0" smtClean="0"/>
              <a:t>The exchange of digital certificates during the SSL handshake is a part of the authentication process. The certificates required are as follows, where CA X issues the certificate to the SSL client, and CA Y issues the certificate to the SSL server:</a:t>
            </a:r>
          </a:p>
          <a:p>
            <a:pPr lvl="1" algn="just">
              <a:buFont typeface="Wingdings" pitchFamily="2" charset="2"/>
              <a:buChar char="Ø"/>
            </a:pPr>
            <a:r>
              <a:rPr lang="en-GB" dirty="0" smtClean="0"/>
              <a:t>For server authentication only, the SSL server needs the following:</a:t>
            </a:r>
          </a:p>
          <a:p>
            <a:pPr lvl="1" algn="just">
              <a:buFont typeface="Wingdings" pitchFamily="2" charset="2"/>
              <a:buChar char="Ø"/>
            </a:pPr>
            <a:r>
              <a:rPr lang="en-GB" dirty="0" smtClean="0"/>
              <a:t>The personal certificate issued to the server by CAY.</a:t>
            </a:r>
          </a:p>
          <a:p>
            <a:pPr lvl="1" algn="just">
              <a:buFont typeface="Wingdings" pitchFamily="2" charset="2"/>
              <a:buChar char="Ø"/>
            </a:pPr>
            <a:r>
              <a:rPr lang="en-GB" dirty="0" smtClean="0"/>
              <a:t>The server's private key.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Ø"/>
            </a:pPr>
            <a:r>
              <a:rPr lang="en-GB" dirty="0" smtClean="0"/>
              <a:t>The SSL client needs</a:t>
            </a:r>
            <a:endParaRPr lang="en-GB" dirty="0" smtClean="0"/>
          </a:p>
          <a:p>
            <a:pPr lvl="1" algn="just">
              <a:buFont typeface="Wingdings" pitchFamily="2" charset="2"/>
              <a:buChar char="Ø"/>
            </a:pPr>
            <a:r>
              <a:rPr lang="en-GB" dirty="0" smtClean="0"/>
              <a:t>The CA certificate for CA Y or the personal certificate issued to the server by CAY.</a:t>
            </a:r>
          </a:p>
          <a:p>
            <a:pPr algn="just">
              <a:buFont typeface="Wingdings" pitchFamily="2" charset="2"/>
              <a:buChar char="Ø"/>
            </a:pPr>
            <a:r>
              <a:rPr lang="en-GB" dirty="0" smtClean="0"/>
              <a:t>If the SSL server requires client authentication, the server verifies the client's identity by verifying the client's digital certificate with the public key for the CA that issued the personal certificate to the client, in this case CA X. For both server and client authentication, the SSL server needs:</a:t>
            </a:r>
          </a:p>
          <a:p>
            <a:pPr lvl="1" algn="just">
              <a:buFont typeface="Wingdings" pitchFamily="2" charset="2"/>
              <a:buChar char="Ø"/>
            </a:pPr>
            <a:r>
              <a:rPr lang="en-GB" dirty="0" smtClean="0"/>
              <a:t>The personal certificate issued to the server by CAY.</a:t>
            </a:r>
          </a:p>
          <a:p>
            <a:pPr lvl="1" algn="just">
              <a:buFont typeface="Wingdings" pitchFamily="2" charset="2"/>
              <a:buChar char="Ø"/>
            </a:pPr>
            <a:r>
              <a:rPr lang="en-GB" dirty="0" smtClean="0"/>
              <a:t>The server's private key.</a:t>
            </a:r>
          </a:p>
          <a:p>
            <a:pPr lvl="1" algn="just">
              <a:buFont typeface="Wingdings" pitchFamily="2" charset="2"/>
              <a:buChar char="Ø"/>
            </a:pPr>
            <a:r>
              <a:rPr lang="en-GB" dirty="0" smtClean="0"/>
              <a:t>The CA certificate for CA X or the personal certificate issued to the client by CА Х.</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C</a:t>
            </a:r>
            <a:r>
              <a:rPr lang="en-GB" sz="3600" dirty="0" smtClean="0"/>
              <a:t>lassification of Authentication </a:t>
            </a:r>
            <a:r>
              <a:rPr lang="en-GB" sz="3600" dirty="0"/>
              <a:t>P</a:t>
            </a:r>
            <a:r>
              <a:rPr lang="en-GB" sz="3600" dirty="0" smtClean="0"/>
              <a:t>rotocols</a:t>
            </a:r>
            <a:endParaRPr lang="en-US" sz="3600"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GB" dirty="0" smtClean="0"/>
              <a:t>Classified based on the cryptographic technique used.</a:t>
            </a:r>
          </a:p>
          <a:p>
            <a:pPr>
              <a:buFont typeface="Wingdings" pitchFamily="2" charset="2"/>
              <a:buChar char="Ø"/>
            </a:pPr>
            <a:r>
              <a:rPr lang="en-GB" dirty="0" smtClean="0"/>
              <a:t>There are two basic types of cryptographic techniques: symmetric ("private key") and asymmetric ("public key").</a:t>
            </a:r>
          </a:p>
          <a:p>
            <a:pPr>
              <a:buFont typeface="Wingdings" pitchFamily="2" charset="2"/>
              <a:buChar char="Ø"/>
            </a:pPr>
            <a:r>
              <a:rPr lang="en-GB" b="1" dirty="0" smtClean="0">
                <a:solidFill>
                  <a:srgbClr val="FF0000"/>
                </a:solidFill>
              </a:rPr>
              <a:t>Symmetric cryptography </a:t>
            </a:r>
            <a:r>
              <a:rPr lang="en-GB" dirty="0" smtClean="0"/>
              <a:t>uses a single private key to both encrypt and decrypt data. (Let { X }k denote the encryption of X using a symmetric key k and { Y }k¹ denote the decryption of Y using a symmetric key k.)</a:t>
            </a:r>
          </a:p>
          <a:p>
            <a:pPr>
              <a:buFont typeface="Wingdings" pitchFamily="2" charset="2"/>
              <a:buChar char="Ø"/>
            </a:pPr>
            <a:r>
              <a:rPr lang="en-GB" b="1" dirty="0" smtClean="0">
                <a:solidFill>
                  <a:srgbClr val="FF0000"/>
                </a:solidFill>
              </a:rPr>
              <a:t>Asymmetric cryptography</a:t>
            </a:r>
            <a:r>
              <a:rPr lang="en-GB" dirty="0" smtClean="0"/>
              <a:t>, also called Public-key cryptography, uses a secret key (private key) that must be kept from unauthorized users and a public key that is made public.</a:t>
            </a:r>
          </a:p>
          <a:p>
            <a:pPr>
              <a:buFont typeface="Wingdings" pitchFamily="2" charset="2"/>
              <a:buChar char="Ø"/>
            </a:pPr>
            <a:r>
              <a:rPr lang="en-GB" dirty="0" smtClean="0"/>
              <a:t>Data encrypted with the public key can be decrypted only by the corresponding private key, and data signed with the private key can only be verified with the corresponding public key.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Font typeface="Wingdings" pitchFamily="2" charset="2"/>
              <a:buChar char="Ø"/>
            </a:pPr>
            <a:r>
              <a:rPr lang="en-GB" sz="2400" dirty="0" smtClean="0"/>
              <a:t>Authentication protocols with symmetric cryptosystem</a:t>
            </a:r>
          </a:p>
          <a:p>
            <a:pPr>
              <a:buFont typeface="Wingdings" pitchFamily="2" charset="2"/>
              <a:buChar char="Ø"/>
            </a:pPr>
            <a:r>
              <a:rPr lang="en-GB" sz="2400" dirty="0" smtClean="0"/>
              <a:t>In a symmetric cryptosystem, authentication protocols can be designed using to the following principle:</a:t>
            </a:r>
          </a:p>
          <a:p>
            <a:pPr>
              <a:buFont typeface="Wingdings" pitchFamily="2" charset="2"/>
              <a:buChar char="Ø"/>
            </a:pPr>
            <a:r>
              <a:rPr lang="en-GB" sz="2400" dirty="0" smtClean="0"/>
              <a:t>"If a principal can correctly encrypt a message using a key that the verifier believes is known only to a principal with the claimed identity (outside of the verifier), this act constitutes sufficient proof of identity."</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a:t>
            </a:r>
            <a:endParaRPr lang="en-US" dirty="0"/>
          </a:p>
        </p:txBody>
      </p:sp>
      <p:sp>
        <p:nvSpPr>
          <p:cNvPr id="3" name="Content Placeholder 2"/>
          <p:cNvSpPr>
            <a:spLocks noGrp="1"/>
          </p:cNvSpPr>
          <p:nvPr>
            <p:ph idx="1"/>
          </p:nvPr>
        </p:nvSpPr>
        <p:spPr/>
        <p:txBody>
          <a:bodyPr/>
          <a:lstStyle/>
          <a:p>
            <a:pPr algn="ctr">
              <a:buNone/>
            </a:pPr>
            <a:endParaRPr lang="en-IN" dirty="0" smtClean="0">
              <a:solidFill>
                <a:srgbClr val="FF0000"/>
              </a:solidFill>
            </a:endParaRPr>
          </a:p>
          <a:p>
            <a:pPr algn="ctr">
              <a:buNone/>
            </a:pPr>
            <a:endParaRPr lang="en-IN" dirty="0">
              <a:solidFill>
                <a:srgbClr val="FF0000"/>
              </a:solidFill>
            </a:endParaRPr>
          </a:p>
          <a:p>
            <a:pPr algn="ctr">
              <a:buNone/>
            </a:pPr>
            <a:endParaRPr lang="en-IN" dirty="0" smtClean="0">
              <a:solidFill>
                <a:srgbClr val="FF0000"/>
              </a:solidFill>
            </a:endParaRPr>
          </a:p>
          <a:p>
            <a:pPr algn="ctr">
              <a:buNone/>
            </a:pPr>
            <a:r>
              <a:rPr lang="en-IN" dirty="0" smtClean="0">
                <a:solidFill>
                  <a:srgbClr val="FF0000"/>
                </a:solidFill>
              </a:rPr>
              <a:t>KERBEROS PROTOCOL</a:t>
            </a:r>
          </a:p>
          <a:p>
            <a:pPr algn="ctr">
              <a:buNone/>
            </a:pPr>
            <a:r>
              <a:rPr lang="en-IN" dirty="0" smtClean="0">
                <a:solidFill>
                  <a:srgbClr val="FF0000"/>
                </a:solidFill>
              </a:rPr>
              <a:t>SECURE SOCKET LAYER (SSL) PROTOCOL</a:t>
            </a:r>
          </a:p>
          <a:p>
            <a:pPr algn="ctr">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Kerberos Protocol</a:t>
            </a:r>
            <a:endParaRPr lang="en-US" dirty="0"/>
          </a:p>
        </p:txBody>
      </p:sp>
      <p:sp>
        <p:nvSpPr>
          <p:cNvPr id="5" name="Content Placeholder 4"/>
          <p:cNvSpPr>
            <a:spLocks noGrp="1"/>
          </p:cNvSpPr>
          <p:nvPr>
            <p:ph idx="1"/>
          </p:nvPr>
        </p:nvSpPr>
        <p:spPr/>
        <p:txBody>
          <a:bodyPr>
            <a:normAutofit fontScale="70000" lnSpcReduction="20000"/>
          </a:bodyPr>
          <a:lstStyle/>
          <a:p>
            <a:pPr algn="just">
              <a:buFont typeface="Wingdings" pitchFamily="2" charset="2"/>
              <a:buChar char="Ø"/>
            </a:pPr>
            <a:r>
              <a:rPr lang="en-GB" dirty="0" err="1" smtClean="0"/>
              <a:t>kerberos</a:t>
            </a:r>
            <a:r>
              <a:rPr lang="en-GB" dirty="0" smtClean="0"/>
              <a:t> primarily addresses client-server authentication using a symmetric cryptosystem. Kerberos is an authentication system designed for MIT's Project Athena.</a:t>
            </a:r>
          </a:p>
          <a:p>
            <a:pPr algn="just">
              <a:buFont typeface="Wingdings" pitchFamily="2" charset="2"/>
              <a:buChar char="Ø"/>
            </a:pPr>
            <a:r>
              <a:rPr lang="en-GB" dirty="0" smtClean="0"/>
              <a:t>The goal of Project Athena was to create an educational computing environment based on high-performance workstations, high-speed networking, and servers of various types.</a:t>
            </a:r>
          </a:p>
          <a:p>
            <a:pPr algn="just">
              <a:buFont typeface="Wingdings" pitchFamily="2" charset="2"/>
              <a:buChar char="Ø"/>
            </a:pPr>
            <a:r>
              <a:rPr lang="en-GB" dirty="0" smtClean="0"/>
              <a:t>Researchers envisioned a large-scale (10,000 workstations to 1,000 servers) open network computing environment in which individual workstations could be privately owned and operated.</a:t>
            </a:r>
          </a:p>
          <a:p>
            <a:pPr algn="just">
              <a:buFont typeface="Wingdings" pitchFamily="2" charset="2"/>
              <a:buChar char="Ø"/>
            </a:pPr>
            <a:r>
              <a:rPr lang="en-GB" dirty="0" smtClean="0"/>
              <a:t>Therefore, a workstation cannot be trusted to identify its users correctly to network services. Kerberos is not a complete authentication service required for secure distributed computing in general; it only addresses issues of client-server interactions.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a:buFont typeface="Wingdings" pitchFamily="2" charset="2"/>
              <a:buChar char="Ø"/>
            </a:pPr>
            <a:r>
              <a:rPr lang="en-GB" sz="2400" dirty="0" smtClean="0"/>
              <a:t>Here, we will see the Kerberos authentication protocol.</a:t>
            </a:r>
          </a:p>
          <a:p>
            <a:pPr>
              <a:buFont typeface="Wingdings" pitchFamily="2" charset="2"/>
              <a:buChar char="Ø"/>
            </a:pPr>
            <a:r>
              <a:rPr lang="en-GB" sz="2400" dirty="0" smtClean="0"/>
              <a:t>Kerberos' design is based on the use of a symmetric cryptosystem together authentication servers. with trusted third-party</a:t>
            </a:r>
          </a:p>
          <a:p>
            <a:pPr>
              <a:buFont typeface="Wingdings" pitchFamily="2" charset="2"/>
              <a:buChar char="Ø"/>
            </a:pPr>
            <a:r>
              <a:rPr lang="en-GB" sz="2400" dirty="0" smtClean="0"/>
              <a:t>The basic components include:</a:t>
            </a:r>
          </a:p>
          <a:p>
            <a:pPr>
              <a:buNone/>
            </a:pPr>
            <a:r>
              <a:rPr lang="en-GB" sz="2400" dirty="0" smtClean="0"/>
              <a:t>		</a:t>
            </a:r>
            <a:r>
              <a:rPr lang="en-GB" sz="2400" dirty="0" err="1" smtClean="0"/>
              <a:t>i</a:t>
            </a:r>
            <a:r>
              <a:rPr lang="en-GB" sz="2400" dirty="0" smtClean="0"/>
              <a:t>) Authentication Servers (Kerberos servers) and</a:t>
            </a:r>
          </a:p>
          <a:p>
            <a:pPr>
              <a:buNone/>
            </a:pPr>
            <a:r>
              <a:rPr lang="en-GB" sz="2400" dirty="0" smtClean="0"/>
              <a:t>		ii) Ticket-Granting Servers (TGSs).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None/>
            </a:pPr>
            <a:r>
              <a:rPr lang="en-GB" sz="2400" b="1" dirty="0" smtClean="0">
                <a:solidFill>
                  <a:srgbClr val="FF0000"/>
                </a:solidFill>
              </a:rPr>
              <a:t>Initial registration</a:t>
            </a:r>
          </a:p>
          <a:p>
            <a:pPr algn="just">
              <a:buFont typeface="Wingdings" pitchFamily="2" charset="2"/>
              <a:buChar char="Ø"/>
            </a:pPr>
            <a:r>
              <a:rPr lang="en-GB" sz="2400" dirty="0" smtClean="0"/>
              <a:t>Every client/user registers with the Kerberos server by providing its </a:t>
            </a:r>
            <a:r>
              <a:rPr lang="en-GB" sz="2400" dirty="0" smtClean="0">
                <a:solidFill>
                  <a:srgbClr val="FF0000"/>
                </a:solidFill>
              </a:rPr>
              <a:t>user </a:t>
            </a:r>
            <a:r>
              <a:rPr lang="en-GB" sz="2400" dirty="0" err="1" smtClean="0">
                <a:solidFill>
                  <a:srgbClr val="FF0000"/>
                </a:solidFill>
              </a:rPr>
              <a:t>i.d</a:t>
            </a:r>
            <a:r>
              <a:rPr lang="en-GB" sz="2400" dirty="0" smtClean="0">
                <a:solidFill>
                  <a:srgbClr val="FF0000"/>
                </a:solidFill>
              </a:rPr>
              <a:t>., U</a:t>
            </a:r>
            <a:r>
              <a:rPr lang="en-GB" sz="2400" dirty="0" smtClean="0"/>
              <a:t>, and a</a:t>
            </a:r>
            <a:r>
              <a:rPr lang="en-GB" sz="2400" dirty="0" smtClean="0">
                <a:solidFill>
                  <a:srgbClr val="FF0000"/>
                </a:solidFill>
              </a:rPr>
              <a:t> password, </a:t>
            </a:r>
            <a:r>
              <a:rPr lang="en-GB" sz="2400" dirty="0" err="1" smtClean="0">
                <a:solidFill>
                  <a:srgbClr val="FF0000"/>
                </a:solidFill>
              </a:rPr>
              <a:t>passwordu</a:t>
            </a:r>
            <a:r>
              <a:rPr lang="en-GB" sz="2400" dirty="0" smtClean="0"/>
              <a:t>.</a:t>
            </a:r>
          </a:p>
          <a:p>
            <a:pPr algn="just">
              <a:buFont typeface="Wingdings" pitchFamily="2" charset="2"/>
              <a:buChar char="Ø"/>
            </a:pPr>
            <a:r>
              <a:rPr lang="en-GB" sz="2400" dirty="0" smtClean="0"/>
              <a:t>The Kerberos server computes a key </a:t>
            </a:r>
            <a:r>
              <a:rPr lang="en-GB" sz="2400" dirty="0" err="1" smtClean="0"/>
              <a:t>ku</a:t>
            </a:r>
            <a:r>
              <a:rPr lang="en-GB" sz="2400" dirty="0" smtClean="0"/>
              <a:t> = f(</a:t>
            </a:r>
            <a:r>
              <a:rPr lang="en-GB" sz="2400" dirty="0" err="1" smtClean="0"/>
              <a:t>passwordu</a:t>
            </a:r>
            <a:r>
              <a:rPr lang="en-GB" sz="2400" dirty="0" smtClean="0"/>
              <a:t>) using a </a:t>
            </a:r>
            <a:r>
              <a:rPr lang="en-GB" sz="2400" b="1" dirty="0" smtClean="0"/>
              <a:t>one-way function </a:t>
            </a:r>
            <a:r>
              <a:rPr lang="en-GB" sz="2400" dirty="0" smtClean="0"/>
              <a:t>f and stores this key in a database.</a:t>
            </a:r>
          </a:p>
          <a:p>
            <a:pPr algn="just">
              <a:buFont typeface="Wingdings" pitchFamily="2" charset="2"/>
              <a:buChar char="Ø"/>
            </a:pPr>
            <a:r>
              <a:rPr lang="en-GB" sz="2400" dirty="0" smtClean="0"/>
              <a:t>Note that </a:t>
            </a:r>
            <a:r>
              <a:rPr lang="en-GB" sz="2400" dirty="0" err="1" smtClean="0">
                <a:solidFill>
                  <a:srgbClr val="FF0000"/>
                </a:solidFill>
              </a:rPr>
              <a:t>ku</a:t>
            </a:r>
            <a:r>
              <a:rPr lang="en-GB" sz="2400" dirty="0" smtClean="0">
                <a:solidFill>
                  <a:srgbClr val="FF0000"/>
                </a:solidFill>
              </a:rPr>
              <a:t> is a secret key </a:t>
            </a:r>
            <a:r>
              <a:rPr lang="en-GB" sz="2400" dirty="0" smtClean="0"/>
              <a:t>that depends on the password of the user and is shared by client U and the Kerberos server only.</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5695</TotalTime>
  <Words>2592</Words>
  <Application>Microsoft Office PowerPoint</Application>
  <PresentationFormat>On-screen Show (4:3)</PresentationFormat>
  <Paragraphs>112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Authentication in DS</vt:lpstr>
      <vt:lpstr>Slide 2</vt:lpstr>
      <vt:lpstr>Slide 3</vt:lpstr>
      <vt:lpstr>Classification of Authentication Protocols</vt:lpstr>
      <vt:lpstr>Slide 5</vt:lpstr>
      <vt:lpstr>Case Studies</vt:lpstr>
      <vt:lpstr>Kerberos Protocol</vt:lpstr>
      <vt:lpstr>Slide 8</vt:lpstr>
      <vt:lpstr>Slide 9</vt:lpstr>
      <vt:lpstr>Authentication protocol</vt:lpstr>
      <vt:lpstr>Fig: Steps in authentication in kerberos</vt:lpstr>
      <vt:lpstr>Step1: Initial authentication at login</vt:lpstr>
      <vt:lpstr>Slide 13</vt:lpstr>
      <vt:lpstr>Slide 14</vt:lpstr>
      <vt:lpstr>Slide 15</vt:lpstr>
      <vt:lpstr>Slide 16</vt:lpstr>
      <vt:lpstr>Slide 17</vt:lpstr>
      <vt:lpstr>Weaknesses of Kerberos</vt:lpstr>
      <vt:lpstr>Slide 19</vt:lpstr>
      <vt:lpstr>Secure sockets layer (SSL) Protocol</vt:lpstr>
      <vt:lpstr>SSL Protocol</vt:lpstr>
      <vt:lpstr>SSL Features</vt:lpstr>
      <vt:lpstr>SSL Record Protocol</vt:lpstr>
      <vt:lpstr>SSL Handshake Protocol</vt:lpstr>
      <vt:lpstr>Steps for SSL Handshake Protocol</vt:lpstr>
      <vt:lpstr>Slide 26</vt:lpstr>
      <vt:lpstr>Slide 27</vt:lpstr>
      <vt:lpstr>Slide 28</vt:lpstr>
      <vt:lpstr>How SSL provides authentication</vt:lpstr>
      <vt:lpstr>Slide 30</vt:lpstr>
      <vt:lpstr>Slide 31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23</cp:revision>
  <dcterms:created xsi:type="dcterms:W3CDTF">2024-03-07T05:00:39Z</dcterms:created>
  <dcterms:modified xsi:type="dcterms:W3CDTF">2024-03-11T03:56:34Z</dcterms:modified>
</cp:coreProperties>
</file>