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8E01-1DA3-4717-8CE8-1F424FA0DC4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DA82-BBD6-40C7-9F16-71FC98920F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CPU Virtualization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Memory </a:t>
            </a:r>
            <a:r>
              <a:rPr lang="en-US" dirty="0" smtClean="0"/>
              <a:t>Virtualization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I&amp;O </a:t>
            </a:r>
            <a:r>
              <a:rPr lang="en-US" dirty="0" smtClean="0"/>
              <a:t>Virtualization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Interpretation and Binary Translation</a:t>
            </a:r>
          </a:p>
          <a:p>
            <a:r>
              <a:rPr lang="en-GB" dirty="0" err="1" smtClean="0"/>
              <a:t>Virtualizable</a:t>
            </a:r>
            <a:r>
              <a:rPr lang="en-GB" dirty="0" smtClean="0"/>
              <a:t> ISAs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Instruction Set Architecture (ISA)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Typically, the architecture of a processor defines: </a:t>
            </a:r>
          </a:p>
          <a:p>
            <a:pPr lvl="1"/>
            <a:r>
              <a:rPr lang="en-GB" dirty="0" smtClean="0"/>
              <a:t>A set of storage resources (e.g., registers and memory) </a:t>
            </a:r>
          </a:p>
          <a:p>
            <a:pPr lvl="1"/>
            <a:r>
              <a:rPr lang="en-GB" dirty="0" smtClean="0"/>
              <a:t>A set of instructions that manipulate data held in storage resources</a:t>
            </a:r>
          </a:p>
          <a:p>
            <a:r>
              <a:rPr lang="en-GB" dirty="0" smtClean="0"/>
              <a:t>The definition of the storage resources and the instructions that manipulate data are documented in what is referred to as </a:t>
            </a:r>
            <a:r>
              <a:rPr lang="en-GB" b="1" dirty="0" smtClean="0">
                <a:solidFill>
                  <a:srgbClr val="FF0000"/>
                </a:solidFill>
              </a:rPr>
              <a:t>Instruction Set Architecture (ISA)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GB" dirty="0" smtClean="0"/>
              <a:t> Two parts in the ISA are important in the definition of VMs: </a:t>
            </a:r>
          </a:p>
          <a:p>
            <a:pPr lvl="1">
              <a:buNone/>
            </a:pPr>
            <a:r>
              <a:rPr lang="en-GB" dirty="0" smtClean="0"/>
              <a:t>1. User ISA: visible to user programs </a:t>
            </a:r>
          </a:p>
          <a:p>
            <a:pPr lvl="1">
              <a:buNone/>
            </a:pPr>
            <a:r>
              <a:rPr lang="en-GB" dirty="0" smtClean="0"/>
              <a:t>2. System ISA: visible to supervisor software (e.g., OS)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Emulation is the process of implementing the interface and functionality of one system (or subsystem) on a system (or subsystem) having different interface and functionality.</a:t>
            </a:r>
          </a:p>
          <a:p>
            <a:pPr algn="just"/>
            <a:r>
              <a:rPr lang="en-GB" sz="2400" dirty="0" smtClean="0"/>
              <a:t>In other words, emulation allows a machine implementing one ISA (the target), to reproduce the behaviour of a software compiled for another ISA (the source) </a:t>
            </a:r>
          </a:p>
          <a:p>
            <a:pPr algn="just"/>
            <a:r>
              <a:rPr lang="en-GB" sz="2400" dirty="0" smtClean="0"/>
              <a:t>Emulation can be carried out using:</a:t>
            </a:r>
          </a:p>
          <a:p>
            <a:pPr lvl="1" algn="just">
              <a:buNone/>
            </a:pPr>
            <a:r>
              <a:rPr lang="en-GB" sz="2000" dirty="0" smtClean="0"/>
              <a:t>1. Interpretation </a:t>
            </a:r>
          </a:p>
          <a:p>
            <a:pPr lvl="1" algn="just">
              <a:buNone/>
            </a:pPr>
            <a:r>
              <a:rPr lang="en-GB" sz="2000" dirty="0" smtClean="0"/>
              <a:t>2. Binary translation</a:t>
            </a:r>
            <a:endParaRPr lang="en-US" sz="2000" dirty="0"/>
          </a:p>
        </p:txBody>
      </p:sp>
      <p:pic>
        <p:nvPicPr>
          <p:cNvPr id="4" name="Picture 3" descr="Screenshot 2024-03-11 095919.png"/>
          <p:cNvPicPr>
            <a:picLocks noChangeAspect="1"/>
          </p:cNvPicPr>
          <p:nvPr/>
        </p:nvPicPr>
        <p:blipFill>
          <a:blip r:embed="rId2"/>
          <a:srcRect l="5316" t="4743" r="18034" b="11339"/>
          <a:stretch>
            <a:fillRect/>
          </a:stretch>
        </p:blipFill>
        <p:spPr>
          <a:xfrm>
            <a:off x="6143636" y="3857628"/>
            <a:ext cx="2428892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Interpretation involves a 4-step cycle (all in software): </a:t>
            </a:r>
          </a:p>
          <a:p>
            <a:pPr marL="971550" lvl="1" indent="-514350">
              <a:buAutoNum type="arabicPeriod"/>
            </a:pPr>
            <a:r>
              <a:rPr lang="en-GB" sz="2000" dirty="0" smtClean="0"/>
              <a:t>Fetching a source instruction </a:t>
            </a:r>
          </a:p>
          <a:p>
            <a:pPr marL="971550" lvl="1" indent="-514350">
              <a:buAutoNum type="arabicPeriod"/>
            </a:pPr>
            <a:r>
              <a:rPr lang="en-GB" sz="2000" dirty="0" smtClean="0"/>
              <a:t>Analyzing it </a:t>
            </a:r>
          </a:p>
          <a:p>
            <a:pPr marL="971550" lvl="1" indent="-514350">
              <a:buAutoNum type="arabicPeriod"/>
            </a:pPr>
            <a:r>
              <a:rPr lang="en-GB" sz="2000" dirty="0" smtClean="0"/>
              <a:t>Performing the required </a:t>
            </a:r>
          </a:p>
          <a:p>
            <a:pPr marL="971550" lvl="1" indent="-514350">
              <a:buNone/>
            </a:pPr>
            <a:r>
              <a:rPr lang="en-GB" sz="2000" dirty="0"/>
              <a:t>	</a:t>
            </a:r>
            <a:r>
              <a:rPr lang="en-GB" sz="2000" dirty="0" smtClean="0"/>
              <a:t>operation </a:t>
            </a:r>
          </a:p>
          <a:p>
            <a:pPr marL="971550" lvl="1" indent="-514350">
              <a:buNone/>
            </a:pPr>
            <a:r>
              <a:rPr lang="en-GB" sz="2000" dirty="0" smtClean="0"/>
              <a:t> 4.     Then fetching the next </a:t>
            </a:r>
          </a:p>
          <a:p>
            <a:pPr marL="971550" lvl="1" indent="-514350">
              <a:buNone/>
            </a:pPr>
            <a:r>
              <a:rPr lang="en-GB" sz="2000" dirty="0"/>
              <a:t>	</a:t>
            </a:r>
            <a:r>
              <a:rPr lang="en-GB" sz="2000" dirty="0" smtClean="0"/>
              <a:t>source instruction</a:t>
            </a:r>
            <a:endParaRPr lang="en-US" sz="2000" dirty="0"/>
          </a:p>
        </p:txBody>
      </p:sp>
      <p:pic>
        <p:nvPicPr>
          <p:cNvPr id="4" name="Picture 3" descr="Screenshot 2024-03-11 1002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2285992"/>
            <a:ext cx="4172164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Decode-And-Dispatch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 simple interpreter, referred to as </a:t>
            </a:r>
            <a:r>
              <a:rPr lang="en-GB" sz="2000" b="1" dirty="0" smtClean="0">
                <a:solidFill>
                  <a:srgbClr val="FF0000"/>
                </a:solidFill>
              </a:rPr>
              <a:t>decode-and-dispatch</a:t>
            </a:r>
            <a:r>
              <a:rPr lang="en-GB" sz="2000" dirty="0" smtClean="0"/>
              <a:t>, operates by stepping through the source program (instruction by instruction) reading and modifying the source state </a:t>
            </a:r>
          </a:p>
          <a:p>
            <a:r>
              <a:rPr lang="en-GB" sz="2000" dirty="0" smtClean="0"/>
              <a:t>Decode-and-dispatch is structured around a central loop that decodes an instruction and then dispatches it to an interpretation routine </a:t>
            </a:r>
          </a:p>
          <a:p>
            <a:r>
              <a:rPr lang="en-GB" sz="2000" dirty="0" smtClean="0"/>
              <a:t>It uses a switch statement to call a number of routines that emulate individual instructions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275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Resource Virtualization</vt:lpstr>
      <vt:lpstr>CPU Virtualization</vt:lpstr>
      <vt:lpstr>Slide 4</vt:lpstr>
      <vt:lpstr>Instruction Set Architecture (ISA)</vt:lpstr>
      <vt:lpstr>Emulation</vt:lpstr>
      <vt:lpstr>Basic Interpretation</vt:lpstr>
      <vt:lpstr>Decode-And-Dispatch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Rictu</dc:creator>
  <cp:lastModifiedBy>Rictu</cp:lastModifiedBy>
  <cp:revision>42</cp:revision>
  <dcterms:created xsi:type="dcterms:W3CDTF">2024-03-11T04:09:23Z</dcterms:created>
  <dcterms:modified xsi:type="dcterms:W3CDTF">2024-03-14T16:29:13Z</dcterms:modified>
</cp:coreProperties>
</file>