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AE0-CA39-42F4-A108-1E706D8B5328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1A4A-E4BC-4816-90A6-4181F201D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AE0-CA39-42F4-A108-1E706D8B5328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1A4A-E4BC-4816-90A6-4181F201D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AE0-CA39-42F4-A108-1E706D8B5328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1A4A-E4BC-4816-90A6-4181F201D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AE0-CA39-42F4-A108-1E706D8B5328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1A4A-E4BC-4816-90A6-4181F201D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AE0-CA39-42F4-A108-1E706D8B5328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1A4A-E4BC-4816-90A6-4181F201D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AE0-CA39-42F4-A108-1E706D8B5328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1A4A-E4BC-4816-90A6-4181F201D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AE0-CA39-42F4-A108-1E706D8B5328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1A4A-E4BC-4816-90A6-4181F201D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AE0-CA39-42F4-A108-1E706D8B5328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1A4A-E4BC-4816-90A6-4181F201D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AE0-CA39-42F4-A108-1E706D8B5328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1A4A-E4BC-4816-90A6-4181F201D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AE0-CA39-42F4-A108-1E706D8B5328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1A4A-E4BC-4816-90A6-4181F201D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AE0-CA39-42F4-A108-1E706D8B5328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1A4A-E4BC-4816-90A6-4181F201D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6CAE0-CA39-42F4-A108-1E706D8B5328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E1A4A-E4BC-4816-90A6-4181F201D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ADBMS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b="1" dirty="0"/>
              <a:t>Levels of Distributed Transparent System</a:t>
            </a:r>
            <a:r>
              <a:rPr lang="en-GB" sz="3600" dirty="0" smtClean="0"/>
              <a:t>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Fragmentation Transparency</a:t>
            </a:r>
            <a:r>
              <a:rPr lang="en-US" dirty="0" smtClean="0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GB" sz="3200" dirty="0" smtClean="0"/>
              <a:t>Fragments </a:t>
            </a:r>
            <a:r>
              <a:rPr lang="en-GB" sz="3200" dirty="0"/>
              <a:t>are created to store </a:t>
            </a:r>
            <a:r>
              <a:rPr lang="en-GB" sz="3200" dirty="0" smtClean="0"/>
              <a:t>the data </a:t>
            </a:r>
            <a:r>
              <a:rPr lang="en-GB" sz="3200" dirty="0"/>
              <a:t>in distributed </a:t>
            </a:r>
            <a:r>
              <a:rPr lang="en-GB" sz="3200" dirty="0" smtClean="0"/>
              <a:t>way and </a:t>
            </a:r>
            <a:r>
              <a:rPr lang="en-GB" sz="3200" dirty="0"/>
              <a:t>should stay transparent. In this all the </a:t>
            </a:r>
            <a:r>
              <a:rPr lang="en-GB" sz="3200" dirty="0" smtClean="0"/>
              <a:t>data administration work necessarily </a:t>
            </a:r>
            <a:r>
              <a:rPr lang="en-GB" sz="3200" dirty="0"/>
              <a:t>control by the system, not by the </a:t>
            </a:r>
            <a:r>
              <a:rPr lang="en-GB" sz="3200" dirty="0" smtClean="0"/>
              <a:t>user.</a:t>
            </a:r>
          </a:p>
          <a:p>
            <a:pPr lvl="1">
              <a:buFont typeface="Wingdings" pitchFamily="2" charset="2"/>
              <a:buChar char="Ø"/>
            </a:pPr>
            <a:r>
              <a:rPr lang="en-GB" sz="3200" dirty="0" smtClean="0"/>
              <a:t>When </a:t>
            </a:r>
            <a:r>
              <a:rPr lang="en-GB" sz="3200" dirty="0"/>
              <a:t>a user sets a query, the global query is distributed in </a:t>
            </a:r>
            <a:r>
              <a:rPr lang="en-GB" sz="3200" dirty="0" smtClean="0"/>
              <a:t>many sites </a:t>
            </a:r>
            <a:r>
              <a:rPr lang="en-GB" sz="3200" dirty="0"/>
              <a:t>to get data from fragments and this data is place together at the end </a:t>
            </a:r>
            <a:r>
              <a:rPr lang="en-GB" sz="3200" dirty="0" smtClean="0"/>
              <a:t>to produce </a:t>
            </a:r>
            <a:r>
              <a:rPr lang="en-GB" sz="3200" dirty="0"/>
              <a:t>the result.</a:t>
            </a:r>
            <a:r>
              <a:rPr lang="en-GB" sz="3200" dirty="0" smtClean="0"/>
              <a:t> 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Levels of Distributed Transparent System</a:t>
            </a:r>
            <a:r>
              <a:rPr lang="en-GB" sz="3600" dirty="0" smtClean="0"/>
              <a:t>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Location Transparency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Location transparency confirms that the user can fire query on </a:t>
            </a:r>
            <a:r>
              <a:rPr lang="en-GB" dirty="0" smtClean="0"/>
              <a:t>any relation </a:t>
            </a:r>
            <a:r>
              <a:rPr lang="en-GB" dirty="0"/>
              <a:t>or fragment of a relation like they are stored locally on </a:t>
            </a:r>
            <a:r>
              <a:rPr lang="en-GB" dirty="0" smtClean="0"/>
              <a:t>user’s place</a:t>
            </a:r>
            <a:r>
              <a:rPr lang="en-GB" dirty="0"/>
              <a:t>. </a:t>
            </a: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But </a:t>
            </a:r>
            <a:r>
              <a:rPr lang="en-GB" dirty="0"/>
              <a:t>the table or its fragments are kept at isolated site in </a:t>
            </a:r>
            <a:r>
              <a:rPr lang="en-GB" dirty="0" smtClean="0"/>
              <a:t>the distributed </a:t>
            </a:r>
            <a:r>
              <a:rPr lang="en-GB" dirty="0"/>
              <a:t>database system, should be completely unaware to the user</a:t>
            </a:r>
            <a:r>
              <a:rPr lang="en-GB" dirty="0" smtClean="0"/>
              <a:t>. The </a:t>
            </a:r>
            <a:r>
              <a:rPr lang="en-GB" dirty="0"/>
              <a:t>address and access mechanism of the remote site are completely</a:t>
            </a:r>
            <a:br>
              <a:rPr lang="en-GB" dirty="0"/>
            </a:br>
            <a:r>
              <a:rPr lang="en-GB" dirty="0"/>
              <a:t>hidden.</a:t>
            </a:r>
            <a:r>
              <a:rPr lang="en-GB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In order to integrate location transparency, DDBMS must have</a:t>
            </a:r>
            <a:br>
              <a:rPr lang="en-GB" dirty="0"/>
            </a:br>
            <a:r>
              <a:rPr lang="en-GB" dirty="0"/>
              <a:t>access to restructured and perfect data dictionary and DDBMS </a:t>
            </a:r>
            <a:r>
              <a:rPr lang="en-GB" dirty="0" smtClean="0"/>
              <a:t>directory which </a:t>
            </a:r>
            <a:r>
              <a:rPr lang="en-GB" dirty="0"/>
              <a:t>contains the details of locations of data.</a:t>
            </a:r>
            <a:r>
              <a:rPr lang="en-GB" dirty="0" smtClean="0"/>
              <a:t> </a:t>
            </a:r>
            <a:br>
              <a:rPr lang="en-GB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Levels of Distributed Transparent System</a:t>
            </a:r>
            <a:r>
              <a:rPr lang="en-GB" sz="3600" dirty="0" smtClean="0"/>
              <a:t>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43956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Replication Transparency</a:t>
            </a:r>
            <a:r>
              <a:rPr lang="en-US" dirty="0" smtClean="0"/>
              <a:t> </a:t>
            </a: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Replication </a:t>
            </a:r>
            <a:r>
              <a:rPr lang="en-GB" dirty="0"/>
              <a:t>transparency certifies that duplication of databases </a:t>
            </a:r>
            <a:r>
              <a:rPr lang="en-GB" dirty="0" smtClean="0"/>
              <a:t>are concealed </a:t>
            </a:r>
            <a:r>
              <a:rPr lang="en-GB" dirty="0"/>
              <a:t>from the users. It permits users to query upon a relation as </a:t>
            </a:r>
            <a:r>
              <a:rPr lang="en-GB" dirty="0" smtClean="0"/>
              <a:t>if only </a:t>
            </a:r>
            <a:r>
              <a:rPr lang="en-GB" dirty="0"/>
              <a:t>a single copy of the table is in </a:t>
            </a:r>
            <a:r>
              <a:rPr lang="en-GB" dirty="0" smtClean="0"/>
              <a:t>place.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Replication </a:t>
            </a:r>
            <a:r>
              <a:rPr lang="en-GB" dirty="0"/>
              <a:t>transparency is connected with </a:t>
            </a:r>
            <a:r>
              <a:rPr lang="en-GB" dirty="0" smtClean="0"/>
              <a:t>concurrency transparency </a:t>
            </a:r>
            <a:r>
              <a:rPr lang="en-GB" dirty="0"/>
              <a:t>and failure </a:t>
            </a:r>
            <a:r>
              <a:rPr lang="en-GB" dirty="0" smtClean="0"/>
              <a:t>transparency</a:t>
            </a:r>
            <a:r>
              <a:rPr lang="en-GB" dirty="0"/>
              <a:t>. At any time a user updates a </a:t>
            </a:r>
            <a:r>
              <a:rPr lang="en-GB" dirty="0" smtClean="0"/>
              <a:t>data element</a:t>
            </a:r>
            <a:r>
              <a:rPr lang="en-GB" dirty="0"/>
              <a:t>, the update is replicated in all the replicas of the table. Though,</a:t>
            </a:r>
            <a:r>
              <a:rPr lang="en-GB" dirty="0" smtClean="0"/>
              <a:t> </a:t>
            </a:r>
            <a:r>
              <a:rPr lang="en-GB" dirty="0"/>
              <a:t>this process should not be identified to the user. This is known </a:t>
            </a:r>
            <a:r>
              <a:rPr lang="en-GB" dirty="0" smtClean="0"/>
              <a:t>as concurrency </a:t>
            </a:r>
            <a:r>
              <a:rPr lang="en-GB" dirty="0"/>
              <a:t>transparency.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Functions of Distributed database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>
              <a:buFont typeface="Wingdings" pitchFamily="2" charset="2"/>
              <a:buChar char="Ø"/>
            </a:pPr>
            <a:r>
              <a:rPr lang="en-GB" sz="2400" dirty="0" smtClean="0"/>
              <a:t>Keeping track of </a:t>
            </a:r>
            <a:r>
              <a:rPr lang="en-GB" sz="2400" dirty="0" smtClean="0"/>
              <a:t>data</a:t>
            </a:r>
            <a:endParaRPr lang="en-GB" sz="2400" dirty="0" smtClean="0"/>
          </a:p>
          <a:p>
            <a:pPr fontAlgn="base">
              <a:buFont typeface="Wingdings" pitchFamily="2" charset="2"/>
              <a:buChar char="Ø"/>
            </a:pPr>
            <a:r>
              <a:rPr lang="en-GB" sz="2400" dirty="0" smtClean="0"/>
              <a:t>Distributed Query Processing </a:t>
            </a:r>
          </a:p>
          <a:p>
            <a:pPr fontAlgn="base">
              <a:buFont typeface="Wingdings" pitchFamily="2" charset="2"/>
              <a:buChar char="Ø"/>
            </a:pPr>
            <a:r>
              <a:rPr lang="en-GB" sz="2400" dirty="0" smtClean="0"/>
              <a:t>Replicated Data </a:t>
            </a:r>
            <a:r>
              <a:rPr lang="en-GB" sz="2400" dirty="0" smtClean="0"/>
              <a:t>Management</a:t>
            </a:r>
            <a:endParaRPr lang="en-GB" sz="2400" dirty="0" smtClean="0"/>
          </a:p>
          <a:p>
            <a:pPr fontAlgn="base">
              <a:buFont typeface="Wingdings" pitchFamily="2" charset="2"/>
              <a:buChar char="Ø"/>
            </a:pPr>
            <a:r>
              <a:rPr lang="en-GB" sz="2400" dirty="0" smtClean="0"/>
              <a:t>Distributed Database Recovery </a:t>
            </a:r>
          </a:p>
          <a:p>
            <a:pPr fontAlgn="base">
              <a:buFont typeface="Wingdings" pitchFamily="2" charset="2"/>
              <a:buChar char="Ø"/>
            </a:pPr>
            <a:r>
              <a:rPr lang="en-GB" sz="2400" dirty="0" smtClean="0"/>
              <a:t>Security</a:t>
            </a:r>
            <a:endParaRPr lang="en-GB" sz="2400" dirty="0" smtClean="0"/>
          </a:p>
          <a:p>
            <a:pPr fontAlgn="base">
              <a:buFont typeface="Wingdings" pitchFamily="2" charset="2"/>
              <a:buChar char="Ø"/>
            </a:pPr>
            <a:r>
              <a:rPr lang="en-GB" sz="2400" dirty="0" smtClean="0"/>
              <a:t>Distributed Directory </a:t>
            </a:r>
            <a:r>
              <a:rPr lang="en-GB" sz="2400" dirty="0" smtClean="0"/>
              <a:t>Management</a:t>
            </a:r>
            <a:endParaRPr lang="en-GB" sz="2400" dirty="0" smtClean="0"/>
          </a:p>
          <a:p>
            <a:pPr fontAlgn="base">
              <a:buFont typeface="Wingdings" pitchFamily="2" charset="2"/>
              <a:buChar char="Ø"/>
            </a:pPr>
            <a:r>
              <a:rPr lang="en-GB" sz="2400" dirty="0" smtClean="0"/>
              <a:t>Distributed Transaction </a:t>
            </a:r>
            <a:r>
              <a:rPr lang="en-GB" sz="2400" dirty="0" smtClean="0"/>
              <a:t>Management</a:t>
            </a: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Distributed Data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 </a:t>
            </a:r>
            <a:r>
              <a:rPr lang="en-US" b="1" dirty="0" smtClean="0"/>
              <a:t>Replication : </a:t>
            </a:r>
            <a:r>
              <a:rPr lang="en-GB" dirty="0" smtClean="0"/>
              <a:t>The </a:t>
            </a:r>
            <a:r>
              <a:rPr lang="en-GB" dirty="0" smtClean="0"/>
              <a:t>entire relationship is stored redundantly at 2 or more sites. If the entire database is available at all sites, it is a fully redundant database</a:t>
            </a:r>
            <a:r>
              <a:rPr lang="en-GB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Fragmentation: </a:t>
            </a:r>
            <a:r>
              <a:rPr lang="en-GB" dirty="0" smtClean="0"/>
              <a:t>The </a:t>
            </a:r>
            <a:r>
              <a:rPr lang="en-GB" dirty="0" smtClean="0"/>
              <a:t>relations are fragmented </a:t>
            </a:r>
            <a:r>
              <a:rPr lang="en-GB" dirty="0" smtClean="0"/>
              <a:t>and </a:t>
            </a:r>
            <a:r>
              <a:rPr lang="en-GB" dirty="0" smtClean="0"/>
              <a:t>each of the fragments is stored in different sites where they’re required. </a:t>
            </a:r>
            <a:endParaRPr lang="en-GB" dirty="0" smtClean="0"/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It </a:t>
            </a:r>
            <a:r>
              <a:rPr lang="en-GB" dirty="0" smtClean="0"/>
              <a:t>must be made sure that the fragments are such that they can be used to reconstruct the original </a:t>
            </a:r>
            <a:r>
              <a:rPr lang="en-GB" dirty="0" smtClean="0"/>
              <a:t>relation.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Advantageous </a:t>
            </a:r>
            <a:r>
              <a:rPr lang="en-GB" dirty="0" smtClean="0"/>
              <a:t>as it doesn’t create copies of data, consistency is not a problem</a:t>
            </a:r>
            <a:r>
              <a:rPr lang="en-GB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Fragmentation of relations can be done in two ways: </a:t>
            </a:r>
            <a:endParaRPr lang="en-GB" dirty="0" smtClean="0"/>
          </a:p>
          <a:p>
            <a:pPr lvl="2">
              <a:buFont typeface="Wingdings" pitchFamily="2" charset="2"/>
              <a:buChar char="Ø"/>
            </a:pPr>
            <a:r>
              <a:rPr lang="en-US" b="1" dirty="0" smtClean="0"/>
              <a:t>Horizontal </a:t>
            </a:r>
            <a:r>
              <a:rPr lang="en-US" b="1" dirty="0" smtClean="0"/>
              <a:t>fragmentation (</a:t>
            </a:r>
            <a:r>
              <a:rPr lang="en-US" b="1" i="1" dirty="0" err="1" smtClean="0"/>
              <a:t>Sharding</a:t>
            </a:r>
            <a:r>
              <a:rPr lang="en-US" b="1" dirty="0" smtClean="0"/>
              <a:t>)</a:t>
            </a:r>
          </a:p>
          <a:p>
            <a:pPr lvl="2">
              <a:buFont typeface="Wingdings" pitchFamily="2" charset="2"/>
              <a:buChar char="Ø"/>
            </a:pPr>
            <a:r>
              <a:rPr lang="en-US" b="1" dirty="0" smtClean="0"/>
              <a:t>Vertical fragmentation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b="1" dirty="0" smtClean="0"/>
              <a:t>Advantages of Distributed Database </a:t>
            </a:r>
            <a:r>
              <a:rPr lang="en-GB" sz="3200" b="1" dirty="0" smtClean="0"/>
              <a:t>System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43956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800" dirty="0" smtClean="0"/>
              <a:t>There is fast data processing as several sites participate in request processing. </a:t>
            </a:r>
            <a:endParaRPr lang="en-GB" sz="2800" dirty="0" smtClean="0"/>
          </a:p>
          <a:p>
            <a:pPr>
              <a:buFont typeface="Wingdings" pitchFamily="2" charset="2"/>
              <a:buChar char="Ø"/>
            </a:pPr>
            <a:r>
              <a:rPr lang="en-GB" sz="2800" dirty="0" smtClean="0"/>
              <a:t>Reliability </a:t>
            </a:r>
            <a:r>
              <a:rPr lang="en-GB" sz="2800" dirty="0" smtClean="0"/>
              <a:t>and availability of this system is high. </a:t>
            </a:r>
            <a:endParaRPr lang="en-GB" sz="2800" dirty="0" smtClean="0"/>
          </a:p>
          <a:p>
            <a:pPr>
              <a:buFont typeface="Wingdings" pitchFamily="2" charset="2"/>
              <a:buChar char="Ø"/>
            </a:pPr>
            <a:r>
              <a:rPr lang="en-GB" sz="2800" dirty="0" smtClean="0"/>
              <a:t>It </a:t>
            </a:r>
            <a:r>
              <a:rPr lang="en-GB" sz="2800" dirty="0" smtClean="0"/>
              <a:t>possess reduced operating </a:t>
            </a:r>
            <a:r>
              <a:rPr lang="en-GB" sz="2800" dirty="0" smtClean="0"/>
              <a:t>cost.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 smtClean="0"/>
              <a:t>It </a:t>
            </a:r>
            <a:r>
              <a:rPr lang="en-GB" sz="2800" dirty="0" smtClean="0"/>
              <a:t>is easier to expand the system by adding more </a:t>
            </a:r>
            <a:r>
              <a:rPr lang="en-GB" sz="2800" dirty="0" smtClean="0"/>
              <a:t>sites.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 smtClean="0"/>
              <a:t>It </a:t>
            </a:r>
            <a:r>
              <a:rPr lang="en-GB" sz="2800" dirty="0" smtClean="0"/>
              <a:t>has improved sharing ability and local autonomy.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b="1" dirty="0" smtClean="0"/>
              <a:t>Disadvantages of Distributed Database </a:t>
            </a:r>
            <a:r>
              <a:rPr lang="en-GB" sz="3200" b="1" dirty="0" smtClean="0"/>
              <a:t>System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400" dirty="0" smtClean="0"/>
              <a:t>The system becomes complex to manage and control. </a:t>
            </a:r>
            <a:endParaRPr lang="en-GB" sz="2400" dirty="0" smtClean="0"/>
          </a:p>
          <a:p>
            <a:pPr>
              <a:buFont typeface="Wingdings" pitchFamily="2" charset="2"/>
              <a:buChar char="Ø"/>
            </a:pPr>
            <a:r>
              <a:rPr lang="en-GB" sz="2400" dirty="0" smtClean="0"/>
              <a:t>The </a:t>
            </a:r>
            <a:r>
              <a:rPr lang="en-GB" sz="2400" dirty="0" smtClean="0"/>
              <a:t>security issues must be carefully </a:t>
            </a:r>
            <a:r>
              <a:rPr lang="en-GB" sz="2400" dirty="0" smtClean="0"/>
              <a:t>managed.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 smtClean="0"/>
              <a:t>The </a:t>
            </a:r>
            <a:r>
              <a:rPr lang="en-GB" sz="2400" dirty="0" smtClean="0"/>
              <a:t>system require deadlock handling during the transaction processing otherwise </a:t>
            </a:r>
            <a:r>
              <a:rPr lang="en-GB" sz="2400" dirty="0" smtClean="0"/>
              <a:t>the </a:t>
            </a:r>
            <a:r>
              <a:rPr lang="en-GB" sz="2400" dirty="0" smtClean="0"/>
              <a:t>entire system may be in inconsistent state. </a:t>
            </a:r>
            <a:endParaRPr lang="en-GB" sz="2400" dirty="0" smtClean="0"/>
          </a:p>
          <a:p>
            <a:pPr>
              <a:buFont typeface="Wingdings" pitchFamily="2" charset="2"/>
              <a:buChar char="Ø"/>
            </a:pPr>
            <a:r>
              <a:rPr lang="en-GB" sz="2400" dirty="0" smtClean="0"/>
              <a:t>There </a:t>
            </a:r>
            <a:r>
              <a:rPr lang="en-GB" sz="2400" dirty="0" smtClean="0"/>
              <a:t>is need of some standardization for processing of distributed database </a:t>
            </a:r>
            <a:r>
              <a:rPr lang="en-GB" sz="2400" dirty="0" smtClean="0"/>
              <a:t>system</a:t>
            </a:r>
            <a:r>
              <a:rPr lang="en-GB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Centralized </a:t>
            </a:r>
            <a:r>
              <a:rPr lang="en-US" b="1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	Centralized </a:t>
            </a:r>
            <a:r>
              <a:rPr lang="en-GB" dirty="0" smtClean="0"/>
              <a:t>database management system is the system in which all the data is stored and managed in a single unit.</a:t>
            </a:r>
            <a:endParaRPr lang="en-US" dirty="0"/>
          </a:p>
        </p:txBody>
      </p:sp>
      <p:pic>
        <p:nvPicPr>
          <p:cNvPr id="4" name="Picture 3" descr="Capturecentrald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361" y="3286148"/>
            <a:ext cx="5596407" cy="35004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Functions of centralized </a:t>
            </a:r>
            <a:r>
              <a:rPr lang="en-US" b="1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Distributed query processing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Single central unit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Transparency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Scalable</a:t>
            </a:r>
          </a:p>
          <a:p>
            <a:pPr>
              <a:buFont typeface="Wingdings" pitchFamily="2" charset="2"/>
              <a:buChar char="Ø"/>
            </a:pPr>
            <a:endParaRPr lang="en-IN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Advantage of centralized database </a:t>
            </a:r>
            <a:r>
              <a:rPr lang="en-GB" sz="3600" b="1" dirty="0" smtClean="0"/>
              <a:t>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Data integrity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Data redundancy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Data security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Scalability and localization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Data portability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Lesser cost and maintenance</a:t>
            </a:r>
          </a:p>
          <a:p>
            <a:pPr>
              <a:buFont typeface="Wingdings" pitchFamily="2" charset="2"/>
              <a:buChar char="Ø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dirty="0"/>
              <a:t>After going through </a:t>
            </a:r>
            <a:r>
              <a:rPr lang="en-GB" dirty="0" smtClean="0"/>
              <a:t>this, </a:t>
            </a:r>
            <a:r>
              <a:rPr lang="en-GB" dirty="0"/>
              <a:t>you will be able to:</a:t>
            </a:r>
            <a:r>
              <a:rPr lang="en-GB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understand what Distributed database </a:t>
            </a:r>
            <a:r>
              <a:rPr lang="en-US" dirty="0" smtClean="0"/>
              <a:t>is.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define </a:t>
            </a:r>
            <a:r>
              <a:rPr lang="en-US" dirty="0"/>
              <a:t>what is Distributed Database Management </a:t>
            </a:r>
            <a:r>
              <a:rPr lang="en-US" dirty="0" smtClean="0"/>
              <a:t>System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describe </a:t>
            </a:r>
            <a:r>
              <a:rPr lang="en-US" dirty="0"/>
              <a:t>features of DDBMS its advantages and </a:t>
            </a:r>
            <a:r>
              <a:rPr lang="en-US" dirty="0" smtClean="0"/>
              <a:t>disadvantages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Illustrate Distributed transparent </a:t>
            </a:r>
            <a:r>
              <a:rPr lang="en-US" dirty="0" smtClean="0"/>
              <a:t>system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Classify </a:t>
            </a:r>
            <a:r>
              <a:rPr lang="en-US" dirty="0"/>
              <a:t>Distributed transparent System.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b="1" dirty="0" smtClean="0"/>
              <a:t>Disadvantage of centralized database </a:t>
            </a:r>
            <a:r>
              <a:rPr lang="en-GB" sz="3200" b="1" dirty="0" smtClean="0"/>
              <a:t>system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Slow processing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Less efficiency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Loss of data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Centralized Vs Distributed DBMS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Access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Management of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Consistency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Failure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Maintenance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Response 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Distributed Database Management System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GB" sz="2800" dirty="0"/>
              <a:t>Distributed Database Management System is a software </a:t>
            </a:r>
            <a:r>
              <a:rPr lang="en-GB" sz="2800" dirty="0" smtClean="0"/>
              <a:t>system that </a:t>
            </a:r>
            <a:r>
              <a:rPr lang="en-GB" sz="2800" dirty="0"/>
              <a:t>manages a distributed database which is partitioned and placed </a:t>
            </a:r>
            <a:r>
              <a:rPr lang="en-GB" sz="2800" dirty="0" smtClean="0"/>
              <a:t>on different </a:t>
            </a:r>
            <a:r>
              <a:rPr lang="en-GB" sz="2800" dirty="0"/>
              <a:t>location. Its objective is to hide data distribution and appears </a:t>
            </a:r>
            <a:r>
              <a:rPr lang="en-GB" sz="2800" dirty="0" smtClean="0"/>
              <a:t>as one </a:t>
            </a:r>
            <a:r>
              <a:rPr lang="en-GB" sz="2800" dirty="0"/>
              <a:t>logical database system to the </a:t>
            </a:r>
            <a:r>
              <a:rPr lang="en-GB" sz="2800" dirty="0" smtClean="0"/>
              <a:t>clients</a:t>
            </a:r>
            <a:r>
              <a:rPr lang="en-GB" sz="2800" dirty="0"/>
              <a:t>.</a:t>
            </a:r>
            <a:r>
              <a:rPr lang="en-GB" sz="2800" dirty="0" smtClean="0"/>
              <a:t/>
            </a:r>
            <a:br>
              <a:rPr lang="en-GB" sz="2800" dirty="0" smtClean="0"/>
            </a:br>
            <a:endParaRPr lang="en-US" sz="2800" dirty="0"/>
          </a:p>
        </p:txBody>
      </p:sp>
      <p:pic>
        <p:nvPicPr>
          <p:cNvPr id="4" name="Picture 3" descr="Screenshot 2024-01-03 0858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3860523"/>
            <a:ext cx="5643602" cy="2997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Features </a:t>
            </a:r>
            <a:r>
              <a:rPr lang="en-GB" b="1" dirty="0" smtClean="0"/>
              <a:t>of DDBMS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/>
              <a:t>DDBMS software maintain CRUD (create, retrieve, Update,</a:t>
            </a:r>
            <a:br>
              <a:rPr lang="en-GB" dirty="0"/>
            </a:br>
            <a:r>
              <a:rPr lang="en-GB" dirty="0"/>
              <a:t>Delete) </a:t>
            </a:r>
            <a:r>
              <a:rPr lang="en-GB" dirty="0" smtClean="0"/>
              <a:t>functions.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It </a:t>
            </a:r>
            <a:r>
              <a:rPr lang="en-GB" dirty="0"/>
              <a:t>covers all application areas where huge volume of data are</a:t>
            </a:r>
            <a:br>
              <a:rPr lang="en-GB" dirty="0"/>
            </a:br>
            <a:r>
              <a:rPr lang="en-GB" dirty="0"/>
              <a:t>processed and retrieved simultaneously by n number of </a:t>
            </a:r>
            <a:r>
              <a:rPr lang="en-GB" dirty="0" smtClean="0"/>
              <a:t>users.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It </a:t>
            </a:r>
            <a:r>
              <a:rPr lang="en-GB" dirty="0"/>
              <a:t>ensure that data modified at any location update </a:t>
            </a:r>
            <a:r>
              <a:rPr lang="en-GB" dirty="0" smtClean="0"/>
              <a:t>universally.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It </a:t>
            </a:r>
            <a:r>
              <a:rPr lang="en-GB" dirty="0"/>
              <a:t>ensures confidentiality and data integrity which is important</a:t>
            </a:r>
            <a:br>
              <a:rPr lang="en-GB" dirty="0"/>
            </a:br>
            <a:r>
              <a:rPr lang="en-GB" dirty="0"/>
              <a:t>feature in transaction </a:t>
            </a:r>
            <a:r>
              <a:rPr lang="en-GB" dirty="0" smtClean="0"/>
              <a:t>management.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It </a:t>
            </a:r>
            <a:r>
              <a:rPr lang="en-GB" dirty="0"/>
              <a:t>can handle heterogeneous data platforms</a:t>
            </a:r>
            <a:r>
              <a:rPr lang="en-GB" dirty="0" smtClean="0"/>
              <a:t> </a:t>
            </a:r>
            <a:br>
              <a:rPr lang="en-GB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Advantages of </a:t>
            </a:r>
            <a:r>
              <a:rPr lang="en-US" b="1" dirty="0" smtClean="0"/>
              <a:t>DDBMS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b="1" dirty="0"/>
              <a:t>Reliable:</a:t>
            </a:r>
            <a:br>
              <a:rPr lang="en-GB" b="1" dirty="0"/>
            </a:br>
            <a:r>
              <a:rPr lang="en-GB" dirty="0" err="1"/>
              <a:t>Incase</a:t>
            </a:r>
            <a:r>
              <a:rPr lang="en-GB" dirty="0"/>
              <a:t> of centralized DBMS if database fails entire system comes</a:t>
            </a:r>
            <a:br>
              <a:rPr lang="en-GB" dirty="0"/>
            </a:br>
            <a:r>
              <a:rPr lang="en-GB" dirty="0"/>
              <a:t>to a halt whereas in DDBMS when a component fails may be</a:t>
            </a:r>
            <a:br>
              <a:rPr lang="en-GB" dirty="0"/>
            </a:br>
            <a:r>
              <a:rPr lang="en-GB" dirty="0"/>
              <a:t>reduce performance but it will not stop </a:t>
            </a:r>
            <a:r>
              <a:rPr lang="en-GB" dirty="0" smtClean="0"/>
              <a:t>fully.</a:t>
            </a:r>
          </a:p>
          <a:p>
            <a:pPr>
              <a:buNone/>
            </a:pPr>
            <a:r>
              <a:rPr lang="en-GB" b="1" dirty="0" smtClean="0"/>
              <a:t>Easy </a:t>
            </a:r>
            <a:r>
              <a:rPr lang="en-GB" b="1" dirty="0"/>
              <a:t>Expansion</a:t>
            </a:r>
            <a:br>
              <a:rPr lang="en-GB" b="1" dirty="0"/>
            </a:br>
            <a:r>
              <a:rPr lang="en-GB" dirty="0"/>
              <a:t>In centralized database system if system needs to be expanded, the</a:t>
            </a:r>
            <a:br>
              <a:rPr lang="en-GB" dirty="0"/>
            </a:br>
            <a:r>
              <a:rPr lang="en-GB" dirty="0"/>
              <a:t>implementation require extensive efforts and interruption in the</a:t>
            </a:r>
            <a:br>
              <a:rPr lang="en-GB" dirty="0"/>
            </a:br>
            <a:r>
              <a:rPr lang="en-GB" dirty="0"/>
              <a:t>existing functionality. However in DDBMS no disturbance in</a:t>
            </a:r>
            <a:br>
              <a:rPr lang="en-GB" dirty="0"/>
            </a:br>
            <a:r>
              <a:rPr lang="en-GB" dirty="0"/>
              <a:t>current </a:t>
            </a:r>
            <a:r>
              <a:rPr lang="en-GB" dirty="0" smtClean="0"/>
              <a:t>functioning.</a:t>
            </a:r>
          </a:p>
          <a:p>
            <a:pPr>
              <a:buNone/>
            </a:pPr>
            <a:r>
              <a:rPr lang="en-GB" b="1" dirty="0" smtClean="0"/>
              <a:t>Faster </a:t>
            </a:r>
            <a:r>
              <a:rPr lang="en-GB" b="1" dirty="0"/>
              <a:t>Response</a:t>
            </a:r>
            <a:br>
              <a:rPr lang="en-GB" b="1" dirty="0"/>
            </a:br>
            <a:r>
              <a:rPr lang="en-GB" dirty="0"/>
              <a:t>In centralized database all queries are passing through central data</a:t>
            </a:r>
            <a:br>
              <a:rPr lang="en-GB" dirty="0"/>
            </a:br>
            <a:r>
              <a:rPr lang="en-GB" dirty="0"/>
              <a:t>repository because of that response time is more although in</a:t>
            </a:r>
            <a:br>
              <a:rPr lang="en-GB" dirty="0"/>
            </a:br>
            <a:r>
              <a:rPr lang="en-GB" dirty="0"/>
              <a:t>DDBMS data is distributed in well-organized, so it runs faster</a:t>
            </a:r>
            <a:br>
              <a:rPr lang="en-GB" dirty="0"/>
            </a:br>
            <a:r>
              <a:rPr lang="en-GB" dirty="0"/>
              <a:t>response </a:t>
            </a:r>
            <a:r>
              <a:rPr lang="en-GB" dirty="0" smtClean="0"/>
              <a:t>on queries </a:t>
            </a:r>
            <a:br>
              <a:rPr lang="en-GB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Disadvantages of</a:t>
            </a:r>
            <a:r>
              <a:rPr lang="en-US" b="1" dirty="0" smtClean="0"/>
              <a:t> DDBMS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b="1" dirty="0"/>
              <a:t>Complex and Expensive</a:t>
            </a:r>
            <a:br>
              <a:rPr lang="en-GB" b="1" dirty="0"/>
            </a:br>
            <a:r>
              <a:rPr lang="en-GB" dirty="0"/>
              <a:t>DDBMS provides data transparency and work on different sites so</a:t>
            </a:r>
            <a:br>
              <a:rPr lang="en-GB" dirty="0"/>
            </a:br>
            <a:r>
              <a:rPr lang="en-GB" dirty="0"/>
              <a:t>it may require complex and expensive software for </a:t>
            </a:r>
            <a:r>
              <a:rPr lang="en-GB" dirty="0" smtClean="0"/>
              <a:t>proper working.</a:t>
            </a:r>
          </a:p>
          <a:p>
            <a:pPr>
              <a:buNone/>
            </a:pPr>
            <a:r>
              <a:rPr lang="en-GB" b="1" dirty="0" smtClean="0"/>
              <a:t>Overheads</a:t>
            </a:r>
            <a:r>
              <a:rPr lang="en-GB" b="1" dirty="0"/>
              <a:t/>
            </a:r>
            <a:br>
              <a:rPr lang="en-GB" b="1" dirty="0"/>
            </a:br>
            <a:r>
              <a:rPr lang="en-GB" dirty="0"/>
              <a:t>Simple and complex operation and queries may require large</a:t>
            </a:r>
            <a:br>
              <a:rPr lang="en-GB" dirty="0"/>
            </a:br>
            <a:r>
              <a:rPr lang="en-GB" dirty="0"/>
              <a:t>communication and calculation. </a:t>
            </a:r>
            <a:endParaRPr lang="en-GB" dirty="0" smtClean="0"/>
          </a:p>
          <a:p>
            <a:pPr>
              <a:buNone/>
            </a:pPr>
            <a:r>
              <a:rPr lang="en-GB" dirty="0"/>
              <a:t> </a:t>
            </a:r>
            <a:r>
              <a:rPr lang="en-GB" dirty="0" smtClean="0"/>
              <a:t>     Responsiveness </a:t>
            </a:r>
            <a:r>
              <a:rPr lang="en-GB" dirty="0"/>
              <a:t>is </a:t>
            </a:r>
            <a:r>
              <a:rPr lang="en-GB" dirty="0" smtClean="0"/>
              <a:t>largely dependent </a:t>
            </a:r>
            <a:r>
              <a:rPr lang="en-GB" dirty="0"/>
              <a:t>upon appropriate data distribution. Improper </a:t>
            </a:r>
            <a:r>
              <a:rPr lang="en-GB" dirty="0" smtClean="0"/>
              <a:t>data distribution </a:t>
            </a:r>
            <a:r>
              <a:rPr lang="en-GB" dirty="0"/>
              <a:t>often leads to slow response to user </a:t>
            </a:r>
            <a:r>
              <a:rPr lang="en-GB" dirty="0" smtClean="0"/>
              <a:t>requests.</a:t>
            </a:r>
          </a:p>
          <a:p>
            <a:pPr>
              <a:buNone/>
            </a:pPr>
            <a:r>
              <a:rPr lang="en-GB" b="1" dirty="0" smtClean="0"/>
              <a:t>Integrity</a:t>
            </a:r>
            <a:r>
              <a:rPr lang="en-GB" b="1" dirty="0"/>
              <a:t/>
            </a:r>
            <a:br>
              <a:rPr lang="en-GB" b="1" dirty="0"/>
            </a:br>
            <a:r>
              <a:rPr lang="en-GB" dirty="0"/>
              <a:t>As data is on multiple sites it may create problem in updating data</a:t>
            </a:r>
            <a:br>
              <a:rPr lang="en-GB" dirty="0"/>
            </a:br>
            <a:r>
              <a:rPr lang="en-GB" dirty="0"/>
              <a:t>and maintaining data integrity.</a:t>
            </a:r>
            <a:r>
              <a:rPr lang="en-GB" dirty="0" smtClean="0"/>
              <a:t> </a:t>
            </a:r>
            <a:br>
              <a:rPr lang="en-GB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Reasons to Boosting DDBMS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GB" b="1" dirty="0"/>
              <a:t>Distributed Nature of Structural Units</a:t>
            </a:r>
            <a:r>
              <a:rPr lang="en-GB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Data </a:t>
            </a:r>
            <a:r>
              <a:rPr lang="en-US" b="1" dirty="0"/>
              <a:t>sharing Need </a:t>
            </a:r>
          </a:p>
          <a:p>
            <a:pPr>
              <a:buFont typeface="Wingdings" pitchFamily="2" charset="2"/>
              <a:buChar char="Ø"/>
            </a:pPr>
            <a:r>
              <a:rPr lang="en-GB" b="1" dirty="0" smtClean="0"/>
              <a:t>Provision </a:t>
            </a:r>
            <a:r>
              <a:rPr lang="en-GB" b="1" dirty="0"/>
              <a:t>for OLTP and OLAP</a:t>
            </a:r>
            <a:r>
              <a:rPr lang="en-GB" dirty="0" smtClean="0"/>
              <a:t> </a:t>
            </a:r>
            <a:endParaRPr lang="en-GB" dirty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Database Retrieval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Useful in </a:t>
            </a:r>
            <a:r>
              <a:rPr lang="en-US" b="1" dirty="0"/>
              <a:t>Multiple Application Software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Databases </a:t>
            </a:r>
            <a:r>
              <a:rPr lang="en-US" b="1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 fontScale="40000" lnSpcReduction="20000"/>
          </a:bodyPr>
          <a:lstStyle/>
          <a:p>
            <a:r>
              <a:rPr lang="en-US" sz="5100" b="1" dirty="0"/>
              <a:t>Homogeneous </a:t>
            </a:r>
            <a:r>
              <a:rPr lang="en-US" sz="5100" b="1" dirty="0" smtClean="0"/>
              <a:t>Database</a:t>
            </a:r>
            <a:endParaRPr lang="en-US" sz="5100" b="1" dirty="0"/>
          </a:p>
          <a:p>
            <a:pPr lvl="1"/>
            <a:r>
              <a:rPr lang="en-GB" sz="5100" dirty="0"/>
              <a:t>all diverse sites collect </a:t>
            </a:r>
            <a:r>
              <a:rPr lang="en-GB" sz="5100" dirty="0" smtClean="0"/>
              <a:t>data identically</a:t>
            </a:r>
            <a:r>
              <a:rPr lang="en-GB" sz="5100" dirty="0"/>
              <a:t>. At all the sites same operating system, database </a:t>
            </a:r>
            <a:r>
              <a:rPr lang="en-GB" sz="5100" dirty="0" smtClean="0"/>
              <a:t>management system </a:t>
            </a:r>
            <a:r>
              <a:rPr lang="en-GB" sz="5100" dirty="0"/>
              <a:t>and the data structures used is being used. Therefore, they are </a:t>
            </a:r>
            <a:r>
              <a:rPr lang="en-GB" sz="5100" dirty="0" smtClean="0"/>
              <a:t>easy to </a:t>
            </a:r>
            <a:r>
              <a:rPr lang="en-GB" sz="5100" dirty="0"/>
              <a:t>manage.</a:t>
            </a:r>
            <a:r>
              <a:rPr lang="en-GB" sz="5100" dirty="0" smtClean="0"/>
              <a:t> </a:t>
            </a:r>
            <a:br>
              <a:rPr lang="en-GB" sz="5100" dirty="0" smtClean="0"/>
            </a:br>
            <a:endParaRPr lang="en-US" sz="5100" dirty="0" smtClean="0"/>
          </a:p>
          <a:p>
            <a:r>
              <a:rPr lang="en-US" sz="5100" b="1" dirty="0" smtClean="0"/>
              <a:t>Heterogeneous Database</a:t>
            </a:r>
            <a:r>
              <a:rPr lang="en-US" sz="5100" dirty="0" smtClean="0"/>
              <a:t> </a:t>
            </a:r>
          </a:p>
          <a:p>
            <a:pPr lvl="1"/>
            <a:r>
              <a:rPr lang="en-GB" sz="5100" dirty="0"/>
              <a:t>all diverse sites collect </a:t>
            </a:r>
            <a:r>
              <a:rPr lang="en-GB" sz="5100" dirty="0" smtClean="0"/>
              <a:t>data identically</a:t>
            </a:r>
            <a:r>
              <a:rPr lang="en-GB" sz="5100" dirty="0"/>
              <a:t>. At all the sites same operating system, database </a:t>
            </a:r>
            <a:r>
              <a:rPr lang="en-GB" sz="5100" dirty="0" smtClean="0"/>
              <a:t>management system </a:t>
            </a:r>
            <a:r>
              <a:rPr lang="en-GB" sz="5100" dirty="0"/>
              <a:t>and the data structures used is being used. Therefore, they are </a:t>
            </a:r>
            <a:r>
              <a:rPr lang="en-GB" sz="5100" dirty="0" smtClean="0"/>
              <a:t>easy to </a:t>
            </a:r>
            <a:r>
              <a:rPr lang="en-GB" sz="5100" dirty="0"/>
              <a:t>manage.</a:t>
            </a:r>
            <a:r>
              <a:rPr lang="en-GB" sz="5100" dirty="0" smtClean="0"/>
              <a:t> </a:t>
            </a:r>
          </a:p>
          <a:p>
            <a:pPr lvl="1"/>
            <a:r>
              <a:rPr lang="en-GB" sz="5100" dirty="0"/>
              <a:t>particular site might be </a:t>
            </a:r>
            <a:r>
              <a:rPr lang="en-GB" sz="5100" dirty="0" smtClean="0"/>
              <a:t>completely uninformed </a:t>
            </a:r>
            <a:r>
              <a:rPr lang="en-GB" sz="5100" dirty="0"/>
              <a:t>of the other sites. Diverse computers may use a </a:t>
            </a:r>
            <a:r>
              <a:rPr lang="en-GB" sz="5100" dirty="0" smtClean="0"/>
              <a:t>different operating </a:t>
            </a:r>
            <a:r>
              <a:rPr lang="en-GB" sz="5100" dirty="0"/>
              <a:t>system, different database application. </a:t>
            </a:r>
            <a:r>
              <a:rPr lang="en-GB" sz="5100" dirty="0" smtClean="0"/>
              <a:t/>
            </a:r>
            <a:br>
              <a:rPr lang="en-GB" sz="5100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DISTRIBUTED TRANSPARENT SYSTEM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DDBMS hides all the </a:t>
            </a:r>
            <a:r>
              <a:rPr lang="en-GB" dirty="0" smtClean="0"/>
              <a:t>distributed complexities </a:t>
            </a:r>
            <a:r>
              <a:rPr lang="en-GB" dirty="0"/>
              <a:t>and allow users to feel that they are working on single </a:t>
            </a:r>
            <a:r>
              <a:rPr lang="en-GB" dirty="0" smtClean="0"/>
              <a:t>and centralized </a:t>
            </a:r>
            <a:r>
              <a:rPr lang="en-GB" dirty="0"/>
              <a:t>database.</a:t>
            </a:r>
            <a:r>
              <a:rPr lang="en-GB" dirty="0" smtClean="0"/>
              <a:t> </a:t>
            </a:r>
          </a:p>
          <a:p>
            <a:pPr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  <p:pic>
        <p:nvPicPr>
          <p:cNvPr id="4" name="Picture 3" descr="Screenshot 2024-01-03 0931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3214686"/>
            <a:ext cx="7220321" cy="34482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562</Words>
  <Application>Microsoft Office PowerPoint</Application>
  <PresentationFormat>On-screen Show (4:3)</PresentationFormat>
  <Paragraphs>110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ADBMS</vt:lpstr>
      <vt:lpstr>Slide 2</vt:lpstr>
      <vt:lpstr>Distributed Database Management System </vt:lpstr>
      <vt:lpstr>Features of DDBMS</vt:lpstr>
      <vt:lpstr>Advantages of DDBMS</vt:lpstr>
      <vt:lpstr>Disadvantages of DDBMS</vt:lpstr>
      <vt:lpstr>Reasons to Boosting DDBMS </vt:lpstr>
      <vt:lpstr>Databases Types</vt:lpstr>
      <vt:lpstr>DISTRIBUTED TRANSPARENT SYSTEM </vt:lpstr>
      <vt:lpstr>Levels of Distributed Transparent System </vt:lpstr>
      <vt:lpstr>Levels of Distributed Transparent System </vt:lpstr>
      <vt:lpstr>Levels of Distributed Transparent System </vt:lpstr>
      <vt:lpstr>Functions of Distributed database system</vt:lpstr>
      <vt:lpstr>Distributed Data Storage</vt:lpstr>
      <vt:lpstr>Advantages of Distributed Database System</vt:lpstr>
      <vt:lpstr>Disadvantages of Distributed Database System</vt:lpstr>
      <vt:lpstr>Centralized Database</vt:lpstr>
      <vt:lpstr>Functions of centralized database</vt:lpstr>
      <vt:lpstr>Advantage of centralized database system</vt:lpstr>
      <vt:lpstr>Disadvantage of centralized database system</vt:lpstr>
      <vt:lpstr>Centralized Vs Distributed DBMS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ADBMS</dc:title>
  <dc:creator>Rictu</dc:creator>
  <cp:lastModifiedBy>Rictu</cp:lastModifiedBy>
  <cp:revision>15</cp:revision>
  <dcterms:created xsi:type="dcterms:W3CDTF">2024-01-03T03:20:33Z</dcterms:created>
  <dcterms:modified xsi:type="dcterms:W3CDTF">2024-01-04T07:26:44Z</dcterms:modified>
</cp:coreProperties>
</file>