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2" r:id="rId6"/>
    <p:sldId id="273" r:id="rId7"/>
    <p:sldId id="261" r:id="rId8"/>
    <p:sldId id="270" r:id="rId9"/>
    <p:sldId id="262" r:id="rId10"/>
    <p:sldId id="265" r:id="rId11"/>
    <p:sldId id="266" r:id="rId12"/>
    <p:sldId id="267" r:id="rId13"/>
    <p:sldId id="268" r:id="rId14"/>
    <p:sldId id="269" r:id="rId15"/>
    <p:sldId id="263" r:id="rId16"/>
    <p:sldId id="26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E5F8F4-BB67-4B8E-B581-F94CEC4A482E}"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5D01B-FF51-4E4B-A113-6CF3A970F1E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E5F8F4-BB67-4B8E-B581-F94CEC4A482E}"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5D01B-FF51-4E4B-A113-6CF3A970F1E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E5F8F4-BB67-4B8E-B581-F94CEC4A482E}"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5D01B-FF51-4E4B-A113-6CF3A970F1E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E5F8F4-BB67-4B8E-B581-F94CEC4A482E}"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5D01B-FF51-4E4B-A113-6CF3A970F1E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E5F8F4-BB67-4B8E-B581-F94CEC4A482E}"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5D01B-FF51-4E4B-A113-6CF3A970F1E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E5F8F4-BB67-4B8E-B581-F94CEC4A482E}"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5D01B-FF51-4E4B-A113-6CF3A970F1E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E5F8F4-BB67-4B8E-B581-F94CEC4A482E}" type="datetimeFigureOut">
              <a:rPr lang="en-US" smtClean="0"/>
              <a:t>3/21/2024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25D01B-FF51-4E4B-A113-6CF3A970F1E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E5F8F4-BB67-4B8E-B581-F94CEC4A482E}" type="datetimeFigureOut">
              <a:rPr lang="en-US" smtClean="0"/>
              <a:t>3/21/2024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25D01B-FF51-4E4B-A113-6CF3A970F1E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E5F8F4-BB67-4B8E-B581-F94CEC4A482E}" type="datetimeFigureOut">
              <a:rPr lang="en-US" smtClean="0"/>
              <a:t>3/21/2024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25D01B-FF51-4E4B-A113-6CF3A970F1E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E5F8F4-BB67-4B8E-B581-F94CEC4A482E}"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5D01B-FF51-4E4B-A113-6CF3A970F1E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E5F8F4-BB67-4B8E-B581-F94CEC4A482E}"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5D01B-FF51-4E4B-A113-6CF3A970F1E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E5F8F4-BB67-4B8E-B581-F94CEC4A482E}" type="datetimeFigureOut">
              <a:rPr lang="en-US" smtClean="0"/>
              <a:t>3/21/2024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5D01B-FF51-4E4B-A113-6CF3A970F1E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3600" b="1" dirty="0" smtClean="0"/>
              <a:t>Pointer </a:t>
            </a:r>
            <a:r>
              <a:rPr lang="en-GB" sz="3600" b="1" dirty="0" err="1" smtClean="0"/>
              <a:t>Swizzling</a:t>
            </a:r>
            <a:r>
              <a:rPr lang="en-GB" sz="3600" b="1" dirty="0" smtClean="0"/>
              <a:t> and Object Migration </a:t>
            </a:r>
            <a:endParaRPr lang="en-US" sz="3600"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PROPERTIES </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GB" sz="2000" dirty="0" smtClean="0"/>
              <a:t>Reviewing and Managing Properties of </a:t>
            </a:r>
            <a:r>
              <a:rPr lang="en-GB" sz="2000" dirty="0" err="1" smtClean="0"/>
              <a:t>MicroStrategy</a:t>
            </a:r>
            <a:r>
              <a:rPr lang="en-GB" sz="2000" dirty="0" smtClean="0"/>
              <a:t> Objects may be a task for Developers and Architects when building and Application, but it is one of the main responsibilities of a Platform Administrator when synchronizing objects across environments. </a:t>
            </a:r>
          </a:p>
          <a:p>
            <a:pPr>
              <a:buFont typeface="Wingdings" pitchFamily="2" charset="2"/>
              <a:buChar char="Ø"/>
            </a:pPr>
            <a:r>
              <a:rPr lang="en-GB" sz="2000" dirty="0" smtClean="0"/>
              <a:t>It is important to have good understanding of Object Properties, before attempting to manage Object Migrations:</a:t>
            </a:r>
            <a:endParaRPr lang="en-US" sz="2000" dirty="0"/>
          </a:p>
        </p:txBody>
      </p:sp>
      <p:pic>
        <p:nvPicPr>
          <p:cNvPr id="4" name="Picture 3" descr="Screenshot 2024-03-21 122908.png"/>
          <p:cNvPicPr>
            <a:picLocks noChangeAspect="1"/>
          </p:cNvPicPr>
          <p:nvPr/>
        </p:nvPicPr>
        <p:blipFill>
          <a:blip r:embed="rId2"/>
          <a:stretch>
            <a:fillRect/>
          </a:stretch>
        </p:blipFill>
        <p:spPr>
          <a:xfrm>
            <a:off x="4857752" y="3500438"/>
            <a:ext cx="3214710" cy="309308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IDENTIFICATION</a:t>
            </a: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GB" sz="2000" dirty="0" smtClean="0"/>
              <a:t>Objects in </a:t>
            </a:r>
            <a:r>
              <a:rPr lang="en-GB" sz="2000" dirty="0" err="1" smtClean="0"/>
              <a:t>MicroStrategy</a:t>
            </a:r>
            <a:r>
              <a:rPr lang="en-GB" sz="2000" dirty="0" smtClean="0"/>
              <a:t> get referenced by their GUID (Globally Unique Identified). </a:t>
            </a:r>
          </a:p>
          <a:p>
            <a:pPr algn="just">
              <a:buFont typeface="Wingdings" pitchFamily="2" charset="2"/>
              <a:buChar char="Ø"/>
            </a:pPr>
            <a:r>
              <a:rPr lang="en-GB" sz="2000" dirty="0" smtClean="0"/>
              <a:t>This helps to maintain dependencies while object definition, naming or other properties get modified. </a:t>
            </a:r>
          </a:p>
          <a:p>
            <a:pPr algn="just">
              <a:buFont typeface="Wingdings" pitchFamily="2" charset="2"/>
              <a:buChar char="Ø"/>
            </a:pPr>
            <a:r>
              <a:rPr lang="en-GB" sz="2000" dirty="0" smtClean="0"/>
              <a:t>If two objects have the same GUID, they refer to the same object. When synchronizing an application between environments, the complete set of objects being a part of that application need to be updated accordingly.</a:t>
            </a:r>
          </a:p>
          <a:p>
            <a:pPr algn="just">
              <a:buFont typeface="Wingdings" pitchFamily="2" charset="2"/>
              <a:buChar char="Ø"/>
            </a:pPr>
            <a:r>
              <a:rPr lang="en-GB" sz="2000" dirty="0" smtClean="0"/>
              <a:t>Objects in </a:t>
            </a:r>
            <a:r>
              <a:rPr lang="en-GB" sz="2000" dirty="0" err="1" smtClean="0"/>
              <a:t>MicroStrategy</a:t>
            </a:r>
            <a:r>
              <a:rPr lang="en-GB" sz="2000" dirty="0" smtClean="0"/>
              <a:t> will also have a Version ID which changes every time the object is modified. </a:t>
            </a:r>
            <a:endParaRPr lang="en-US" sz="2000" dirty="0"/>
          </a:p>
        </p:txBody>
      </p:sp>
      <p:pic>
        <p:nvPicPr>
          <p:cNvPr id="4" name="Picture 3" descr="Screenshot 2024-03-21 123157.png"/>
          <p:cNvPicPr>
            <a:picLocks noChangeAspect="1"/>
          </p:cNvPicPr>
          <p:nvPr/>
        </p:nvPicPr>
        <p:blipFill>
          <a:blip r:embed="rId2"/>
          <a:stretch>
            <a:fillRect/>
          </a:stretch>
        </p:blipFill>
        <p:spPr>
          <a:xfrm>
            <a:off x="3714744" y="4464472"/>
            <a:ext cx="5357850" cy="232211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LIST</a:t>
            </a: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GB" sz="2000" dirty="0" err="1" smtClean="0"/>
              <a:t>MicroStrategy</a:t>
            </a:r>
            <a:r>
              <a:rPr lang="en-GB" sz="2000" dirty="0" smtClean="0"/>
              <a:t> Objects get assigned Permissions in conjunction with Users or User Groups, just like objects in an Operating Systems (“Security” in Windows or “row” in Unix and Linux systems).</a:t>
            </a:r>
          </a:p>
          <a:p>
            <a:pPr algn="just">
              <a:buFont typeface="Wingdings" pitchFamily="2" charset="2"/>
              <a:buChar char="Ø"/>
            </a:pPr>
            <a:r>
              <a:rPr lang="en-GB" sz="2000" dirty="0" err="1" smtClean="0"/>
              <a:t>MicroStrategy</a:t>
            </a:r>
            <a:r>
              <a:rPr lang="en-GB" sz="2000" dirty="0" smtClean="0"/>
              <a:t> Objects will inherit their Access Control Lists from the Folder they are created in. </a:t>
            </a:r>
          </a:p>
          <a:p>
            <a:pPr algn="just">
              <a:buFont typeface="Wingdings" pitchFamily="2" charset="2"/>
              <a:buChar char="Ø"/>
            </a:pPr>
            <a:r>
              <a:rPr lang="en-GB" sz="2000" dirty="0" smtClean="0"/>
              <a:t>When object is moved to another folder, it will maintain their ACL, however, when the object is copied, the ACL will be assigned from the target folder, just like when creating the new object. </a:t>
            </a:r>
          </a:p>
          <a:p>
            <a:pPr algn="just">
              <a:buFont typeface="Wingdings" pitchFamily="2" charset="2"/>
              <a:buChar char="Ø"/>
            </a:pPr>
            <a:r>
              <a:rPr lang="en-GB" sz="2000" dirty="0" smtClean="0"/>
              <a:t>Developers and Architects must be aware of those settings to successfully build applications as a team. </a:t>
            </a:r>
          </a:p>
          <a:p>
            <a:pPr algn="just">
              <a:buFont typeface="Wingdings" pitchFamily="2" charset="2"/>
              <a:buChar char="Ø"/>
            </a:pPr>
            <a:r>
              <a:rPr lang="en-GB" sz="2000" dirty="0" smtClean="0"/>
              <a:t>In some cases, Platform Administrator might be asked to help with modifying the Access Control List, as his/hers credentials allows to bypass the ACL settings.</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2024-03-21 123642.png"/>
          <p:cNvPicPr>
            <a:picLocks noGrp="1" noChangeAspect="1"/>
          </p:cNvPicPr>
          <p:nvPr>
            <p:ph idx="1"/>
          </p:nvPr>
        </p:nvPicPr>
        <p:blipFill>
          <a:blip r:embed="rId2"/>
          <a:stretch>
            <a:fillRect/>
          </a:stretch>
        </p:blipFill>
        <p:spPr>
          <a:xfrm>
            <a:off x="0" y="0"/>
            <a:ext cx="8715404" cy="3714752"/>
          </a:xfrm>
        </p:spPr>
      </p:pic>
      <p:pic>
        <p:nvPicPr>
          <p:cNvPr id="5" name="Picture 4" descr="Screenshot 2024-03-21 123737.png"/>
          <p:cNvPicPr>
            <a:picLocks noChangeAspect="1"/>
          </p:cNvPicPr>
          <p:nvPr/>
        </p:nvPicPr>
        <p:blipFill>
          <a:blip r:embed="rId3"/>
          <a:stretch>
            <a:fillRect/>
          </a:stretch>
        </p:blipFill>
        <p:spPr>
          <a:xfrm>
            <a:off x="142844" y="3714752"/>
            <a:ext cx="8858280" cy="292895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52"/>
            <a:ext cx="8572560" cy="6572296"/>
          </a:xfrm>
        </p:spPr>
        <p:txBody>
          <a:bodyPr>
            <a:normAutofit fontScale="70000" lnSpcReduction="20000"/>
          </a:bodyPr>
          <a:lstStyle/>
          <a:p>
            <a:pPr>
              <a:buNone/>
            </a:pPr>
            <a:endParaRPr lang="en-GB" dirty="0" smtClean="0"/>
          </a:p>
          <a:p>
            <a:pPr>
              <a:buNone/>
            </a:pPr>
            <a:r>
              <a:rPr lang="en-GB" dirty="0" smtClean="0"/>
              <a:t>The </a:t>
            </a:r>
            <a:r>
              <a:rPr lang="en-GB" dirty="0"/>
              <a:t>variable migration analysis process performs the following steps</a:t>
            </a:r>
            <a:r>
              <a:rPr lang="en-GB" dirty="0" smtClean="0"/>
              <a:t>:</a:t>
            </a:r>
          </a:p>
          <a:p>
            <a:pPr>
              <a:buFont typeface="Wingdings" pitchFamily="2" charset="2"/>
              <a:buChar char="Ø"/>
            </a:pPr>
            <a:r>
              <a:rPr lang="en-GB" dirty="0" smtClean="0"/>
              <a:t>Scans </a:t>
            </a:r>
            <a:r>
              <a:rPr lang="en-GB" dirty="0"/>
              <a:t>source database for variables and displays them in a folder tree</a:t>
            </a:r>
          </a:p>
          <a:p>
            <a:pPr>
              <a:buFont typeface="Wingdings" pitchFamily="2" charset="2"/>
              <a:buChar char="Ø"/>
            </a:pPr>
            <a:r>
              <a:rPr lang="en-GB" dirty="0"/>
              <a:t>Allows the selection of variables for comparison</a:t>
            </a:r>
          </a:p>
          <a:p>
            <a:pPr>
              <a:buFont typeface="Wingdings" pitchFamily="2" charset="2"/>
              <a:buChar char="Ø"/>
            </a:pPr>
            <a:r>
              <a:rPr lang="en-GB" dirty="0"/>
              <a:t>Compares the selected variables against variables in a target database</a:t>
            </a:r>
          </a:p>
          <a:p>
            <a:pPr>
              <a:buFont typeface="Wingdings" pitchFamily="2" charset="2"/>
              <a:buChar char="Ø"/>
            </a:pPr>
            <a:r>
              <a:rPr lang="en-GB" dirty="0"/>
              <a:t>Determines the list of all calculations referenced by the selected variables</a:t>
            </a:r>
          </a:p>
          <a:p>
            <a:pPr>
              <a:buFont typeface="Wingdings" pitchFamily="2" charset="2"/>
              <a:buChar char="Ø"/>
            </a:pPr>
            <a:r>
              <a:rPr lang="en-GB" dirty="0"/>
              <a:t>Checks and displays if</a:t>
            </a:r>
          </a:p>
          <a:p>
            <a:pPr lvl="1">
              <a:buFont typeface="Wingdings" pitchFamily="2" charset="2"/>
              <a:buChar char="Ø"/>
            </a:pPr>
            <a:r>
              <a:rPr lang="en-GB" dirty="0"/>
              <a:t>The two databases have the same database version</a:t>
            </a:r>
          </a:p>
          <a:p>
            <a:pPr lvl="1">
              <a:buFont typeface="Wingdings" pitchFamily="2" charset="2"/>
              <a:buChar char="Ø"/>
            </a:pPr>
            <a:r>
              <a:rPr lang="en-GB" dirty="0"/>
              <a:t>The source and target databases are different</a:t>
            </a:r>
          </a:p>
          <a:p>
            <a:pPr lvl="1">
              <a:buFont typeface="Wingdings" pitchFamily="2" charset="2"/>
              <a:buChar char="Ø"/>
            </a:pPr>
            <a:r>
              <a:rPr lang="en-GB" dirty="0"/>
              <a:t>The source format tables exist in the target database</a:t>
            </a:r>
          </a:p>
          <a:p>
            <a:pPr lvl="1">
              <a:buFont typeface="Wingdings" pitchFamily="2" charset="2"/>
              <a:buChar char="Ø"/>
            </a:pPr>
            <a:r>
              <a:rPr lang="en-GB" dirty="0"/>
              <a:t>The source format table fields exist in the target database format table</a:t>
            </a:r>
          </a:p>
          <a:p>
            <a:pPr lvl="1">
              <a:buFont typeface="Wingdings" pitchFamily="2" charset="2"/>
              <a:buChar char="Ø"/>
            </a:pPr>
            <a:r>
              <a:rPr lang="en-GB" dirty="0"/>
              <a:t>The login user is an administrative user</a:t>
            </a:r>
          </a:p>
          <a:p>
            <a:pPr>
              <a:buFont typeface="Wingdings" pitchFamily="2" charset="2"/>
              <a:buChar char="Ø"/>
            </a:pPr>
            <a:r>
              <a:rPr lang="en-GB" dirty="0"/>
              <a:t> Displays a summary report containing:</a:t>
            </a:r>
          </a:p>
          <a:p>
            <a:pPr lvl="1">
              <a:buFont typeface="Wingdings" pitchFamily="2" charset="2"/>
              <a:buChar char="Ø"/>
            </a:pPr>
            <a:r>
              <a:rPr lang="en-GB" dirty="0"/>
              <a:t>Variables that exist only in the source database, which would need to be added to the target</a:t>
            </a:r>
          </a:p>
          <a:p>
            <a:pPr lvl="1">
              <a:buFont typeface="Wingdings" pitchFamily="2" charset="2"/>
              <a:buChar char="Ø"/>
            </a:pPr>
            <a:r>
              <a:rPr lang="en-GB" dirty="0"/>
              <a:t>Target variables that are exactly the same as the source database and therefore would not need to be migrated</a:t>
            </a:r>
          </a:p>
          <a:p>
            <a:pPr lvl="1">
              <a:buFont typeface="Wingdings" pitchFamily="2" charset="2"/>
              <a:buChar char="Ø"/>
            </a:pPr>
            <a:r>
              <a:rPr lang="en-GB" dirty="0"/>
              <a:t>Target variables that are different than in the source database, which would need to be replaced in the target</a:t>
            </a:r>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Migration Feature</a:t>
            </a:r>
            <a:endParaRPr lang="en-US" b="1" dirty="0"/>
          </a:p>
        </p:txBody>
      </p:sp>
      <p:sp>
        <p:nvSpPr>
          <p:cNvPr id="5" name="Content Placeholder 4"/>
          <p:cNvSpPr>
            <a:spLocks noGrp="1"/>
          </p:cNvSpPr>
          <p:nvPr>
            <p:ph idx="1"/>
          </p:nvPr>
        </p:nvSpPr>
        <p:spPr/>
        <p:txBody>
          <a:bodyPr>
            <a:normAutofit/>
          </a:bodyPr>
          <a:lstStyle/>
          <a:p>
            <a:pPr algn="just">
              <a:buFont typeface="Wingdings" pitchFamily="2" charset="2"/>
              <a:buChar char="Ø"/>
            </a:pPr>
            <a:r>
              <a:rPr lang="en-GB" sz="2400" dirty="0" smtClean="0"/>
              <a:t>Portal objects that can be included in the package</a:t>
            </a:r>
          </a:p>
          <a:p>
            <a:pPr algn="just">
              <a:buFont typeface="Wingdings" pitchFamily="2" charset="2"/>
              <a:buChar char="Ø"/>
            </a:pPr>
            <a:r>
              <a:rPr lang="en-GB" sz="2400" dirty="0" smtClean="0"/>
              <a:t>Collaboration and Publisher information</a:t>
            </a:r>
          </a:p>
          <a:p>
            <a:pPr algn="just">
              <a:buFont typeface="Wingdings" pitchFamily="2" charset="2"/>
              <a:buChar char="Ø"/>
            </a:pPr>
            <a:r>
              <a:rPr lang="en-GB" sz="2400" dirty="0" smtClean="0"/>
              <a:t>Requests and approval</a:t>
            </a:r>
          </a:p>
          <a:p>
            <a:pPr algn="just">
              <a:buFont typeface="Wingdings" pitchFamily="2" charset="2"/>
              <a:buChar char="Ø"/>
            </a:pPr>
            <a:r>
              <a:rPr lang="en-GB" sz="2400" dirty="0" smtClean="0"/>
              <a:t>Creating a migration package</a:t>
            </a:r>
          </a:p>
          <a:p>
            <a:pPr algn="just">
              <a:buFont typeface="Wingdings" pitchFamily="2" charset="2"/>
              <a:buChar char="Ø"/>
            </a:pPr>
            <a:r>
              <a:rPr lang="en-GB" sz="2400" dirty="0" smtClean="0"/>
              <a:t>Object dependencies</a:t>
            </a:r>
          </a:p>
          <a:p>
            <a:pPr algn="just">
              <a:buFont typeface="Wingdings" pitchFamily="2" charset="2"/>
              <a:buChar char="Ø"/>
            </a:pPr>
            <a:r>
              <a:rPr lang="en-GB" sz="2400" dirty="0" smtClean="0"/>
              <a:t>Unique universal identifiers (UUIDs) and their effect on subsequent importing migration packages</a:t>
            </a:r>
          </a:p>
          <a:p>
            <a:pPr algn="just">
              <a:buFont typeface="Wingdings" pitchFamily="2" charset="2"/>
              <a:buChar char="Ø"/>
            </a:pP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Pointer </a:t>
            </a:r>
            <a:r>
              <a:rPr lang="en-GB" b="1" dirty="0" err="1" smtClean="0"/>
              <a:t>Swizzling</a:t>
            </a:r>
            <a:endParaRPr lang="en-US" b="1" dirty="0"/>
          </a:p>
        </p:txBody>
      </p:sp>
      <p:sp>
        <p:nvSpPr>
          <p:cNvPr id="5" name="Content Placeholder 4"/>
          <p:cNvSpPr>
            <a:spLocks noGrp="1"/>
          </p:cNvSpPr>
          <p:nvPr>
            <p:ph idx="1"/>
          </p:nvPr>
        </p:nvSpPr>
        <p:spPr/>
        <p:txBody>
          <a:bodyPr>
            <a:normAutofit/>
          </a:bodyPr>
          <a:lstStyle/>
          <a:p>
            <a:pPr algn="just">
              <a:buFont typeface="Wingdings" pitchFamily="2" charset="2"/>
              <a:buChar char="Ø"/>
            </a:pPr>
            <a:r>
              <a:rPr lang="en-GB" sz="2400" dirty="0" smtClean="0"/>
              <a:t>A simple concept of using pointers for addressing instead of going through translation table for all queries.</a:t>
            </a:r>
          </a:p>
          <a:p>
            <a:pPr algn="just">
              <a:buFont typeface="Wingdings" pitchFamily="2" charset="2"/>
              <a:buChar char="Ø"/>
            </a:pPr>
            <a:r>
              <a:rPr lang="en-GB" sz="2400" dirty="0" smtClean="0"/>
              <a:t>The database addresses in data blocks/records are replaced by the corresponding virtual memory addresses when the referenced data block/record resides in memory</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Ø"/>
            </a:pPr>
            <a:r>
              <a:rPr lang="en-GB" dirty="0" smtClean="0"/>
              <a:t>In object systems, one can navigate from one object to another using path expressions that involve attributes with object-based values.</a:t>
            </a:r>
          </a:p>
          <a:p>
            <a:pPr>
              <a:buFont typeface="Wingdings" pitchFamily="2" charset="2"/>
              <a:buChar char="Ø"/>
            </a:pPr>
            <a:r>
              <a:rPr lang="en-GB" dirty="0" smtClean="0"/>
              <a:t>For example, if object c is of type Car, then c.engine.manufacturer.name is a path expression.</a:t>
            </a:r>
          </a:p>
          <a:p>
            <a:pPr>
              <a:buFont typeface="Wingdings" pitchFamily="2" charset="2"/>
              <a:buChar char="Ø"/>
            </a:pPr>
            <a:r>
              <a:rPr lang="en-GB" dirty="0" smtClean="0"/>
              <a:t>These are basically pointers. Usually on disk, object identifiers are used to represent these pointers.</a:t>
            </a:r>
          </a:p>
          <a:p>
            <a:pPr>
              <a:buFont typeface="Wingdings" pitchFamily="2" charset="2"/>
              <a:buChar char="Ø"/>
            </a:pPr>
            <a:r>
              <a:rPr lang="en-GB" dirty="0" smtClean="0"/>
              <a:t>However, in memory, it is desirable to use in-memory pointers for navigating from one object to another.</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03-21 131314.png"/>
          <p:cNvPicPr>
            <a:picLocks noGrp="1" noChangeAspect="1"/>
          </p:cNvPicPr>
          <p:nvPr>
            <p:ph idx="1"/>
          </p:nvPr>
        </p:nvPicPr>
        <p:blipFill>
          <a:blip r:embed="rId2"/>
          <a:stretch>
            <a:fillRect/>
          </a:stretch>
        </p:blipFill>
        <p:spPr>
          <a:xfrm>
            <a:off x="1758805" y="1428736"/>
            <a:ext cx="5626389" cy="4388076"/>
          </a:xfrm>
        </p:spPr>
      </p:pic>
      <p:sp>
        <p:nvSpPr>
          <p:cNvPr id="5" name="Rectangle 4"/>
          <p:cNvSpPr/>
          <p:nvPr/>
        </p:nvSpPr>
        <p:spPr>
          <a:xfrm>
            <a:off x="1000100" y="714356"/>
            <a:ext cx="7643866" cy="646331"/>
          </a:xfrm>
          <a:prstGeom prst="rect">
            <a:avLst/>
          </a:prstGeom>
        </p:spPr>
        <p:txBody>
          <a:bodyPr wrap="square">
            <a:spAutoFit/>
          </a:bodyPr>
          <a:lstStyle/>
          <a:p>
            <a:r>
              <a:rPr lang="en-IN" b="1" dirty="0" smtClean="0">
                <a:solidFill>
                  <a:srgbClr val="FF0000"/>
                </a:solidFill>
              </a:rPr>
              <a:t>Inefficiency</a:t>
            </a:r>
            <a:r>
              <a:rPr lang="en-IN" dirty="0" smtClean="0"/>
              <a:t> in </a:t>
            </a:r>
            <a:r>
              <a:rPr lang="en-IN" b="1" dirty="0" smtClean="0">
                <a:solidFill>
                  <a:srgbClr val="0070C0"/>
                </a:solidFill>
              </a:rPr>
              <a:t>accessing</a:t>
            </a:r>
            <a:r>
              <a:rPr lang="en-IN" dirty="0" smtClean="0"/>
              <a:t> a </a:t>
            </a:r>
            <a:r>
              <a:rPr lang="en-IN" b="1" dirty="0" smtClean="0">
                <a:solidFill>
                  <a:srgbClr val="FF0000"/>
                </a:solidFill>
              </a:rPr>
              <a:t>block/record</a:t>
            </a:r>
            <a:r>
              <a:rPr lang="en-IN" dirty="0" smtClean="0"/>
              <a:t> that is </a:t>
            </a:r>
            <a:r>
              <a:rPr lang="en-IN" b="1" dirty="0" smtClean="0">
                <a:solidFill>
                  <a:srgbClr val="0070C0"/>
                </a:solidFill>
              </a:rPr>
              <a:t>stored</a:t>
            </a:r>
            <a:r>
              <a:rPr lang="en-IN" dirty="0" smtClean="0"/>
              <a:t> in </a:t>
            </a:r>
            <a:r>
              <a:rPr lang="en-IN" b="1" dirty="0" smtClean="0">
                <a:solidFill>
                  <a:srgbClr val="FF0000"/>
                </a:solidFill>
              </a:rPr>
              <a:t>memory</a:t>
            </a:r>
            <a:r>
              <a:rPr lang="en-IN" dirty="0" smtClean="0"/>
              <a:t> using the </a:t>
            </a:r>
            <a:r>
              <a:rPr lang="en-IN" b="1" dirty="0" smtClean="0">
                <a:solidFill>
                  <a:srgbClr val="0070C0"/>
                </a:solidFill>
              </a:rPr>
              <a:t>translation table:</a:t>
            </a:r>
            <a:endParaRPr lang="en-US" b="1" dirty="0">
              <a:solidFill>
                <a:srgbClr val="0070C0"/>
              </a:solidFill>
            </a:endParaRPr>
          </a:p>
        </p:txBody>
      </p:sp>
      <p:sp>
        <p:nvSpPr>
          <p:cNvPr id="6" name="Rectangle 5"/>
          <p:cNvSpPr/>
          <p:nvPr/>
        </p:nvSpPr>
        <p:spPr>
          <a:xfrm>
            <a:off x="857224" y="6000768"/>
            <a:ext cx="8072494" cy="646331"/>
          </a:xfrm>
          <a:prstGeom prst="rect">
            <a:avLst/>
          </a:prstGeom>
        </p:spPr>
        <p:txBody>
          <a:bodyPr wrap="square">
            <a:spAutoFit/>
          </a:bodyPr>
          <a:lstStyle/>
          <a:p>
            <a:r>
              <a:rPr lang="en-IN" dirty="0" smtClean="0"/>
              <a:t>We must translate the database address each time we want to access a block stored in memory</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 of </a:t>
            </a:r>
            <a:r>
              <a:rPr lang="en-US" dirty="0" err="1" smtClean="0"/>
              <a:t>swizzling</a:t>
            </a: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GB" sz="2400" dirty="0" err="1" smtClean="0"/>
              <a:t>Swizzling</a:t>
            </a:r>
            <a:r>
              <a:rPr lang="en-GB" sz="2400" dirty="0" smtClean="0"/>
              <a:t> in the general case can be complicated. </a:t>
            </a:r>
          </a:p>
          <a:p>
            <a:pPr algn="just">
              <a:buFont typeface="Wingdings" pitchFamily="2" charset="2"/>
              <a:buChar char="Ø"/>
            </a:pPr>
            <a:r>
              <a:rPr lang="en-GB" sz="2400" dirty="0" smtClean="0"/>
              <a:t>The reference graph of pointers might contain an arbitrary number of cycles; this complicates maintaining a mapping from the old </a:t>
            </a:r>
            <a:r>
              <a:rPr lang="en-GB" sz="2400" dirty="0" err="1" smtClean="0"/>
              <a:t>unswizzled</a:t>
            </a:r>
            <a:r>
              <a:rPr lang="en-GB" sz="2400" dirty="0" smtClean="0"/>
              <a:t> values to the new addresses. </a:t>
            </a:r>
          </a:p>
          <a:p>
            <a:pPr algn="just">
              <a:buFont typeface="Wingdings" pitchFamily="2" charset="2"/>
              <a:buChar char="Ø"/>
            </a:pPr>
            <a:r>
              <a:rPr lang="en-GB" sz="2400" dirty="0" smtClean="0"/>
              <a:t>Associative arrays are useful for maintaining the mapping, while algorithms such as breadth-first search help to traverse the graph, although both of these require extra storage.</a:t>
            </a:r>
          </a:p>
          <a:p>
            <a:pPr algn="just">
              <a:buFont typeface="Wingdings" pitchFamily="2" charset="2"/>
              <a:buChar char="Ø"/>
            </a:pPr>
            <a:r>
              <a:rPr lang="en-GB" sz="2400" dirty="0"/>
              <a:t>The different types of </a:t>
            </a:r>
            <a:r>
              <a:rPr lang="en-GB" sz="2400" dirty="0" err="1"/>
              <a:t>swizzling</a:t>
            </a:r>
            <a:r>
              <a:rPr lang="en-GB" sz="2400" dirty="0"/>
              <a:t> are:</a:t>
            </a:r>
          </a:p>
          <a:p>
            <a:pPr lvl="1" algn="just">
              <a:buFont typeface="Wingdings" pitchFamily="2" charset="2"/>
              <a:buChar char="Ø"/>
            </a:pPr>
            <a:r>
              <a:rPr lang="en-GB" sz="2400" dirty="0"/>
              <a:t>Automatic </a:t>
            </a:r>
            <a:r>
              <a:rPr lang="en-GB" sz="2400" dirty="0" err="1"/>
              <a:t>swizzling</a:t>
            </a:r>
            <a:endParaRPr lang="en-GB" sz="2400" dirty="0"/>
          </a:p>
          <a:p>
            <a:pPr lvl="1" algn="just">
              <a:buFont typeface="Wingdings" pitchFamily="2" charset="2"/>
              <a:buChar char="Ø"/>
            </a:pPr>
            <a:r>
              <a:rPr lang="en-GB" sz="2400" dirty="0"/>
              <a:t>On-demand </a:t>
            </a:r>
            <a:r>
              <a:rPr lang="en-GB" sz="2400" dirty="0" err="1"/>
              <a:t>swizzling</a:t>
            </a:r>
            <a:endParaRPr lang="en-GB" sz="2400" dirty="0"/>
          </a:p>
          <a:p>
            <a:pPr algn="just">
              <a:buFont typeface="Wingdings" pitchFamily="2" charset="2"/>
              <a:buChar char="Ø"/>
            </a:pP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 of </a:t>
            </a:r>
            <a:r>
              <a:rPr lang="en-US" dirty="0" err="1" smtClean="0"/>
              <a:t>unswizzling</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GB" dirty="0" smtClean="0"/>
              <a:t>The offset of the pointed-to object in the file</a:t>
            </a:r>
          </a:p>
          <a:p>
            <a:pPr>
              <a:buFont typeface="Wingdings" pitchFamily="2" charset="2"/>
              <a:buChar char="Ø"/>
            </a:pPr>
            <a:r>
              <a:rPr lang="en-GB" dirty="0" smtClean="0"/>
              <a:t>The index of the pointed-to object in some sequence of records</a:t>
            </a:r>
          </a:p>
          <a:p>
            <a:pPr>
              <a:buFont typeface="Wingdings" pitchFamily="2" charset="2"/>
              <a:buChar char="Ø"/>
            </a:pPr>
            <a:r>
              <a:rPr lang="en-GB" dirty="0" smtClean="0"/>
              <a:t>A unique identifier possessed by the pointed-to object, such as a person's Social Security number.</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Ø"/>
            </a:pPr>
            <a:r>
              <a:rPr lang="en-GB" dirty="0" smtClean="0"/>
              <a:t>The process of converting a disk version of the pointer to an in-memory version of a pointer is known as "pointer-</a:t>
            </a:r>
            <a:r>
              <a:rPr lang="en-GB" dirty="0" err="1" smtClean="0"/>
              <a:t>swizzling</a:t>
            </a:r>
            <a:r>
              <a:rPr lang="en-GB" dirty="0" smtClean="0"/>
              <a:t>". Two types of pointer </a:t>
            </a:r>
            <a:r>
              <a:rPr lang="en-GB" dirty="0" err="1" smtClean="0"/>
              <a:t>swizzling</a:t>
            </a:r>
            <a:r>
              <a:rPr lang="en-GB" dirty="0" smtClean="0"/>
              <a:t> mechanisms are:</a:t>
            </a:r>
          </a:p>
          <a:p>
            <a:pPr lvl="1">
              <a:buFont typeface="Wingdings" pitchFamily="2" charset="2"/>
              <a:buChar char="Ø"/>
            </a:pPr>
            <a:r>
              <a:rPr lang="en-GB" b="1" u="sng" dirty="0" smtClean="0"/>
              <a:t>Hardware-Based:-</a:t>
            </a:r>
            <a:r>
              <a:rPr lang="en-GB" dirty="0" smtClean="0"/>
              <a:t> The operating system's page-fault mechanism is used; when a page is brought into memory, all the pointers in it are </a:t>
            </a:r>
            <a:r>
              <a:rPr lang="en-GB" dirty="0" err="1" smtClean="0"/>
              <a:t>swizzled</a:t>
            </a:r>
            <a:r>
              <a:rPr lang="en-GB" dirty="0" smtClean="0"/>
              <a:t>, and they point to reserved virtual memory frames.</a:t>
            </a:r>
          </a:p>
          <a:p>
            <a:pPr lvl="1">
              <a:buFont typeface="Wingdings" pitchFamily="2" charset="2"/>
              <a:buChar char="Ø"/>
            </a:pPr>
            <a:r>
              <a:rPr lang="en-GB" b="1" u="sng" dirty="0" smtClean="0"/>
              <a:t>Software Based:-</a:t>
            </a:r>
            <a:r>
              <a:rPr lang="en-GB" dirty="0" smtClean="0"/>
              <a:t> An object table is used for pointer- </a:t>
            </a:r>
            <a:r>
              <a:rPr lang="en-GB" dirty="0" err="1" smtClean="0"/>
              <a:t>swizzling</a:t>
            </a:r>
            <a:r>
              <a:rPr lang="en-GB" dirty="0" smtClean="0"/>
              <a:t> purposes so that a pointer is </a:t>
            </a:r>
            <a:r>
              <a:rPr lang="en-GB" dirty="0" err="1" smtClean="0"/>
              <a:t>swizzled</a:t>
            </a:r>
            <a:r>
              <a:rPr lang="en-GB" dirty="0" smtClean="0"/>
              <a:t> to point to a location in the object table - that is LOIDs are used.</a:t>
            </a:r>
            <a:endParaRPr lang="en-US" dirty="0" smtClean="0"/>
          </a:p>
          <a:p>
            <a:pPr>
              <a:buFont typeface="Wingdings" pitchFamily="2" charset="2"/>
              <a:buChar char="Ø"/>
            </a:pPr>
            <a:endParaRPr lang="en-GB" dirty="0" smtClean="0"/>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Pointer </a:t>
            </a:r>
            <a:r>
              <a:rPr lang="en-US" sz="3600" dirty="0" err="1" smtClean="0"/>
              <a:t>swizzling</a:t>
            </a:r>
            <a:r>
              <a:rPr lang="en-US" sz="3600" dirty="0" smtClean="0"/>
              <a:t>: security weaknesses</a:t>
            </a:r>
            <a:endParaRPr lang="en-US" sz="3600" dirty="0"/>
          </a:p>
        </p:txBody>
      </p:sp>
      <p:sp>
        <p:nvSpPr>
          <p:cNvPr id="3" name="Content Placeholder 2"/>
          <p:cNvSpPr>
            <a:spLocks noGrp="1"/>
          </p:cNvSpPr>
          <p:nvPr>
            <p:ph idx="1"/>
          </p:nvPr>
        </p:nvSpPr>
        <p:spPr/>
        <p:txBody>
          <a:bodyPr>
            <a:noAutofit/>
          </a:bodyPr>
          <a:lstStyle/>
          <a:p>
            <a:pPr algn="just">
              <a:buFont typeface="Wingdings" pitchFamily="2" charset="2"/>
              <a:buChar char="Ø"/>
            </a:pPr>
            <a:r>
              <a:rPr lang="en-GB" sz="2800" dirty="0"/>
              <a:t>A</a:t>
            </a:r>
            <a:r>
              <a:rPr lang="en-GB" sz="2800" dirty="0" smtClean="0"/>
              <a:t>n attacker's presentation of a specially crafted file may allow access to addresses outside of the expected and proper bounds. </a:t>
            </a:r>
          </a:p>
          <a:p>
            <a:pPr algn="just">
              <a:buFont typeface="Wingdings" pitchFamily="2" charset="2"/>
              <a:buChar char="Ø"/>
            </a:pPr>
            <a:r>
              <a:rPr lang="en-GB" sz="2800" dirty="0" smtClean="0"/>
              <a:t>In systems with weak memory protection this can lead to exposure of confidential data or modification of code likely to be executed. </a:t>
            </a:r>
          </a:p>
          <a:p>
            <a:pPr algn="just">
              <a:buFont typeface="Wingdings" pitchFamily="2" charset="2"/>
              <a:buChar char="Ø"/>
            </a:pPr>
            <a:r>
              <a:rPr lang="en-GB" sz="2800" dirty="0" smtClean="0"/>
              <a:t>If the system does not implement guards against execution of data the system may be severely compromised by the installation of various kinds of malware.</a:t>
            </a: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MIGRATION</a:t>
            </a:r>
            <a:endParaRPr lang="en-US" dirty="0"/>
          </a:p>
        </p:txBody>
      </p:sp>
      <p:sp>
        <p:nvSpPr>
          <p:cNvPr id="3" name="Content Placeholder 2"/>
          <p:cNvSpPr>
            <a:spLocks noGrp="1"/>
          </p:cNvSpPr>
          <p:nvPr>
            <p:ph idx="1"/>
          </p:nvPr>
        </p:nvSpPr>
        <p:spPr>
          <a:xfrm>
            <a:off x="214282" y="1600200"/>
            <a:ext cx="8472518" cy="4525963"/>
          </a:xfrm>
        </p:spPr>
        <p:txBody>
          <a:bodyPr>
            <a:normAutofit/>
          </a:bodyPr>
          <a:lstStyle/>
          <a:p>
            <a:pPr algn="just">
              <a:buFont typeface="Wingdings" pitchFamily="2" charset="2"/>
              <a:buChar char="Ø"/>
            </a:pPr>
            <a:r>
              <a:rPr lang="en-GB" sz="2200" dirty="0" smtClean="0"/>
              <a:t>Object Migration is the process to migrate or move objects from one environment to another environment.</a:t>
            </a:r>
          </a:p>
          <a:p>
            <a:pPr algn="just">
              <a:buFont typeface="Wingdings" pitchFamily="2" charset="2"/>
              <a:buChar char="Ø"/>
            </a:pPr>
            <a:r>
              <a:rPr lang="en-GB" sz="2200" dirty="0"/>
              <a:t>Object migration lets you copy resources from one portal to another</a:t>
            </a:r>
            <a:r>
              <a:rPr lang="en-GB" sz="2200" dirty="0" smtClean="0"/>
              <a:t>.</a:t>
            </a:r>
          </a:p>
          <a:p>
            <a:pPr algn="just">
              <a:buFont typeface="Wingdings" pitchFamily="2" charset="2"/>
              <a:buChar char="Ø"/>
            </a:pPr>
            <a:r>
              <a:rPr lang="en-GB" sz="2200" dirty="0"/>
              <a:t>To support this migration process, the two databases need to use the same table structure </a:t>
            </a:r>
            <a:endParaRPr lang="en-GB" sz="2200" dirty="0" smtClean="0"/>
          </a:p>
          <a:p>
            <a:pPr algn="just">
              <a:buFont typeface="Wingdings" pitchFamily="2" charset="2"/>
              <a:buChar char="Ø"/>
            </a:pPr>
            <a:r>
              <a:rPr lang="en-GB" sz="2200" dirty="0"/>
              <a:t>You can copy resources from one portal to another by creating migration packages, which can be used to</a:t>
            </a:r>
            <a:r>
              <a:rPr lang="en-GB" sz="2200" dirty="0" smtClean="0"/>
              <a:t>:</a:t>
            </a:r>
          </a:p>
          <a:p>
            <a:pPr lvl="1" algn="just">
              <a:buFont typeface="Wingdings" pitchFamily="2" charset="2"/>
              <a:buChar char="Ø"/>
            </a:pPr>
            <a:r>
              <a:rPr lang="en-GB" sz="2200" dirty="0" smtClean="0"/>
              <a:t>Export </a:t>
            </a:r>
            <a:r>
              <a:rPr lang="en-GB" sz="2200" dirty="0"/>
              <a:t>objects created in a development portal and import them to your production portal when they have been properly tested.</a:t>
            </a:r>
          </a:p>
          <a:p>
            <a:pPr lvl="1" algn="just">
              <a:buFont typeface="Wingdings" pitchFamily="2" charset="2"/>
              <a:buChar char="Ø"/>
            </a:pPr>
            <a:r>
              <a:rPr lang="en-GB" sz="2200" dirty="0"/>
              <a:t>Import portal objects in order to install new features on your portal. For example, you might want to install a </a:t>
            </a:r>
            <a:r>
              <a:rPr lang="en-GB" sz="2200" dirty="0" err="1"/>
              <a:t>portlet</a:t>
            </a:r>
            <a:r>
              <a:rPr lang="en-GB" sz="2200" dirty="0"/>
              <a:t> suite and register those </a:t>
            </a:r>
            <a:r>
              <a:rPr lang="en-GB" sz="2200" dirty="0" err="1"/>
              <a:t>portlets</a:t>
            </a:r>
            <a:r>
              <a:rPr lang="en-GB" sz="2200" dirty="0"/>
              <a:t> in your portal.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919</Words>
  <Application>Microsoft Office PowerPoint</Application>
  <PresentationFormat>On-screen Show (4:3)</PresentationFormat>
  <Paragraphs>72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Pointer Swizzling and Object Migration </vt:lpstr>
      <vt:lpstr>Pointer Swizzling</vt:lpstr>
      <vt:lpstr>PowerPoint Presentation</vt:lpstr>
      <vt:lpstr>PowerPoint Presentation</vt:lpstr>
      <vt:lpstr>Methods of swizzling</vt:lpstr>
      <vt:lpstr>Methods of unswizzling</vt:lpstr>
      <vt:lpstr>PowerPoint Presentation</vt:lpstr>
      <vt:lpstr>Pointer swizzling: security weaknesses</vt:lpstr>
      <vt:lpstr>OBJECT MIGRATION</vt:lpstr>
      <vt:lpstr>OBJECT PROPERTIES </vt:lpstr>
      <vt:lpstr>OBJECT IDENTIFICATION</vt:lpstr>
      <vt:lpstr>ACCESS CONTROL LIST</vt:lpstr>
      <vt:lpstr>PowerPoint Presentation</vt:lpstr>
      <vt:lpstr>PowerPoint Presentation</vt:lpstr>
      <vt:lpstr>Migration Feature</vt:lpstr>
      <vt:lpstr>PowerPoint Presentation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Rictu</dc:creator>
  <cp:lastModifiedBy>admin</cp:lastModifiedBy>
  <cp:revision>15</cp:revision>
  <dcterms:created xsi:type="dcterms:W3CDTF">2024-03-21T05:45:27Z</dcterms:created>
  <dcterms:modified xsi:type="dcterms:W3CDTF">2024-03-21T09:19:38Z</dcterms:modified>
</cp:coreProperties>
</file>