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EE0BD1-4552-4E80-A1FB-F0B989615990}"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E0BD1-4552-4E80-A1FB-F0B989615990}"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E0BD1-4552-4E80-A1FB-F0B989615990}"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E0BD1-4552-4E80-A1FB-F0B989615990}"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E0BD1-4552-4E80-A1FB-F0B989615990}"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EE0BD1-4552-4E80-A1FB-F0B989615990}"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EE0BD1-4552-4E80-A1FB-F0B989615990}"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EE0BD1-4552-4E80-A1FB-F0B989615990}"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E0BD1-4552-4E80-A1FB-F0B989615990}"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E0BD1-4552-4E80-A1FB-F0B989615990}"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E0BD1-4552-4E80-A1FB-F0B989615990}"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BA53-EC0A-4C05-B1DD-38168FAD44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E0BD1-4552-4E80-A1FB-F0B989615990}" type="datetimeFigureOut">
              <a:rPr lang="en-US" smtClean="0"/>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47BA53-EC0A-4C05-B1DD-38168FAD44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Issue Query Optimization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Query Optimization</a:t>
            </a:r>
            <a:endParaRPr lang="en-US" b="1"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a:t>Query optimization is the process of finding the most efficient way to execute a query on a database. </a:t>
            </a:r>
            <a:endParaRPr lang="en-GB" sz="2400" dirty="0" smtClean="0"/>
          </a:p>
          <a:p>
            <a:pPr algn="just">
              <a:buFont typeface="Wingdings" pitchFamily="2" charset="2"/>
              <a:buChar char="Ø"/>
            </a:pPr>
            <a:r>
              <a:rPr lang="en-GB" sz="2400" dirty="0" smtClean="0"/>
              <a:t>It </a:t>
            </a:r>
            <a:r>
              <a:rPr lang="en-GB" sz="2400" dirty="0"/>
              <a:t>involves analyzing various factors, such as the query structure, the data distribution, the available resources, and the network conditions</a:t>
            </a:r>
            <a:r>
              <a:rPr lang="en-GB" sz="2400" dirty="0" smtClean="0"/>
              <a:t>.</a:t>
            </a:r>
          </a:p>
          <a:p>
            <a:pPr algn="just">
              <a:buFont typeface="Wingdings" pitchFamily="2" charset="2"/>
              <a:buChar char="Ø"/>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Issue Query </a:t>
            </a:r>
            <a:r>
              <a:rPr lang="en-US" b="1" dirty="0"/>
              <a:t>O</a:t>
            </a:r>
            <a:r>
              <a:rPr lang="en-US" b="1" dirty="0" smtClean="0"/>
              <a:t>ptimization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GB" sz="2800" dirty="0" smtClean="0"/>
              <a:t>Data fragmentation</a:t>
            </a:r>
          </a:p>
          <a:p>
            <a:pPr>
              <a:buFont typeface="Wingdings" pitchFamily="2" charset="2"/>
              <a:buChar char="Ø"/>
            </a:pPr>
            <a:r>
              <a:rPr lang="en-GB" sz="2800" dirty="0" smtClean="0"/>
              <a:t>Data localization</a:t>
            </a:r>
          </a:p>
          <a:p>
            <a:pPr>
              <a:buFont typeface="Wingdings" pitchFamily="2" charset="2"/>
              <a:buChar char="Ø"/>
            </a:pPr>
            <a:r>
              <a:rPr lang="en-GB" sz="2800" dirty="0" smtClean="0"/>
              <a:t>Data replication</a:t>
            </a:r>
          </a:p>
          <a:p>
            <a:pPr>
              <a:buFont typeface="Wingdings" pitchFamily="2" charset="2"/>
              <a:buChar char="Ø"/>
            </a:pPr>
            <a:r>
              <a:rPr lang="en-GB" sz="2800" dirty="0" smtClean="0"/>
              <a:t>Network heterogeneity</a:t>
            </a:r>
          </a:p>
          <a:p>
            <a:pPr>
              <a:buFont typeface="Wingdings" pitchFamily="2" charset="2"/>
              <a:buChar char="Ø"/>
            </a:pPr>
            <a:r>
              <a:rPr lang="en-GB" sz="2800" dirty="0" smtClean="0"/>
              <a:t>Query decomposition and allocation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Fragmentation</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Ø"/>
            </a:pPr>
            <a:r>
              <a:rPr lang="en-GB" sz="2400" dirty="0" smtClean="0"/>
              <a:t>Data Fragmentation refers </a:t>
            </a:r>
            <a:r>
              <a:rPr lang="en-GB" sz="2400" dirty="0"/>
              <a:t>to how the data is partitioned and allocated among the nodes. </a:t>
            </a:r>
            <a:endParaRPr lang="en-GB" sz="2400" dirty="0" smtClean="0"/>
          </a:p>
          <a:p>
            <a:pPr>
              <a:buFont typeface="Wingdings" pitchFamily="2" charset="2"/>
              <a:buChar char="Ø"/>
            </a:pPr>
            <a:r>
              <a:rPr lang="en-GB" sz="2400" dirty="0" smtClean="0"/>
              <a:t>Data </a:t>
            </a:r>
            <a:r>
              <a:rPr lang="en-GB" sz="2400" dirty="0"/>
              <a:t>fragmentation can affect the performance of queries, as it may require more data transfers, joins, or replication</a:t>
            </a:r>
            <a:r>
              <a:rPr lang="en-GB" sz="2400" dirty="0" smtClean="0"/>
              <a:t>.</a:t>
            </a:r>
          </a:p>
          <a:p>
            <a:pPr>
              <a:buFont typeface="Wingdings" pitchFamily="2" charset="2"/>
              <a:buChar char="Ø"/>
            </a:pPr>
            <a:r>
              <a:rPr lang="en-GB" sz="2400" dirty="0" smtClean="0"/>
              <a:t>For E.g.</a:t>
            </a:r>
          </a:p>
          <a:p>
            <a:pPr lvl="1">
              <a:buFont typeface="Wingdings" pitchFamily="2" charset="2"/>
              <a:buChar char="Ø"/>
            </a:pPr>
            <a:r>
              <a:rPr lang="en-GB" sz="2000" dirty="0"/>
              <a:t>I</a:t>
            </a:r>
            <a:r>
              <a:rPr lang="en-GB" sz="2000" dirty="0" smtClean="0"/>
              <a:t>f </a:t>
            </a:r>
            <a:r>
              <a:rPr lang="en-GB" sz="2000" dirty="0"/>
              <a:t>a query involves data that is horizontally fragmented, meaning that different rows of a table are stored at different nodes, </a:t>
            </a:r>
            <a:endParaRPr lang="en-GB" sz="2000" dirty="0" smtClean="0"/>
          </a:p>
          <a:p>
            <a:pPr lvl="1">
              <a:buFont typeface="Wingdings" pitchFamily="2" charset="2"/>
              <a:buChar char="Ø"/>
            </a:pPr>
            <a:r>
              <a:rPr lang="en-GB" sz="2000" dirty="0" smtClean="0"/>
              <a:t>it </a:t>
            </a:r>
            <a:r>
              <a:rPr lang="en-GB" sz="2000" dirty="0"/>
              <a:t>may need to access multiple nodes to retrieve the relevant data. </a:t>
            </a:r>
            <a:endParaRPr lang="en-GB" sz="2000" dirty="0" smtClean="0"/>
          </a:p>
          <a:p>
            <a:pPr lvl="7">
              <a:buFont typeface="Wingdings" pitchFamily="2" charset="2"/>
              <a:buChar char="Ø"/>
            </a:pPr>
            <a:r>
              <a:rPr lang="en-GB" sz="1400" b="1" dirty="0" smtClean="0"/>
              <a:t>OR</a:t>
            </a:r>
          </a:p>
          <a:p>
            <a:pPr lvl="1">
              <a:buFont typeface="Wingdings" pitchFamily="2" charset="2"/>
              <a:buChar char="Ø"/>
            </a:pPr>
            <a:r>
              <a:rPr lang="en-GB" sz="2000" dirty="0" smtClean="0"/>
              <a:t>If </a:t>
            </a:r>
            <a:r>
              <a:rPr lang="en-GB" sz="2000" dirty="0"/>
              <a:t>a query involves data that is vertically fragmented, meaning that different columns of a table are stored at different nodes, </a:t>
            </a:r>
            <a:endParaRPr lang="en-GB" sz="2000" dirty="0" smtClean="0"/>
          </a:p>
          <a:p>
            <a:pPr lvl="1">
              <a:buFont typeface="Wingdings" pitchFamily="2" charset="2"/>
              <a:buChar char="Ø"/>
            </a:pPr>
            <a:r>
              <a:rPr lang="en-GB" sz="2000" dirty="0" smtClean="0"/>
              <a:t>it </a:t>
            </a:r>
            <a:r>
              <a:rPr lang="en-GB" sz="2000" dirty="0"/>
              <a:t>may need to join the data from different nodes to reconstruct the table.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Data Localization</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GB" dirty="0" smtClean="0"/>
              <a:t>Data localization refers </a:t>
            </a:r>
            <a:r>
              <a:rPr lang="en-GB" dirty="0"/>
              <a:t>to the degree to which the data needed for a query is available at the node where the query is initiated. </a:t>
            </a:r>
            <a:endParaRPr lang="en-GB" dirty="0" smtClean="0"/>
          </a:p>
          <a:p>
            <a:pPr>
              <a:buFont typeface="Wingdings" pitchFamily="2" charset="2"/>
              <a:buChar char="Ø"/>
            </a:pPr>
            <a:r>
              <a:rPr lang="en-GB" dirty="0" smtClean="0"/>
              <a:t>Data </a:t>
            </a:r>
            <a:r>
              <a:rPr lang="en-GB" dirty="0"/>
              <a:t>localization can affect the performance of queries, as it may reduce or increase the amount of data transfers, communication, or synchronization</a:t>
            </a:r>
            <a:r>
              <a:rPr lang="en-GB" dirty="0" smtClean="0"/>
              <a:t>.</a:t>
            </a:r>
          </a:p>
          <a:p>
            <a:pPr>
              <a:buFont typeface="Wingdings" pitchFamily="2" charset="2"/>
              <a:buChar char="Ø"/>
            </a:pPr>
            <a:r>
              <a:rPr lang="en-GB" dirty="0" smtClean="0"/>
              <a:t>For E.g.</a:t>
            </a:r>
          </a:p>
          <a:p>
            <a:pPr lvl="1">
              <a:buFont typeface="Wingdings" pitchFamily="2" charset="2"/>
              <a:buChar char="Ø"/>
            </a:pPr>
            <a:r>
              <a:rPr lang="en-GB" dirty="0"/>
              <a:t>if a query is initiated at a node that has most or all of the data needed for the query, it can be executed locally without much overhead. </a:t>
            </a:r>
            <a:endParaRPr lang="en-GB" dirty="0" smtClean="0"/>
          </a:p>
          <a:p>
            <a:pPr lvl="8">
              <a:buNone/>
            </a:pPr>
            <a:r>
              <a:rPr lang="en-GB" b="1" dirty="0" smtClean="0"/>
              <a:t>OR</a:t>
            </a:r>
            <a:endParaRPr lang="en-GB" b="1" dirty="0"/>
          </a:p>
          <a:p>
            <a:pPr lvl="1">
              <a:buFont typeface="Wingdings" pitchFamily="2" charset="2"/>
              <a:buChar char="Ø"/>
            </a:pPr>
            <a:r>
              <a:rPr lang="en-GB" dirty="0" smtClean="0"/>
              <a:t>if </a:t>
            </a:r>
            <a:r>
              <a:rPr lang="en-GB" dirty="0"/>
              <a:t>a query is initiated at a node that has little or none of the data needed for the query, it may need to send requests to other nodes or fetch data from them, which can incur more costs and delays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Replication</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000" dirty="0" smtClean="0"/>
              <a:t>Data replication refers </a:t>
            </a:r>
            <a:r>
              <a:rPr lang="en-GB" sz="2000" dirty="0"/>
              <a:t>to the process of creating and maintaining copies of data at different nodes. </a:t>
            </a:r>
            <a:endParaRPr lang="en-GB" sz="2000" dirty="0" smtClean="0"/>
          </a:p>
          <a:p>
            <a:pPr algn="just">
              <a:buFont typeface="Wingdings" pitchFamily="2" charset="2"/>
              <a:buChar char="Ø"/>
            </a:pPr>
            <a:r>
              <a:rPr lang="en-GB" sz="2000" dirty="0" smtClean="0"/>
              <a:t>Data </a:t>
            </a:r>
            <a:r>
              <a:rPr lang="en-GB" sz="2000" dirty="0"/>
              <a:t>replication can improve the availability, reliability, and scalability of the distributed DBMS, as it can provide backup, load balancing, and fault tolerance. </a:t>
            </a:r>
            <a:endParaRPr lang="en-GB" sz="2000" dirty="0" smtClean="0"/>
          </a:p>
          <a:p>
            <a:pPr algn="just">
              <a:buFont typeface="Wingdings" pitchFamily="2" charset="2"/>
              <a:buChar char="Ø"/>
            </a:pPr>
            <a:r>
              <a:rPr lang="en-GB" sz="2000" dirty="0" smtClean="0"/>
              <a:t>Data </a:t>
            </a:r>
            <a:r>
              <a:rPr lang="en-GB" sz="2000" dirty="0"/>
              <a:t>replication can also introduce complexity and overhead for query optimization, </a:t>
            </a:r>
            <a:r>
              <a:rPr lang="en-GB" sz="2000" dirty="0" smtClean="0"/>
              <a:t>as </a:t>
            </a:r>
            <a:r>
              <a:rPr lang="en-GB" sz="2000" dirty="0"/>
              <a:t>it may create inconsistency, redundancy, or conflicts</a:t>
            </a:r>
            <a:r>
              <a:rPr lang="en-GB" sz="2000" dirty="0" smtClean="0"/>
              <a:t>.</a:t>
            </a:r>
          </a:p>
          <a:p>
            <a:pPr algn="just">
              <a:buFont typeface="Wingdings" pitchFamily="2" charset="2"/>
              <a:buChar char="Ø"/>
            </a:pPr>
            <a:r>
              <a:rPr lang="en-GB" sz="2000" dirty="0" smtClean="0"/>
              <a:t>For E.g. </a:t>
            </a:r>
          </a:p>
          <a:p>
            <a:pPr lvl="1" algn="just">
              <a:buFont typeface="Wingdings" pitchFamily="2" charset="2"/>
              <a:buChar char="Ø"/>
            </a:pPr>
            <a:r>
              <a:rPr lang="en-GB" sz="1600" dirty="0" smtClean="0"/>
              <a:t>if </a:t>
            </a:r>
            <a:r>
              <a:rPr lang="en-GB" sz="1600" dirty="0"/>
              <a:t>a query involves data that is replicated at multiple nodes, it may need to decide which copy of the data to use, how to ensure that the copies are consistent, and how to handle updates or transactions that affect the replicated data.</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a:t>
            </a:r>
            <a:r>
              <a:rPr lang="en-US" b="1" dirty="0" smtClean="0"/>
              <a:t>Heterogeneity</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400" dirty="0" smtClean="0"/>
              <a:t>Network heterogeneity </a:t>
            </a:r>
            <a:r>
              <a:rPr lang="en-GB" sz="2400" dirty="0"/>
              <a:t>refers to the variation in the network characteristics among the nodes. </a:t>
            </a:r>
            <a:endParaRPr lang="en-GB" sz="2400" dirty="0" smtClean="0"/>
          </a:p>
          <a:p>
            <a:pPr algn="just">
              <a:buFont typeface="Wingdings" pitchFamily="2" charset="2"/>
              <a:buChar char="Ø"/>
            </a:pPr>
            <a:r>
              <a:rPr lang="en-GB" sz="2400" dirty="0" smtClean="0"/>
              <a:t>Network </a:t>
            </a:r>
            <a:r>
              <a:rPr lang="en-GB" sz="2400" dirty="0"/>
              <a:t>heterogeneity can affect the performance of queries, as it may cause different levels of latency, bandwidth, reliability, or congestion</a:t>
            </a:r>
            <a:r>
              <a:rPr lang="en-GB" sz="2400" dirty="0" smtClean="0"/>
              <a:t>.</a:t>
            </a:r>
          </a:p>
          <a:p>
            <a:pPr algn="just">
              <a:buFont typeface="Wingdings" pitchFamily="2" charset="2"/>
              <a:buChar char="Ø"/>
            </a:pPr>
            <a:r>
              <a:rPr lang="en-GB" sz="2400" dirty="0" smtClean="0"/>
              <a:t>For </a:t>
            </a:r>
            <a:r>
              <a:rPr lang="en-GB" sz="2400" dirty="0" err="1" smtClean="0"/>
              <a:t>E.g</a:t>
            </a:r>
            <a:r>
              <a:rPr lang="en-GB" sz="2400" dirty="0" smtClean="0"/>
              <a:t>: </a:t>
            </a:r>
          </a:p>
          <a:p>
            <a:pPr lvl="1" algn="just">
              <a:buFont typeface="Wingdings" pitchFamily="2" charset="2"/>
              <a:buChar char="Ø"/>
            </a:pPr>
            <a:r>
              <a:rPr lang="en-GB" sz="2000" dirty="0" smtClean="0"/>
              <a:t>If </a:t>
            </a:r>
            <a:r>
              <a:rPr lang="en-GB" sz="2000" dirty="0"/>
              <a:t>a query involves data that is stored at nodes that have different network speeds, distances, or qualities, it may need to account for the network delays, costs, or failures.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Query decomposition and allocation</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GB" sz="2300" dirty="0" smtClean="0"/>
              <a:t>Query </a:t>
            </a:r>
            <a:r>
              <a:rPr lang="en-GB" sz="2300" dirty="0"/>
              <a:t>decomposition and allocation, which refers to the process of breaking down a query into </a:t>
            </a:r>
            <a:r>
              <a:rPr lang="en-GB" sz="2300" dirty="0" err="1"/>
              <a:t>subqueries</a:t>
            </a:r>
            <a:r>
              <a:rPr lang="en-GB" sz="2300" dirty="0"/>
              <a:t> and assigning them to different nodes for execution. </a:t>
            </a:r>
            <a:endParaRPr lang="en-GB" sz="2300" dirty="0" smtClean="0"/>
          </a:p>
          <a:p>
            <a:pPr algn="just">
              <a:buFont typeface="Wingdings" pitchFamily="2" charset="2"/>
              <a:buChar char="Ø"/>
            </a:pPr>
            <a:r>
              <a:rPr lang="en-GB" sz="2300" dirty="0" smtClean="0"/>
              <a:t>Query </a:t>
            </a:r>
            <a:r>
              <a:rPr lang="en-GB" sz="2300" dirty="0"/>
              <a:t>decomposition and allocation can improve the performance of queries, as it can exploit the parallelism, concurrency, and locality of the distributed DBMS</a:t>
            </a:r>
            <a:r>
              <a:rPr lang="en-GB" sz="2300" dirty="0" smtClean="0"/>
              <a:t>.</a:t>
            </a:r>
          </a:p>
          <a:p>
            <a:pPr algn="just">
              <a:buFont typeface="Wingdings" pitchFamily="2" charset="2"/>
              <a:buChar char="Ø"/>
            </a:pPr>
            <a:r>
              <a:rPr lang="en-GB" sz="2300" dirty="0" smtClean="0"/>
              <a:t>For E.g.</a:t>
            </a:r>
          </a:p>
          <a:p>
            <a:pPr lvl="1" algn="just">
              <a:buFont typeface="Wingdings" pitchFamily="2" charset="2"/>
              <a:buChar char="Ø"/>
            </a:pPr>
            <a:r>
              <a:rPr lang="en-GB" sz="2300" dirty="0" smtClean="0"/>
              <a:t>if </a:t>
            </a:r>
            <a:r>
              <a:rPr lang="en-GB" sz="2300" dirty="0"/>
              <a:t>a query is decomposed into </a:t>
            </a:r>
            <a:r>
              <a:rPr lang="en-GB" sz="2300" dirty="0" err="1"/>
              <a:t>subqueries</a:t>
            </a:r>
            <a:r>
              <a:rPr lang="en-GB" sz="2300" dirty="0"/>
              <a:t> that are allocated to different nodes, it may need to balance the workload, minimize the data transfers, and synchronize the results.</a:t>
            </a:r>
            <a:endParaRPr lang="en-US" sz="2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604</Words>
  <Application>Microsoft Office PowerPoint</Application>
  <PresentationFormat>On-screen Show (4:3)</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Issue Query Optimization</vt:lpstr>
      <vt:lpstr>Query Optimization</vt:lpstr>
      <vt:lpstr>Issue Query Optimization</vt:lpstr>
      <vt:lpstr>Data Fragmentation</vt:lpstr>
      <vt:lpstr>Data Localization</vt:lpstr>
      <vt:lpstr>Data Replication</vt:lpstr>
      <vt:lpstr>Network Heterogeneity</vt:lpstr>
      <vt:lpstr>Query decomposition and allocation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 Query Optimization</dc:title>
  <dc:creator>Rictu</dc:creator>
  <cp:lastModifiedBy>Rictu</cp:lastModifiedBy>
  <cp:revision>3</cp:revision>
  <dcterms:created xsi:type="dcterms:W3CDTF">2024-04-09T08:04:06Z</dcterms:created>
  <dcterms:modified xsi:type="dcterms:W3CDTF">2024-04-09T08:21:43Z</dcterms:modified>
</cp:coreProperties>
</file>