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F2D0-BC0C-46DB-A454-6D57C071725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D3F-0B75-4178-9BD7-C5904F321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F2D0-BC0C-46DB-A454-6D57C071725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D3F-0B75-4178-9BD7-C5904F321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F2D0-BC0C-46DB-A454-6D57C071725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D3F-0B75-4178-9BD7-C5904F321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F2D0-BC0C-46DB-A454-6D57C071725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D3F-0B75-4178-9BD7-C5904F321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F2D0-BC0C-46DB-A454-6D57C071725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D3F-0B75-4178-9BD7-C5904F321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F2D0-BC0C-46DB-A454-6D57C071725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D3F-0B75-4178-9BD7-C5904F321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F2D0-BC0C-46DB-A454-6D57C071725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D3F-0B75-4178-9BD7-C5904F321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F2D0-BC0C-46DB-A454-6D57C071725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D3F-0B75-4178-9BD7-C5904F321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F2D0-BC0C-46DB-A454-6D57C071725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D3F-0B75-4178-9BD7-C5904F321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F2D0-BC0C-46DB-A454-6D57C071725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D3F-0B75-4178-9BD7-C5904F321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F2D0-BC0C-46DB-A454-6D57C071725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9D3F-0B75-4178-9BD7-C5904F321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F2D0-BC0C-46DB-A454-6D57C071725A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9D3F-0B75-4178-9BD7-C5904F321F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Distributed DBMS Architectures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DDBMS architectures are developed depending on three parameters: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 smtClean="0"/>
              <a:t>Distribution</a:t>
            </a:r>
            <a:r>
              <a:rPr lang="en-GB" dirty="0" smtClean="0"/>
              <a:t> − It states the physical distribution of data across the different sites. 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 smtClean="0"/>
              <a:t>Autonomy</a:t>
            </a:r>
            <a:r>
              <a:rPr lang="en-GB" dirty="0" smtClean="0"/>
              <a:t> − It indicates the distribution of control of the database system and the degree to which each constituent DBMS can operate independently. 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 smtClean="0"/>
              <a:t>Heterogeneity</a:t>
            </a:r>
            <a:r>
              <a:rPr lang="en-GB" dirty="0" smtClean="0"/>
              <a:t> − It refers to the uniformity or dissimilarity of the data models, system components and databases.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Client - Server Architecture for DDBMS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 Peer - to - Peer Architecture for DDBMS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 Multi - DBMS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- 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dirty="0"/>
              <a:t>T</a:t>
            </a:r>
            <a:r>
              <a:rPr lang="en-GB" sz="2400" dirty="0" smtClean="0"/>
              <a:t>wo-level architecture where the functionality is divided into servers and clients.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server functions and client functions.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000" dirty="0" smtClean="0"/>
              <a:t>Server does most of the data management work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000" dirty="0" smtClean="0"/>
              <a:t>query processing –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000" dirty="0" smtClean="0"/>
              <a:t>data management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000" dirty="0" smtClean="0"/>
              <a:t>Optimization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000" dirty="0" smtClean="0"/>
              <a:t>Transaction management etc </a:t>
            </a:r>
          </a:p>
          <a:p>
            <a:pPr lvl="1" algn="just">
              <a:buNone/>
            </a:pPr>
            <a:endParaRPr lang="en-GB" sz="2000" dirty="0"/>
          </a:p>
          <a:p>
            <a:pPr lvl="1" algn="just">
              <a:buNone/>
            </a:pPr>
            <a:r>
              <a:rPr lang="en-GB" sz="2000" dirty="0" smtClean="0"/>
              <a:t>Client performs 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000" dirty="0" smtClean="0"/>
              <a:t>Application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000" dirty="0" smtClean="0"/>
              <a:t>User interface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000" dirty="0" smtClean="0"/>
              <a:t>DBMS Client mode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Types of Client - Server </a:t>
            </a:r>
            <a:r>
              <a:rPr lang="en-GB" dirty="0"/>
              <a:t>A</a:t>
            </a:r>
            <a:r>
              <a:rPr lang="en-GB" dirty="0" smtClean="0"/>
              <a:t>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The two different client - server architecture are: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Single Server Multiple Client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Multiple Server Multiple Client</a:t>
            </a:r>
            <a:endParaRPr lang="en-US" dirty="0"/>
          </a:p>
        </p:txBody>
      </p:sp>
      <p:pic>
        <p:nvPicPr>
          <p:cNvPr id="4" name="Picture 3" descr="Screenshot 2024-01-09 0928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85" y="2000240"/>
            <a:ext cx="3412215" cy="2071702"/>
          </a:xfrm>
          <a:prstGeom prst="rect">
            <a:avLst/>
          </a:prstGeom>
        </p:spPr>
      </p:pic>
      <p:pic>
        <p:nvPicPr>
          <p:cNvPr id="5" name="Picture 4" descr="Screenshot 2024-01-09 0930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929066"/>
            <a:ext cx="5874052" cy="2775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 to-Peer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E</a:t>
            </a:r>
            <a:r>
              <a:rPr lang="en-GB" dirty="0" smtClean="0"/>
              <a:t>ach peer acts both as a </a:t>
            </a:r>
            <a:r>
              <a:rPr lang="en-GB" b="1" dirty="0" smtClean="0"/>
              <a:t>client</a:t>
            </a:r>
            <a:r>
              <a:rPr lang="en-GB" dirty="0" smtClean="0"/>
              <a:t> and a </a:t>
            </a:r>
            <a:r>
              <a:rPr lang="en-GB" b="1" dirty="0" smtClean="0"/>
              <a:t>server</a:t>
            </a:r>
            <a:r>
              <a:rPr lang="en-GB" dirty="0" smtClean="0"/>
              <a:t> for imparting database services.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 peers share their </a:t>
            </a:r>
            <a:r>
              <a:rPr lang="en-GB" b="1" dirty="0" smtClean="0"/>
              <a:t>resource</a:t>
            </a:r>
            <a:r>
              <a:rPr lang="en-GB" dirty="0" smtClean="0"/>
              <a:t> with other peers and </a:t>
            </a:r>
            <a:r>
              <a:rPr lang="en-GB" b="1" dirty="0" smtClean="0"/>
              <a:t>co-ordinate</a:t>
            </a:r>
            <a:r>
              <a:rPr lang="en-GB" dirty="0" smtClean="0"/>
              <a:t> their activities.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P2P has four levels of schemas: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local internal schema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global conceptual schema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local conceptual schema.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external schemas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Schema Framework for P2P</a:t>
            </a:r>
            <a:endParaRPr lang="en-US" dirty="0"/>
          </a:p>
        </p:txBody>
      </p:sp>
      <p:pic>
        <p:nvPicPr>
          <p:cNvPr id="4" name="Content Placeholder 3" descr="Screenshot 2024-01-09 09424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418686"/>
            <a:ext cx="8001056" cy="54393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58204" cy="50435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600" dirty="0" smtClean="0"/>
              <a:t>Major Components of a Peer-to-Peer System :</a:t>
            </a:r>
          </a:p>
          <a:p>
            <a:pPr>
              <a:buFont typeface="Wingdings" pitchFamily="2" charset="2"/>
              <a:buChar char="Ø"/>
            </a:pPr>
            <a:r>
              <a:rPr lang="en-GB" sz="1600" dirty="0" smtClean="0"/>
              <a:t> </a:t>
            </a:r>
            <a:r>
              <a:rPr lang="en-GB" sz="1600" b="1" dirty="0" smtClean="0"/>
              <a:t>User Processor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User-interface handler 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responsible for interpreting user commands, and formatting the result data 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Semantic data controller 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checks if the user query can be processed. </a:t>
            </a:r>
            <a:endParaRPr lang="en-GB" sz="1600" dirty="0"/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Global Query optimizer and decomposer 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determines an execution strategy 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Translates global queries into local one. </a:t>
            </a:r>
            <a:endParaRPr lang="en-GB" sz="1600" dirty="0"/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Distributed execution 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Coordinates the distributed execution of the user request</a:t>
            </a:r>
          </a:p>
          <a:p>
            <a:pPr>
              <a:buFont typeface="Wingdings" pitchFamily="2" charset="2"/>
              <a:buChar char="Ø"/>
            </a:pPr>
            <a:r>
              <a:rPr lang="en-GB" sz="1600" b="1" dirty="0" smtClean="0"/>
              <a:t>Data processor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Local query optimizer 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Acts as the access path selector 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Responsible for choosing the best access path </a:t>
            </a:r>
          </a:p>
          <a:p>
            <a:pPr lvl="1">
              <a:buFont typeface="Wingdings" pitchFamily="2" charset="2"/>
              <a:buChar char="Ø"/>
            </a:pPr>
            <a:r>
              <a:rPr lang="en-GB" sz="1600" dirty="0" smtClean="0"/>
              <a:t>Local Recovery Manager</a:t>
            </a:r>
            <a:r>
              <a:rPr lang="en-US" sz="1600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Makes sure local database remains consistent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Run-time support processor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- DBMS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90063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This is an integrated database system formed by a collection of two or more autonomous database systems.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Multi-DBMS can be expressed through six levels of schemas 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Multi-database View Level </a:t>
            </a:r>
            <a:r>
              <a:rPr lang="en-US" dirty="0" smtClean="0"/>
              <a:t>− Depicts multiple user views comprising of subsets of the integrated distributed database. 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Multi-database Conceptual Level </a:t>
            </a:r>
            <a:r>
              <a:rPr lang="en-US" dirty="0" smtClean="0"/>
              <a:t>− Depicts integrated multi-database that comprises of global logical multi-database structure definitions. 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Multi-database Internal Level </a:t>
            </a:r>
            <a:r>
              <a:rPr lang="en-US" dirty="0" smtClean="0"/>
              <a:t>− Depicts the data distribution across different sites and multi-database to local data mapping. 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Local database View Level </a:t>
            </a:r>
            <a:r>
              <a:rPr lang="en-US" dirty="0" smtClean="0"/>
              <a:t>− Depicts public view of local data.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Local database Conceptual Level </a:t>
            </a:r>
            <a:r>
              <a:rPr lang="en-US" dirty="0" smtClean="0"/>
              <a:t>− Depicts local data organization at each site. 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Local database Internal Level </a:t>
            </a:r>
            <a:r>
              <a:rPr lang="en-US" dirty="0" smtClean="0"/>
              <a:t>− Depicts physical data organization at each site.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4-01-09 0949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571612"/>
            <a:ext cx="8928607" cy="485778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Distributed Vs Centralized Database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 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DBMS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 Centralized DBMS the database are stored in a only one site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 Distributed DBMS the database are stored in different site and help of network it can access 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If the data is stored at a single computer site, which can be used by multiple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 and DBMS software distributed over many sites, connected by a computer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 is maintained at one 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 is maintained at a number of different sites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If centralized system fails, entire system is halted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If one system fails, system continues work with other site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It is a less reliable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 is a more reliable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4-01-09 0147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71414"/>
            <a:ext cx="7188091" cy="2786082"/>
          </a:xfrm>
        </p:spPr>
      </p:pic>
      <p:pic>
        <p:nvPicPr>
          <p:cNvPr id="5" name="Picture 4" descr="Screenshot 2024-01-09 0147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3571876"/>
            <a:ext cx="7346156" cy="2857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306" y="2928934"/>
            <a:ext cx="185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Centralized DBMS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4744" y="6211669"/>
            <a:ext cx="185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Distributed DBMS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rinciples of Distributed </a:t>
            </a:r>
            <a:r>
              <a:rPr lang="en-GB" dirty="0"/>
              <a:t>D</a:t>
            </a:r>
            <a:r>
              <a:rPr lang="en-GB" dirty="0" smtClean="0"/>
              <a:t>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8543956" cy="5114924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GB" dirty="0"/>
              <a:t>The principles of distributed databases include</a:t>
            </a:r>
            <a:r>
              <a:rPr lang="en-GB" dirty="0" smtClean="0"/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 smtClean="0"/>
              <a:t>Scalability</a:t>
            </a:r>
            <a:r>
              <a:rPr lang="en-GB" dirty="0"/>
              <a:t>: Distributed databases should be able to handle increasing amounts of data and traffic by adding more resources or nodes.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/>
              <a:t>Fault tolerance</a:t>
            </a:r>
            <a:r>
              <a:rPr lang="en-GB" dirty="0"/>
              <a:t>: Distributed databases need to be resilient to failures, ensuring that data remains available even if some nodes or components fail.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/>
              <a:t>Consistency</a:t>
            </a:r>
            <a:r>
              <a:rPr lang="en-GB" dirty="0"/>
              <a:t>: Distributed databases should ensure that all nodes in the system have the most up-to-date data, maintaining consistency across the entire database</a:t>
            </a:r>
            <a:r>
              <a:rPr lang="en-GB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 smtClean="0"/>
              <a:t>Isolation</a:t>
            </a:r>
            <a:r>
              <a:rPr lang="en-GB" dirty="0" smtClean="0"/>
              <a:t>: Transactions in distributed databases should be isolated from each other to prevent interference and maintain data integrity.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 smtClean="0"/>
              <a:t>Durability</a:t>
            </a:r>
            <a:r>
              <a:rPr lang="en-GB" dirty="0" smtClean="0"/>
              <a:t>: Changes to the database should be durable and not lost, even in the event of failures.</a:t>
            </a:r>
          </a:p>
          <a:p>
            <a:pPr algn="just">
              <a:buFont typeface="Wingdings" pitchFamily="2" charset="2"/>
              <a:buChar char="Ø"/>
            </a:pPr>
            <a:r>
              <a:rPr lang="en-GB" b="1" dirty="0" smtClean="0"/>
              <a:t>Partition tolerance</a:t>
            </a:r>
            <a:r>
              <a:rPr lang="en-GB" dirty="0" smtClean="0"/>
              <a:t>: Distributed databases should continue to operate even if the network is experiencing partitions or communication disruptions between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Levels </a:t>
            </a:r>
            <a:r>
              <a:rPr lang="en-US" sz="4000" b="1" dirty="0" smtClean="0"/>
              <a:t>Of Distribution </a:t>
            </a:r>
            <a:r>
              <a:rPr lang="en-US" sz="4000" b="1" dirty="0"/>
              <a:t>Transparency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Transparency in DBMS stands for the separation of high level semantics of the system from the low-level implementation issue.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High-level semantics stands for the endpoint user, and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Low level implementation concerns with complicated hardware implementation of data.</a:t>
            </a:r>
          </a:p>
          <a:p>
            <a:pPr lvl="1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 Distributed database, there </a:t>
            </a:r>
            <a:r>
              <a:rPr lang="en-GB" dirty="0" smtClean="0"/>
              <a:t>are three types of transparency: 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 smtClean="0"/>
              <a:t>Location transparency 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 smtClean="0"/>
              <a:t>Fragmentation transparency 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 smtClean="0"/>
              <a:t>Replication transparency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3200" b="1" dirty="0" smtClean="0"/>
              <a:t>Location transparency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dirty="0"/>
              <a:t>Location transparency ensures that the user can query on any table(s) or fragment(s) of a table as if they were stored locally in the user’s site. </a:t>
            </a:r>
            <a:endParaRPr lang="en-GB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The </a:t>
            </a:r>
            <a:r>
              <a:rPr lang="en-GB" sz="2400" dirty="0"/>
              <a:t>fact that the table or its fragments are stored at remote site in the distributed database system, should be completely oblivious to the end user. </a:t>
            </a:r>
            <a:endParaRPr lang="en-GB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400" dirty="0" smtClean="0"/>
              <a:t>The </a:t>
            </a:r>
            <a:r>
              <a:rPr lang="en-GB" sz="2400" dirty="0"/>
              <a:t>address of the remote site(s) and the access mechanisms are completely hidden.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/>
              <a:t>In order to incorporate location transparency, DDBMS should have access to updated and accurate data dictionary and DDBMS directory which contains the details of locations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3200" b="1" dirty="0" smtClean="0"/>
              <a:t>Fragmentation transparency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Fragmentation transparency enables users to query upon any table as if it were </a:t>
            </a:r>
            <a:r>
              <a:rPr lang="en-GB" dirty="0" err="1"/>
              <a:t>unfragmented</a:t>
            </a:r>
            <a:r>
              <a:rPr lang="en-GB" dirty="0"/>
              <a:t>. Thus, it hides the fact that the table the user is querying on is actually a fragment or union of some fragments</a:t>
            </a:r>
            <a:r>
              <a:rPr lang="en-GB" dirty="0" smtClean="0"/>
              <a:t>.</a:t>
            </a:r>
          </a:p>
          <a:p>
            <a:r>
              <a:rPr lang="en-GB" dirty="0"/>
              <a:t>It also conceals the fact that the fragments are located at diverse sites.</a:t>
            </a:r>
          </a:p>
          <a:p>
            <a:r>
              <a:rPr lang="en-GB" dirty="0"/>
              <a:t>This is somewhat similar to users of SQL views, where the user may not know that they are using a view of a table instead of the table itself.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3200" b="1" dirty="0" smtClean="0"/>
              <a:t>Replication transparency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Replication transparency ensures that replication of databases are hidden from the users. It enables users to query upon a table as if only a single copy of the table exists.</a:t>
            </a:r>
          </a:p>
          <a:p>
            <a:r>
              <a:rPr lang="en-GB" dirty="0"/>
              <a:t>Replication transparency is associated with concurrency transparency and failure transparency.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Dimensionsoftransparency.jpg"/>
          <p:cNvPicPr>
            <a:picLocks noGrp="1" noChangeAspect="1"/>
          </p:cNvPicPr>
          <p:nvPr>
            <p:ph idx="1"/>
          </p:nvPr>
        </p:nvPicPr>
        <p:blipFill>
          <a:blip r:embed="rId2"/>
          <a:srcRect l="8313" t="13301" r="8553" b="5228"/>
          <a:stretch>
            <a:fillRect/>
          </a:stretch>
        </p:blipFill>
        <p:spPr>
          <a:xfrm>
            <a:off x="357157" y="2071678"/>
            <a:ext cx="8164343" cy="4000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989</Words>
  <Application>Microsoft Office PowerPoint</Application>
  <PresentationFormat>On-screen Show (4:3)</PresentationFormat>
  <Paragraphs>108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Distributed Vs Centralized Database</vt:lpstr>
      <vt:lpstr>Slide 3</vt:lpstr>
      <vt:lpstr>Principles of Distributed Databases</vt:lpstr>
      <vt:lpstr>Levels Of Distribution Transparency </vt:lpstr>
      <vt:lpstr>Location transparency </vt:lpstr>
      <vt:lpstr>Fragmentation transparency </vt:lpstr>
      <vt:lpstr>Replication transparency</vt:lpstr>
      <vt:lpstr>Slide 9</vt:lpstr>
      <vt:lpstr>Distributed DBMS Architectures</vt:lpstr>
      <vt:lpstr>Architectural Models</vt:lpstr>
      <vt:lpstr>Client - Server Architecture</vt:lpstr>
      <vt:lpstr>Types of Client - Server Architecture</vt:lpstr>
      <vt:lpstr>Peer- to-Peer Architecture</vt:lpstr>
      <vt:lpstr>Schema Framework for P2P</vt:lpstr>
      <vt:lpstr>Components of P2P</vt:lpstr>
      <vt:lpstr>Multi - DBMS Architectures</vt:lpstr>
      <vt:lpstr>Slide 18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Rictu</dc:creator>
  <cp:lastModifiedBy>Rictu</cp:lastModifiedBy>
  <cp:revision>26</cp:revision>
  <dcterms:created xsi:type="dcterms:W3CDTF">2024-01-08T19:59:39Z</dcterms:created>
  <dcterms:modified xsi:type="dcterms:W3CDTF">2024-01-09T06:30:36Z</dcterms:modified>
</cp:coreProperties>
</file>