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005E-D0B9-4553-999B-4B305C15E5A3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6790-DC42-460E-B2EA-A05FACD2B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005E-D0B9-4553-999B-4B305C15E5A3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6790-DC42-460E-B2EA-A05FACD2B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005E-D0B9-4553-999B-4B305C15E5A3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6790-DC42-460E-B2EA-A05FACD2B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005E-D0B9-4553-999B-4B305C15E5A3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6790-DC42-460E-B2EA-A05FACD2B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005E-D0B9-4553-999B-4B305C15E5A3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6790-DC42-460E-B2EA-A05FACD2B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005E-D0B9-4553-999B-4B305C15E5A3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6790-DC42-460E-B2EA-A05FACD2B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005E-D0B9-4553-999B-4B305C15E5A3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6790-DC42-460E-B2EA-A05FACD2B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005E-D0B9-4553-999B-4B305C15E5A3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6790-DC42-460E-B2EA-A05FACD2B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005E-D0B9-4553-999B-4B305C15E5A3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6790-DC42-460E-B2EA-A05FACD2B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005E-D0B9-4553-999B-4B305C15E5A3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6790-DC42-460E-B2EA-A05FACD2B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005E-D0B9-4553-999B-4B305C15E5A3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6790-DC42-460E-B2EA-A05FACD2B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0005E-D0B9-4553-999B-4B305C15E5A3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06790-DC42-460E-B2EA-A05FACD2B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6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GB" sz="6000" b="1" dirty="0" smtClean="0">
                <a:solidFill>
                  <a:schemeClr val="accent6">
                    <a:lumMod val="75000"/>
                  </a:schemeClr>
                </a:solidFill>
              </a:rPr>
              <a:t>urrent &amp; Future Trends </a:t>
            </a:r>
            <a:br>
              <a:rPr lang="en-GB" sz="6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6000" b="1" dirty="0" smtClean="0">
                <a:solidFill>
                  <a:schemeClr val="accent6">
                    <a:lumMod val="75000"/>
                  </a:schemeClr>
                </a:solidFill>
              </a:rPr>
              <a:t>(Cloud Computing)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future-of-cloud-compu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974"/>
            <a:ext cx="9144000" cy="535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Kubernetes</a:t>
            </a:r>
            <a:r>
              <a:rPr lang="en-US" b="1" dirty="0"/>
              <a:t> and </a:t>
            </a:r>
            <a:r>
              <a:rPr lang="en-US" b="1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 err="1"/>
              <a:t>Kubernetes</a:t>
            </a:r>
            <a:r>
              <a:rPr lang="en-GB" sz="2400" dirty="0"/>
              <a:t> is an open-source orchestration platform where scaling, management, and deployment of applications is done automatically</a:t>
            </a:r>
            <a:r>
              <a:rPr lang="en-GB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err="1"/>
              <a:t>Docker</a:t>
            </a:r>
            <a:r>
              <a:rPr lang="en-GB" sz="2400" dirty="0"/>
              <a:t> is a platform where developers can package applications and can deploy them anywhere in the form of containers</a:t>
            </a:r>
            <a:r>
              <a:rPr lang="en-GB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They manages </a:t>
            </a:r>
            <a:r>
              <a:rPr lang="en-GB" sz="2400" b="1" dirty="0" smtClean="0"/>
              <a:t>services</a:t>
            </a:r>
            <a:r>
              <a:rPr lang="en-GB" sz="2400" dirty="0" smtClean="0"/>
              <a:t> and </a:t>
            </a:r>
            <a:r>
              <a:rPr lang="en-GB" sz="2400" b="1" dirty="0" smtClean="0"/>
              <a:t>workloads</a:t>
            </a:r>
            <a:r>
              <a:rPr lang="en-GB" sz="2400" dirty="0" smtClean="0"/>
              <a:t> from a single location while running applications from a single source.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They provide </a:t>
            </a:r>
            <a:r>
              <a:rPr lang="en-GB" sz="2400" b="1" dirty="0" smtClean="0"/>
              <a:t>scalability</a:t>
            </a:r>
            <a:r>
              <a:rPr lang="en-GB" sz="2400" dirty="0" smtClean="0"/>
              <a:t> and </a:t>
            </a:r>
            <a:r>
              <a:rPr lang="en-GB" sz="2400" b="1" dirty="0" smtClean="0"/>
              <a:t>efficiency</a:t>
            </a:r>
            <a:r>
              <a:rPr lang="en-GB" sz="2400" dirty="0" smtClean="0"/>
              <a:t> to many large-scale deployments.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Serverless</a:t>
            </a:r>
            <a:r>
              <a:rPr lang="en-US" b="1" dirty="0"/>
              <a:t> </a:t>
            </a:r>
            <a:r>
              <a:rPr lang="en-US" b="1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fontAlgn="base">
              <a:buFont typeface="Wingdings" pitchFamily="2" charset="2"/>
              <a:buChar char="Ø"/>
            </a:pPr>
            <a:r>
              <a:rPr lang="en-GB" sz="2400" dirty="0" err="1"/>
              <a:t>Serverless</a:t>
            </a:r>
            <a:r>
              <a:rPr lang="en-GB" sz="2400" dirty="0"/>
              <a:t> computing is a methodology that provides </a:t>
            </a:r>
            <a:r>
              <a:rPr lang="en-GB" sz="2400" b="1" dirty="0"/>
              <a:t>backend services </a:t>
            </a:r>
            <a:r>
              <a:rPr lang="en-GB" sz="2400" dirty="0"/>
              <a:t>on a per-user basis. There is no need for developers to manage the servers while running their code. </a:t>
            </a:r>
            <a:endParaRPr lang="en-GB" sz="2400" dirty="0" smtClean="0"/>
          </a:p>
          <a:p>
            <a:pPr algn="just" fontAlgn="base">
              <a:buFont typeface="Wingdings" pitchFamily="2" charset="2"/>
              <a:buChar char="Ø"/>
            </a:pPr>
            <a:r>
              <a:rPr lang="en-GB" sz="2400" b="1" dirty="0" smtClean="0"/>
              <a:t>Code </a:t>
            </a:r>
            <a:r>
              <a:rPr lang="en-GB" sz="2400" b="1" dirty="0"/>
              <a:t>execution</a:t>
            </a:r>
            <a:r>
              <a:rPr lang="en-GB" sz="2400" dirty="0"/>
              <a:t> is managed by the cloud service provider. Cloud users will pay as per the </a:t>
            </a:r>
            <a:r>
              <a:rPr lang="en-GB" sz="2400" b="1" dirty="0"/>
              <a:t>pay-as-you-go</a:t>
            </a:r>
            <a:r>
              <a:rPr lang="en-GB" sz="2400" dirty="0"/>
              <a:t> format which means that users will only pay when their code runs instead for a fixed server. </a:t>
            </a:r>
          </a:p>
          <a:p>
            <a:pPr algn="just" fontAlgn="base">
              <a:buFont typeface="Wingdings" pitchFamily="2" charset="2"/>
              <a:buChar char="Ø"/>
            </a:pPr>
            <a:r>
              <a:rPr lang="en-GB" sz="2400" dirty="0" err="1" smtClean="0"/>
              <a:t>Serverless</a:t>
            </a:r>
            <a:r>
              <a:rPr lang="en-GB" sz="2400" dirty="0" smtClean="0"/>
              <a:t> </a:t>
            </a:r>
            <a:r>
              <a:rPr lang="en-GB" sz="2400" dirty="0"/>
              <a:t>architecture offers many advantages such </a:t>
            </a:r>
            <a:r>
              <a:rPr lang="en-GB" sz="2400" dirty="0" smtClean="0"/>
              <a:t>as: </a:t>
            </a:r>
          </a:p>
          <a:p>
            <a:pPr lvl="1" algn="just" fontAlgn="base">
              <a:buFont typeface="Wingdings" pitchFamily="2" charset="2"/>
              <a:buChar char="Ø"/>
            </a:pPr>
            <a:r>
              <a:rPr lang="en-GB" sz="2400" dirty="0" smtClean="0"/>
              <a:t>No </a:t>
            </a:r>
            <a:r>
              <a:rPr lang="en-GB" sz="2400" dirty="0"/>
              <a:t>requirement for system administration, </a:t>
            </a:r>
            <a:endParaRPr lang="en-GB" sz="2400" dirty="0" smtClean="0"/>
          </a:p>
          <a:p>
            <a:pPr lvl="1" algn="just" fontAlgn="base">
              <a:buFont typeface="Wingdings" pitchFamily="2" charset="2"/>
              <a:buChar char="Ø"/>
            </a:pPr>
            <a:r>
              <a:rPr lang="en-GB" sz="2400" dirty="0" smtClean="0"/>
              <a:t>Low </a:t>
            </a:r>
            <a:r>
              <a:rPr lang="en-GB" sz="2400" dirty="0"/>
              <a:t>cost and liability, </a:t>
            </a:r>
            <a:endParaRPr lang="en-GB" sz="2400" dirty="0" smtClean="0"/>
          </a:p>
          <a:p>
            <a:pPr lvl="1" algn="just" fontAlgn="base">
              <a:buFont typeface="Wingdings" pitchFamily="2" charset="2"/>
              <a:buChar char="Ø"/>
            </a:pPr>
            <a:r>
              <a:rPr lang="en-GB" sz="2400" dirty="0"/>
              <a:t>E</a:t>
            </a:r>
            <a:r>
              <a:rPr lang="en-GB" sz="2400" dirty="0" smtClean="0"/>
              <a:t>asy </a:t>
            </a:r>
            <a:r>
              <a:rPr lang="en-GB" sz="2400" dirty="0"/>
              <a:t>management of operations, and </a:t>
            </a:r>
            <a:endParaRPr lang="en-GB" sz="2400" dirty="0" smtClean="0"/>
          </a:p>
          <a:p>
            <a:pPr lvl="1" algn="just" fontAlgn="base">
              <a:buFont typeface="Wingdings" pitchFamily="2" charset="2"/>
              <a:buChar char="Ø"/>
            </a:pPr>
            <a:r>
              <a:rPr lang="en-GB" sz="2400" dirty="0"/>
              <a:t>E</a:t>
            </a:r>
            <a:r>
              <a:rPr lang="en-GB" sz="2400" dirty="0" smtClean="0"/>
              <a:t>nhanced </a:t>
            </a:r>
            <a:r>
              <a:rPr lang="en-GB" sz="2400" dirty="0"/>
              <a:t>user experience even in case of no internet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DevSecOps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400" dirty="0" err="1"/>
              <a:t>DevSecOps</a:t>
            </a:r>
            <a:r>
              <a:rPr lang="en-GB" sz="2400" dirty="0"/>
              <a:t> is an integration of security with the ongoing development process. It embeds many processes in its workflow to ensure secure task automation. </a:t>
            </a:r>
            <a:endParaRPr lang="en-GB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Many </a:t>
            </a:r>
            <a:r>
              <a:rPr lang="en-GB" sz="2400" dirty="0"/>
              <a:t>cloud service providers provide various tools and services to help businesses apply </a:t>
            </a:r>
            <a:r>
              <a:rPr lang="en-GB" sz="2400" dirty="0" err="1"/>
              <a:t>DevSecOps</a:t>
            </a:r>
            <a:r>
              <a:rPr lang="en-GB" sz="2400" dirty="0"/>
              <a:t> methods</a:t>
            </a:r>
            <a:r>
              <a:rPr lang="en-GB" sz="24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Cloud computing provides many benefits to its customers in managing their data but along with that, many security issues are sometimes faced by the users like: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400" dirty="0" smtClean="0"/>
              <a:t> Risks involving network invasion,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400" dirty="0" smtClean="0"/>
              <a:t>Denial of Service (</a:t>
            </a:r>
            <a:r>
              <a:rPr lang="en-GB" sz="2400" dirty="0" err="1" smtClean="0"/>
              <a:t>DoS</a:t>
            </a:r>
            <a:r>
              <a:rPr lang="en-GB" sz="2400" dirty="0" smtClean="0"/>
              <a:t>) attacks,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400" dirty="0" smtClean="0"/>
              <a:t>issues in virtualization,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400" dirty="0" smtClean="0"/>
              <a:t>unauthorized use of data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Disaster recovery and </a:t>
            </a:r>
            <a:r>
              <a:rPr lang="en-US" b="1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It is becoming a vital aspect for businesses since they prefer moving their operations to the cloud.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 Cloud providers are developing disaster recovery solutions that enable businesses to quickly recover from disruptions such as </a:t>
            </a:r>
            <a:r>
              <a:rPr lang="en-GB" sz="2400" b="1" dirty="0" smtClean="0"/>
              <a:t>natural disasters, </a:t>
            </a:r>
            <a:r>
              <a:rPr lang="en-US" sz="2400" b="1" dirty="0"/>
              <a:t>hardware failures</a:t>
            </a:r>
            <a:r>
              <a:rPr lang="en-GB" sz="2400" b="1" dirty="0" smtClean="0"/>
              <a:t> </a:t>
            </a:r>
            <a:r>
              <a:rPr lang="en-GB" sz="2400" dirty="0" smtClean="0"/>
              <a:t>or </a:t>
            </a:r>
            <a:r>
              <a:rPr lang="en-GB" sz="2400" b="1" dirty="0" err="1" smtClean="0"/>
              <a:t>cyberattacks</a:t>
            </a:r>
            <a:r>
              <a:rPr lang="en-GB" sz="24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/>
              <a:t>Many enterprises keep </a:t>
            </a:r>
            <a:r>
              <a:rPr lang="en-GB" sz="2400" b="1" dirty="0"/>
              <a:t>electronic records </a:t>
            </a:r>
            <a:r>
              <a:rPr lang="en-GB" sz="2400" dirty="0"/>
              <a:t>and </a:t>
            </a:r>
            <a:r>
              <a:rPr lang="en-GB" sz="2400" b="1" dirty="0"/>
              <a:t>files</a:t>
            </a:r>
            <a:r>
              <a:rPr lang="en-GB" sz="2400" dirty="0"/>
              <a:t> and upload those documents on an external cloud server automatically.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/>
              <a:t>Service Mesh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Service mesh is a technology that provides a network of </a:t>
            </a:r>
            <a:r>
              <a:rPr lang="en-GB" b="1" dirty="0" err="1" smtClean="0"/>
              <a:t>microservices</a:t>
            </a:r>
            <a:r>
              <a:rPr lang="en-GB" dirty="0" smtClean="0"/>
              <a:t> with features like: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dirty="0" smtClean="0"/>
              <a:t>Load balancing,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dirty="0"/>
              <a:t>T</a:t>
            </a:r>
            <a:r>
              <a:rPr lang="en-GB" dirty="0" smtClean="0"/>
              <a:t>raffic management, and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dirty="0"/>
              <a:t>S</a:t>
            </a:r>
            <a:r>
              <a:rPr lang="en-GB" dirty="0" smtClean="0"/>
              <a:t>ecurity. 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Cloud providers are offering service mesh solutions to help organizations manage their </a:t>
            </a:r>
            <a:r>
              <a:rPr lang="en-GB" dirty="0" err="1" smtClean="0"/>
              <a:t>microservices</a:t>
            </a:r>
            <a:r>
              <a:rPr lang="en-GB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Current &amp; Future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err="1" smtClean="0"/>
              <a:t>Blockchain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AI and ML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Data Security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Multi and Hybrid Cloud Deployment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Low Code and No Code Cloud Solutions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Edge computing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 smtClean="0"/>
              <a:t>IoT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err="1" smtClean="0"/>
              <a:t>Kubernetes</a:t>
            </a:r>
            <a:r>
              <a:rPr lang="en-GB" dirty="0" smtClean="0"/>
              <a:t> and </a:t>
            </a:r>
            <a:r>
              <a:rPr lang="en-GB" dirty="0" err="1" smtClean="0"/>
              <a:t>Docker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err="1" smtClean="0"/>
              <a:t>Serverless</a:t>
            </a:r>
            <a:r>
              <a:rPr lang="en-GB" dirty="0" smtClean="0"/>
              <a:t> architecture/computing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 smtClean="0"/>
              <a:t>DevSecOps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Disaster recovery and backup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Service Mesh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400" dirty="0" err="1" smtClean="0"/>
              <a:t>Blockchain</a:t>
            </a:r>
            <a:r>
              <a:rPr lang="en-GB" sz="2400" dirty="0" smtClean="0"/>
              <a:t> is a distributed ledger technology that is being integrated with cloud computing to create new applications and services.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Cloud providers are offering </a:t>
            </a:r>
            <a:r>
              <a:rPr lang="en-GB" sz="2400" b="1" dirty="0" err="1" smtClean="0"/>
              <a:t>blockchain</a:t>
            </a:r>
            <a:r>
              <a:rPr lang="en-GB" sz="2400" b="1" dirty="0" smtClean="0"/>
              <a:t>-as-a-service (</a:t>
            </a:r>
            <a:r>
              <a:rPr lang="en-GB" sz="2400" b="1" dirty="0" err="1" smtClean="0"/>
              <a:t>BaaS</a:t>
            </a:r>
            <a:r>
              <a:rPr lang="en-GB" sz="2400" b="1" dirty="0" smtClean="0"/>
              <a:t>) </a:t>
            </a:r>
            <a:r>
              <a:rPr lang="en-GB" sz="2400" dirty="0" smtClean="0"/>
              <a:t>solutions that enable businesses to build and deploy </a:t>
            </a:r>
            <a:r>
              <a:rPr lang="en-GB" sz="2400" dirty="0" err="1" smtClean="0"/>
              <a:t>blockchain</a:t>
            </a:r>
            <a:r>
              <a:rPr lang="en-GB" sz="2400" dirty="0" smtClean="0"/>
              <a:t> applications in the cloud.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AI and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Artificial Intelligence and Machine Learning are the </a:t>
            </a:r>
            <a:r>
              <a:rPr lang="en-GB" b="1" dirty="0" smtClean="0"/>
              <a:t>cost-effective</a:t>
            </a:r>
            <a:r>
              <a:rPr lang="en-GB" dirty="0" smtClean="0"/>
              <a:t> technologies.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AI and ML require high computational power and storage for the collection of data and training.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Major </a:t>
            </a:r>
            <a:r>
              <a:rPr lang="en-US" dirty="0" smtClean="0"/>
              <a:t>trends </a:t>
            </a:r>
            <a:r>
              <a:rPr lang="en-US" dirty="0" err="1" smtClean="0"/>
              <a:t>i</a:t>
            </a:r>
            <a:r>
              <a:rPr lang="en-GB" dirty="0" smtClean="0"/>
              <a:t>n this sector upcoming years are: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self-automation,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self-learning,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personalized cloud,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high data security, and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privacy.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sz="3400" dirty="0" smtClean="0"/>
              <a:t>When it comes to data security, no business or organization wants to compromise. </a:t>
            </a:r>
          </a:p>
          <a:p>
            <a:pPr>
              <a:buFont typeface="Wingdings" pitchFamily="2" charset="2"/>
              <a:buChar char="Ø"/>
            </a:pPr>
            <a:r>
              <a:rPr lang="en-GB" sz="3400" dirty="0" smtClean="0"/>
              <a:t>Threats such as </a:t>
            </a:r>
            <a:r>
              <a:rPr lang="en-GB" sz="3400" b="1" dirty="0" smtClean="0"/>
              <a:t>data leaks, data deletion, and unauthorized amendments </a:t>
            </a:r>
            <a:r>
              <a:rPr lang="en-GB" sz="3400" dirty="0" smtClean="0"/>
              <a:t>to the data need to be minimized.</a:t>
            </a:r>
          </a:p>
          <a:p>
            <a:pPr>
              <a:buFont typeface="Wingdings" pitchFamily="2" charset="2"/>
              <a:buChar char="Ø"/>
            </a:pPr>
            <a:r>
              <a:rPr lang="en-GB" sz="3400" dirty="0" smtClean="0"/>
              <a:t>Data breaches can be minimized with the help of </a:t>
            </a:r>
            <a:r>
              <a:rPr lang="en-GB" sz="3400" b="1" dirty="0" smtClean="0"/>
              <a:t>encryption and authentication</a:t>
            </a:r>
            <a:r>
              <a:rPr lang="en-GB" sz="34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GB" sz="3400" dirty="0" smtClean="0"/>
              <a:t>Data losses can be reduced with the help </a:t>
            </a:r>
            <a:r>
              <a:rPr lang="en-GB" sz="3400" b="1" dirty="0" smtClean="0"/>
              <a:t>of backups, reviewing privacy policies</a:t>
            </a:r>
            <a:r>
              <a:rPr lang="en-GB" sz="3400" dirty="0" smtClean="0"/>
              <a:t>, and </a:t>
            </a:r>
            <a:r>
              <a:rPr lang="en-GB" sz="3400" b="1" dirty="0" smtClean="0"/>
              <a:t>data recovery</a:t>
            </a:r>
            <a:r>
              <a:rPr lang="en-GB" sz="3400" dirty="0" smtClean="0"/>
              <a:t> systems. </a:t>
            </a:r>
          </a:p>
          <a:p>
            <a:pPr>
              <a:buFont typeface="Wingdings" pitchFamily="2" charset="2"/>
              <a:buChar char="Ø"/>
            </a:pPr>
            <a:r>
              <a:rPr lang="en-GB" sz="3400" dirty="0" smtClean="0"/>
              <a:t>Security testing will be done thoroughly to detect any </a:t>
            </a:r>
            <a:r>
              <a:rPr lang="en-GB" sz="3400" b="1" dirty="0" smtClean="0"/>
              <a:t>loopholes and patches</a:t>
            </a:r>
            <a:r>
              <a:rPr lang="en-GB" sz="34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GB" sz="3400" dirty="0" smtClean="0"/>
              <a:t>High-security measures should be taken during storage and transfer of data. Cloud service providers secure the data with many </a:t>
            </a:r>
            <a:r>
              <a:rPr lang="en-GB" sz="3400" b="1" dirty="0" smtClean="0"/>
              <a:t>security protocols</a:t>
            </a:r>
            <a:r>
              <a:rPr lang="en-GB" sz="3400" dirty="0" smtClean="0"/>
              <a:t> and </a:t>
            </a:r>
            <a:r>
              <a:rPr lang="en-GB" sz="3400" b="1" dirty="0" smtClean="0"/>
              <a:t>data encryption algorithms</a:t>
            </a:r>
            <a:r>
              <a:rPr lang="en-GB" sz="3400" dirty="0" smtClean="0"/>
              <a:t>.</a:t>
            </a: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Multi and Hybrid Cloud </a:t>
            </a:r>
            <a:r>
              <a:rPr lang="en-GB" b="1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300" dirty="0" smtClean="0"/>
              <a:t>Many organizations like </a:t>
            </a:r>
            <a:r>
              <a:rPr lang="en-GB" sz="2300" b="1" dirty="0" smtClean="0"/>
              <a:t>banks, insurance companies</a:t>
            </a:r>
            <a:r>
              <a:rPr lang="en-GB" sz="2300" dirty="0" smtClean="0"/>
              <a:t>, that are using hybrid cloud service that offers a combination of both </a:t>
            </a:r>
            <a:r>
              <a:rPr lang="en-GB" sz="2300" dirty="0" smtClean="0">
                <a:solidFill>
                  <a:srgbClr val="FF0000"/>
                </a:solidFill>
              </a:rPr>
              <a:t>private and public clouds to store </a:t>
            </a:r>
            <a:r>
              <a:rPr lang="en-GB" sz="2300" dirty="0" smtClean="0"/>
              <a:t>their data.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300" dirty="0" smtClean="0"/>
              <a:t>Businesses are dividing their workload among multiple cloud service providers to control their data and resources as well as utilize the strength of each cloud service provider.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300" dirty="0" smtClean="0"/>
              <a:t>The use of multi-cloud minimizes the potential risks and failure points and provides cost-effectiveness.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300" dirty="0" smtClean="0"/>
              <a:t>In multi-cloud, you can choose a particular service of a particular cloud service provider that </a:t>
            </a:r>
            <a:r>
              <a:rPr lang="en-GB" sz="2300" b="1" dirty="0" smtClean="0"/>
              <a:t>meets your requirements</a:t>
            </a:r>
            <a:r>
              <a:rPr lang="en-GB" sz="2300" dirty="0" smtClean="0"/>
              <a:t> instead of deploying your entire application on that cloud.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Low Code and No Code Cloud </a:t>
            </a:r>
            <a:r>
              <a:rPr lang="en-GB" sz="3600" b="1" dirty="0" smtClean="0"/>
              <a:t>Solutions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3100" dirty="0" smtClean="0"/>
              <a:t>when users need to write hundreds of lines of code to create applications and solve real-world problems and have deep technical knowledge.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3100" dirty="0" smtClean="0"/>
              <a:t>Businesses can create applications and make use of AI and its sub-domains with low-code and no-code cloud solutions.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3100" dirty="0"/>
              <a:t>This helps in reducing the time and cost involved to create these solutions. These solutions increase product development speed and result in a smaller number of errors. </a:t>
            </a:r>
            <a:endParaRPr lang="en-GB" sz="31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3100" dirty="0" smtClean="0"/>
              <a:t>Tools </a:t>
            </a:r>
            <a:r>
              <a:rPr lang="en-GB" sz="3100" dirty="0"/>
              <a:t>such as </a:t>
            </a:r>
            <a:r>
              <a:rPr lang="en-GB" sz="3100" b="1" dirty="0" err="1"/>
              <a:t>Figma</a:t>
            </a:r>
            <a:r>
              <a:rPr lang="en-GB" sz="3100" dirty="0"/>
              <a:t> and </a:t>
            </a:r>
            <a:r>
              <a:rPr lang="en-GB" sz="3100" b="1" dirty="0" err="1"/>
              <a:t>Zoho</a:t>
            </a:r>
            <a:r>
              <a:rPr lang="en-GB" sz="3100" dirty="0"/>
              <a:t> enable users to design and develop websites, apps, and services without any computing infrastructure and coding knowledge involved</a:t>
            </a:r>
            <a:r>
              <a:rPr lang="en-GB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Edge </a:t>
            </a:r>
            <a:r>
              <a:rPr lang="en-US" b="1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Edge computing includes </a:t>
            </a:r>
            <a:r>
              <a:rPr lang="en-GB" b="1" dirty="0" smtClean="0"/>
              <a:t>storage of data, data processing, and data analytics</a:t>
            </a:r>
            <a:r>
              <a:rPr lang="en-GB" dirty="0" smtClean="0"/>
              <a:t> which is done geographically nearer to the source. 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It means that the </a:t>
            </a:r>
            <a:r>
              <a:rPr lang="en-GB" b="1" dirty="0" smtClean="0"/>
              <a:t>computation</a:t>
            </a:r>
            <a:r>
              <a:rPr lang="en-GB" dirty="0" smtClean="0"/>
              <a:t> and </a:t>
            </a:r>
            <a:r>
              <a:rPr lang="en-GB" b="1" dirty="0" smtClean="0"/>
              <a:t>storage of data</a:t>
            </a:r>
            <a:r>
              <a:rPr lang="en-GB" dirty="0" smtClean="0"/>
              <a:t> are brought closer to the </a:t>
            </a:r>
            <a:r>
              <a:rPr lang="en-GB" b="1" dirty="0" smtClean="0"/>
              <a:t>source sensors and devices</a:t>
            </a:r>
            <a:r>
              <a:rPr lang="en-GB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It provides many benefits like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dirty="0" smtClean="0"/>
              <a:t>reduced latency,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dirty="0" smtClean="0"/>
              <a:t>enhanced efficiency,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dirty="0" smtClean="0"/>
              <a:t>increased privacy,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dirty="0" smtClean="0"/>
              <a:t>security, and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dirty="0" smtClean="0"/>
              <a:t>high rate of data transmission. 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It works in real-time and processes data that is not bounded by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 fontAlgn="base">
              <a:buFont typeface="Wingdings" pitchFamily="2" charset="2"/>
              <a:buChar char="Ø"/>
            </a:pPr>
            <a:r>
              <a:rPr lang="en-GB" sz="9600" dirty="0" err="1"/>
              <a:t>IoT</a:t>
            </a:r>
            <a:r>
              <a:rPr lang="en-GB" sz="9600" dirty="0"/>
              <a:t> involves the use of many sensors that generate huge amounts of data which gets storage on cloud servers. </a:t>
            </a:r>
            <a:endParaRPr lang="en-GB" sz="9600" dirty="0" smtClean="0"/>
          </a:p>
          <a:p>
            <a:pPr algn="just" fontAlgn="base">
              <a:buFont typeface="Wingdings" pitchFamily="2" charset="2"/>
              <a:buChar char="Ø"/>
            </a:pPr>
            <a:r>
              <a:rPr lang="en-GB" sz="9600" dirty="0" err="1" smtClean="0"/>
              <a:t>IoT</a:t>
            </a:r>
            <a:r>
              <a:rPr lang="en-GB" sz="9600" dirty="0" smtClean="0"/>
              <a:t> </a:t>
            </a:r>
            <a:r>
              <a:rPr lang="en-GB" sz="9600" dirty="0"/>
              <a:t>makes use of many sensors, and actuators and performs analysis on the data collected to yield results that will help in taking business decisions. </a:t>
            </a:r>
            <a:endParaRPr lang="en-GB" sz="9600" dirty="0" smtClean="0"/>
          </a:p>
          <a:p>
            <a:pPr algn="just" fontAlgn="base">
              <a:buFont typeface="Wingdings" pitchFamily="2" charset="2"/>
              <a:buChar char="Ø"/>
            </a:pPr>
            <a:r>
              <a:rPr lang="en-GB" sz="9600" dirty="0" smtClean="0"/>
              <a:t>It </a:t>
            </a:r>
            <a:r>
              <a:rPr lang="en-GB" sz="9600" dirty="0"/>
              <a:t>involves </a:t>
            </a:r>
            <a:r>
              <a:rPr lang="en-GB" sz="9600" b="1" dirty="0"/>
              <a:t>connectivity</a:t>
            </a:r>
            <a:r>
              <a:rPr lang="en-GB" sz="9600" dirty="0"/>
              <a:t> among computers, networks, and servers. </a:t>
            </a:r>
            <a:endParaRPr lang="en-GB" sz="9600" dirty="0" smtClean="0"/>
          </a:p>
          <a:p>
            <a:pPr algn="just" fontAlgn="base">
              <a:buFont typeface="Wingdings" pitchFamily="2" charset="2"/>
              <a:buChar char="Ø"/>
            </a:pPr>
            <a:r>
              <a:rPr lang="en-GB" sz="9600" dirty="0" smtClean="0"/>
              <a:t>It </a:t>
            </a:r>
            <a:r>
              <a:rPr lang="en-GB" sz="9600" dirty="0"/>
              <a:t>can </a:t>
            </a:r>
            <a:r>
              <a:rPr lang="en-GB" sz="9600" b="1" dirty="0"/>
              <a:t>remotely collect data</a:t>
            </a:r>
            <a:r>
              <a:rPr lang="en-GB" sz="9600" dirty="0"/>
              <a:t> and </a:t>
            </a:r>
            <a:r>
              <a:rPr lang="en-GB" sz="9600" b="1" dirty="0"/>
              <a:t>communicate</a:t>
            </a:r>
            <a:r>
              <a:rPr lang="en-GB" sz="9600" dirty="0"/>
              <a:t> with the devices.</a:t>
            </a:r>
          </a:p>
          <a:p>
            <a:pPr algn="just" fontAlgn="base">
              <a:buFont typeface="Wingdings" pitchFamily="2" charset="2"/>
              <a:buChar char="Ø"/>
            </a:pPr>
            <a:r>
              <a:rPr lang="en-GB" sz="9600" dirty="0" err="1"/>
              <a:t>IoT</a:t>
            </a:r>
            <a:r>
              <a:rPr lang="en-GB" sz="9600" dirty="0"/>
              <a:t> collects data from various sensors and devices and acts as an </a:t>
            </a:r>
            <a:r>
              <a:rPr lang="en-GB" sz="9600" b="1" dirty="0" err="1" smtClean="0"/>
              <a:t>intermediator</a:t>
            </a:r>
            <a:r>
              <a:rPr lang="en-GB" sz="9600" dirty="0" smtClean="0"/>
              <a:t> </a:t>
            </a:r>
            <a:r>
              <a:rPr lang="en-GB" sz="9600" dirty="0"/>
              <a:t>between remote systems and smart device management. </a:t>
            </a:r>
            <a:endParaRPr lang="en-GB" sz="9600" dirty="0" smtClean="0"/>
          </a:p>
          <a:p>
            <a:pPr algn="just" fontAlgn="base">
              <a:buFont typeface="Wingdings" pitchFamily="2" charset="2"/>
              <a:buChar char="Ø"/>
            </a:pPr>
            <a:r>
              <a:rPr lang="en-GB" sz="9600" dirty="0" smtClean="0"/>
              <a:t>Smart </a:t>
            </a:r>
            <a:r>
              <a:rPr lang="en-GB" sz="9600" dirty="0"/>
              <a:t>connectivity plays a major role in making </a:t>
            </a:r>
            <a:r>
              <a:rPr lang="en-GB" sz="9600" b="1" dirty="0" err="1"/>
              <a:t>IoT</a:t>
            </a:r>
            <a:r>
              <a:rPr lang="en-GB" sz="9600" b="1" dirty="0"/>
              <a:t> a trend in cloud computing</a:t>
            </a:r>
            <a:r>
              <a:rPr lang="en-GB" sz="96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912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Current &amp; Future Trends  (Cloud Computing)</vt:lpstr>
      <vt:lpstr>Current &amp; Future Trends</vt:lpstr>
      <vt:lpstr>Blockchain</vt:lpstr>
      <vt:lpstr>AI and ML</vt:lpstr>
      <vt:lpstr>Data Security</vt:lpstr>
      <vt:lpstr>Multi and Hybrid Cloud Deployment</vt:lpstr>
      <vt:lpstr>Low Code and No Code Cloud Solutions</vt:lpstr>
      <vt:lpstr>Edge computing</vt:lpstr>
      <vt:lpstr>IoT</vt:lpstr>
      <vt:lpstr>Kubernetes and Docker</vt:lpstr>
      <vt:lpstr>Serverless Computing</vt:lpstr>
      <vt:lpstr>DevSecOps</vt:lpstr>
      <vt:lpstr>Disaster recovery and backup</vt:lpstr>
      <vt:lpstr>Service Mesh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Rictu</dc:creator>
  <cp:lastModifiedBy>Rictu</cp:lastModifiedBy>
  <cp:revision>28</cp:revision>
  <dcterms:created xsi:type="dcterms:W3CDTF">2024-01-11T18:17:42Z</dcterms:created>
  <dcterms:modified xsi:type="dcterms:W3CDTF">2024-01-15T08:50:10Z</dcterms:modified>
</cp:coreProperties>
</file>