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0B77-A824-43C2-8F48-5A5B680FD3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2572-BCA8-4CEE-AC6A-8D6E7EA7AA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 Integration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Schema heterogeneity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Structural heterogeneity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Type conflicts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Dependency conflicts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Key conflicts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Behavioral conflicts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Semantic heterogeneity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More important and harder to deal with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Synonyms, homonyms, </a:t>
            </a:r>
            <a:r>
              <a:rPr lang="en-US" dirty="0" err="1" smtClean="0"/>
              <a:t>hypernyms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Different ontology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Imprecise wording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Other complications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Insufficient schema and instance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Unavailability of schema documentation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Subjectivity of matching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Issues that affect schema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Schema versus instance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Element versus structure level matching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Matching cardinality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Matching Approach</a:t>
            </a:r>
            <a:endParaRPr lang="en-US" dirty="0"/>
          </a:p>
        </p:txBody>
      </p:sp>
      <p:pic>
        <p:nvPicPr>
          <p:cNvPr id="4" name="Content Placeholder 3" descr="Screenshot 2024-04-09 1208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071678"/>
            <a:ext cx="8229600" cy="293744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Linguistic Schema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 element names and other textual information (textual descriptions, annotations)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May use external sources (e.g., Thesauri)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(SC1.element-1 ≈ SC2.element-2, </a:t>
            </a:r>
            <a:r>
              <a:rPr lang="en-US" dirty="0" err="1" smtClean="0"/>
              <a:t>p,s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Element-1 in schema SC1 is similar to element-2 in schema SC2 if predicate p holds with a similarity value of 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Schema level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Deal with names of schema elements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Handle cases such as synonyms, homonyms, </a:t>
            </a:r>
            <a:r>
              <a:rPr lang="en-US" dirty="0" err="1" smtClean="0"/>
              <a:t>hypernyms</a:t>
            </a:r>
            <a:r>
              <a:rPr lang="en-US" dirty="0" smtClean="0"/>
              <a:t>, data type similarities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Instance level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Focus on information retrieval techniques (e.g., word frequencies, key terms)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"Deduce" similarities from these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Linguistic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Use a set of linguistic (terminological) rules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Basic rules can be hand-crafted or may be discovered from outside sources (e.g., </a:t>
            </a:r>
            <a:r>
              <a:rPr lang="en-GB" dirty="0" err="1" smtClean="0"/>
              <a:t>WordNet</a:t>
            </a:r>
            <a:r>
              <a:rPr lang="en-GB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Predicate p and similarity value 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hand-crafted ⇒ specified,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discovered ⇒ may be computed or specified by an expert after discovery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Examples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(uppercase names ≈ lower case names, true, 1.0)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(uppercase names ≈ capitalized names, true, 1.0)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&lt;capitalized names ≈ lower case names, true, 1.0)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&lt;DB1.ASG ≈ DB2.WORKS_IN, true, 0.8)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000" dirty="0"/>
              <a:t>Database integration combines and consolidates information from various sources, including </a:t>
            </a:r>
            <a:r>
              <a:rPr lang="en-GB" sz="2000" b="1" dirty="0"/>
              <a:t>databases, cloud storage, data warehouses, on-</a:t>
            </a:r>
            <a:r>
              <a:rPr lang="en-GB" sz="2000" b="1" dirty="0" err="1"/>
              <a:t>prem</a:t>
            </a:r>
            <a:r>
              <a:rPr lang="en-GB" sz="2000" b="1" dirty="0"/>
              <a:t> hardware storage</a:t>
            </a:r>
            <a:r>
              <a:rPr lang="en-GB" sz="2000" dirty="0"/>
              <a:t>, and more. </a:t>
            </a:r>
            <a:endParaRPr lang="en-GB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000" dirty="0" smtClean="0"/>
              <a:t>This </a:t>
            </a:r>
            <a:r>
              <a:rPr lang="en-GB" sz="2000" dirty="0"/>
              <a:t>approach makes data accessible across applications, departments, and stakeholders without the risk of data loss or duplication</a:t>
            </a:r>
            <a:r>
              <a:rPr lang="en-GB" sz="20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4" name="Picture 3" descr="Screenshot 2024-04-09 103323.png"/>
          <p:cNvPicPr>
            <a:picLocks noChangeAspect="1"/>
          </p:cNvPicPr>
          <p:nvPr/>
        </p:nvPicPr>
        <p:blipFill>
          <a:blip r:embed="rId2"/>
          <a:srcRect l="6840" t="9205" r="7919" b="5606"/>
          <a:stretch>
            <a:fillRect/>
          </a:stretch>
        </p:blipFill>
        <p:spPr>
          <a:xfrm>
            <a:off x="2786050" y="3357561"/>
            <a:ext cx="3571900" cy="3210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Integration Process</a:t>
            </a:r>
            <a:endParaRPr lang="en-US" dirty="0"/>
          </a:p>
        </p:txBody>
      </p:sp>
      <p:pic>
        <p:nvPicPr>
          <p:cNvPr id="4" name="Content Placeholder 3" descr="Screenshot 2024-04-09 1123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397" y="1600200"/>
            <a:ext cx="364920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4-04-09 11213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264" y="1600200"/>
            <a:ext cx="4717471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Database </a:t>
            </a:r>
            <a:r>
              <a:rPr lang="en-US" b="1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Data integration platforms are an efficient approach to data utilization and storage.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The ability to easily access data in a single location saves end-users time and effort and enables cross-departmental collaboration. 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Data </a:t>
            </a:r>
            <a:r>
              <a:rPr lang="en-GB" dirty="0"/>
              <a:t>easily accessed, analyzed, and implemented saves time, money, and effort</a:t>
            </a:r>
            <a:r>
              <a:rPr lang="en-GB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Accessible data is also powerful data. Moving at the speed of business means making intelligent decisions based on relevant, current information</a:t>
            </a:r>
            <a:r>
              <a:rPr lang="en-GB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A centralized location enables organizations to manage enterprise data more effectively and gain more control. 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also ensures peace of mind by simplifying national and global operating standards, compliance, and governance requirements.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Unify Data with Database </a:t>
            </a:r>
            <a:r>
              <a:rPr lang="en-GB" b="1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Identify the Data Sources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Estimate the Size of Your Data Extraction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Incorporate a Robust Data Integration </a:t>
            </a:r>
            <a:r>
              <a:rPr lang="en-US" sz="2400" dirty="0" smtClean="0"/>
              <a:t>Platform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Gaining control over information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Integration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Schema translation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Component database schemas translated to a common intermediate canonical representation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Schema 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Intermediate schemas are used to create a global conceptual schema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What is the canonical data model?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Relational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Entity-relationship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DIKE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Object-oriented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ARTEMIS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Graph-oriented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DIPE, </a:t>
            </a:r>
            <a:r>
              <a:rPr lang="en-US" dirty="0" err="1" smtClean="0"/>
              <a:t>TranScm</a:t>
            </a:r>
            <a:r>
              <a:rPr lang="en-US" dirty="0" smtClean="0"/>
              <a:t>, COMA, Cupid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Preferable with emergence of XML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No common graph formalism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Mapping algorithms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These are well-known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Schema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Schema matching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Finding the correspondences between multiple schemas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Schema integration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Creation of the GCS (or mediated schema) using the correspondences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Schema mapping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How to map data from local databases to the GCS</a:t>
            </a:r>
          </a:p>
          <a:p>
            <a:pPr lvl="1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Important: sometimes the GCS is defined first and schema matching and schema mapping is done against this target GCS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463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Database Integration </vt:lpstr>
      <vt:lpstr>Database Integration</vt:lpstr>
      <vt:lpstr>Database Integration Process</vt:lpstr>
      <vt:lpstr>Slide 4</vt:lpstr>
      <vt:lpstr>Benefits of Database Integration</vt:lpstr>
      <vt:lpstr>Unify Data with Database Integration</vt:lpstr>
      <vt:lpstr>Database Integration Issues</vt:lpstr>
      <vt:lpstr>Schema Translation</vt:lpstr>
      <vt:lpstr>Schema Generation</vt:lpstr>
      <vt:lpstr>Schema Matching</vt:lpstr>
      <vt:lpstr>Schema Matching</vt:lpstr>
      <vt:lpstr>Schema Matching Approach</vt:lpstr>
      <vt:lpstr>Linguistic Schema Matching</vt:lpstr>
      <vt:lpstr>Linguistic Matchers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Rictu</cp:lastModifiedBy>
  <cp:revision>15</cp:revision>
  <dcterms:created xsi:type="dcterms:W3CDTF">2024-04-09T04:54:29Z</dcterms:created>
  <dcterms:modified xsi:type="dcterms:W3CDTF">2024-04-09T07:07:58Z</dcterms:modified>
</cp:coreProperties>
</file>