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876655-55C7-42AF-926A-43D70E0AF905}"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76655-55C7-42AF-926A-43D70E0AF905}"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76655-55C7-42AF-926A-43D70E0AF905}"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76655-55C7-42AF-926A-43D70E0AF905}"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76655-55C7-42AF-926A-43D70E0AF905}"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876655-55C7-42AF-926A-43D70E0AF905}"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876655-55C7-42AF-926A-43D70E0AF905}"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876655-55C7-42AF-926A-43D70E0AF905}"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76655-55C7-42AF-926A-43D70E0AF905}"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76655-55C7-42AF-926A-43D70E0AF905}"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76655-55C7-42AF-926A-43D70E0AF905}"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EAF1C-97D4-4AD2-973C-A391E4A87E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76655-55C7-42AF-926A-43D70E0AF905}" type="datetimeFigureOut">
              <a:rPr lang="en-US" smtClean="0"/>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EAF1C-97D4-4AD2-973C-A391E4A87EB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Global Query and Local Query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Distributed Query Processing </a:t>
            </a:r>
            <a:r>
              <a:rPr lang="en-US" sz="3600" dirty="0" smtClean="0"/>
              <a:t>Architecture</a:t>
            </a:r>
            <a:endParaRPr lang="en-US" sz="3600" dirty="0"/>
          </a:p>
        </p:txBody>
      </p:sp>
      <p:pic>
        <p:nvPicPr>
          <p:cNvPr id="4" name="Content Placeholder 3" descr="Screenshot 2024-01-25 092910.png"/>
          <p:cNvPicPr>
            <a:picLocks noGrp="1" noChangeAspect="1"/>
          </p:cNvPicPr>
          <p:nvPr>
            <p:ph idx="1"/>
          </p:nvPr>
        </p:nvPicPr>
        <p:blipFill>
          <a:blip r:embed="rId2"/>
          <a:stretch>
            <a:fillRect/>
          </a:stretch>
        </p:blipFill>
        <p:spPr>
          <a:xfrm>
            <a:off x="785786" y="1785926"/>
            <a:ext cx="7654925" cy="464347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Mapping Global Queries into Local </a:t>
            </a:r>
            <a:r>
              <a:rPr lang="en-US" sz="3600" dirty="0" smtClean="0"/>
              <a:t>Queries</a:t>
            </a:r>
            <a:endParaRPr lang="en-US" sz="3600"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GB" dirty="0"/>
              <a:t>The tables required in a global query have fragments distributed across multiple sites. </a:t>
            </a:r>
            <a:endParaRPr lang="en-GB" dirty="0" smtClean="0"/>
          </a:p>
          <a:p>
            <a:pPr>
              <a:buFont typeface="Wingdings" pitchFamily="2" charset="2"/>
              <a:buChar char="Ø"/>
            </a:pPr>
            <a:r>
              <a:rPr lang="en-GB" dirty="0" smtClean="0"/>
              <a:t>The </a:t>
            </a:r>
            <a:r>
              <a:rPr lang="en-GB" dirty="0"/>
              <a:t>local databases have information only about local data. </a:t>
            </a:r>
            <a:endParaRPr lang="en-GB" dirty="0" smtClean="0"/>
          </a:p>
          <a:p>
            <a:pPr>
              <a:buFont typeface="Wingdings" pitchFamily="2" charset="2"/>
              <a:buChar char="Ø"/>
            </a:pPr>
            <a:r>
              <a:rPr lang="en-GB" dirty="0" smtClean="0"/>
              <a:t>The </a:t>
            </a:r>
            <a:r>
              <a:rPr lang="en-GB" dirty="0"/>
              <a:t>controlling site uses the global data dictionary to gather information about the distribution and reconstructs the global view from the fragments.</a:t>
            </a:r>
          </a:p>
          <a:p>
            <a:pPr>
              <a:buFont typeface="Wingdings" pitchFamily="2" charset="2"/>
              <a:buChar char="Ø"/>
            </a:pPr>
            <a:r>
              <a:rPr lang="en-GB" dirty="0"/>
              <a:t>If there is no replication, the global optimizer runs local queries at the sites where the fragments are stored. If there is replication, the global optimizer selects the site based upon communication cost, workload, and server speed.</a:t>
            </a:r>
          </a:p>
          <a:p>
            <a:pPr>
              <a:buFont typeface="Wingdings" pitchFamily="2" charset="2"/>
              <a:buChar char="Ø"/>
            </a:pPr>
            <a:r>
              <a:rPr lang="en-GB" dirty="0"/>
              <a:t>The global optimizer generates a distributed execution plan so that least amount of data transfer occurs across the sites. The plan states the location of the fragments, order in which query steps needs to be executed and the processes involved in transferring intermediate results.</a:t>
            </a:r>
          </a:p>
          <a:p>
            <a:pPr>
              <a:buFont typeface="Wingdings" pitchFamily="2" charset="2"/>
              <a:buChar char="Ø"/>
            </a:pPr>
            <a:r>
              <a:rPr lang="en-GB" dirty="0"/>
              <a:t>The local queries are optimized by the local database servers. Finally, the local query results are merged together through union operation in case of horizontal fragments and join operation for vertical fragments.</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Translation of Global Queries to Fragment Queries</a:t>
            </a:r>
            <a:endParaRPr lang="en-US" dirty="0"/>
          </a:p>
        </p:txBody>
      </p:sp>
      <p:sp>
        <p:nvSpPr>
          <p:cNvPr id="3" name="Content Placeholder 2"/>
          <p:cNvSpPr>
            <a:spLocks noGrp="1"/>
          </p:cNvSpPr>
          <p:nvPr>
            <p:ph idx="1"/>
          </p:nvPr>
        </p:nvSpPr>
        <p:spPr>
          <a:xfrm>
            <a:off x="457200" y="1600200"/>
            <a:ext cx="8472518" cy="4525963"/>
          </a:xfrm>
        </p:spPr>
        <p:txBody>
          <a:bodyPr>
            <a:noAutofit/>
          </a:bodyPr>
          <a:lstStyle/>
          <a:p>
            <a:pPr>
              <a:buFont typeface="Wingdings" pitchFamily="2" charset="2"/>
              <a:buChar char="Ø"/>
            </a:pPr>
            <a:r>
              <a:rPr lang="en-GB" sz="2200" dirty="0" smtClean="0"/>
              <a:t>There are several different ways to transform a query over global relations into queries over fragments. These different transformations produce fragment queries which are equivalent </a:t>
            </a:r>
            <a:r>
              <a:rPr lang="en-GB" sz="2200" dirty="0" err="1" smtClean="0"/>
              <a:t>i.e</a:t>
            </a:r>
            <a:r>
              <a:rPr lang="en-GB" sz="2200" dirty="0" smtClean="0"/>
              <a:t> the produce the same result. </a:t>
            </a:r>
          </a:p>
          <a:p>
            <a:pPr>
              <a:buFont typeface="Wingdings" pitchFamily="2" charset="2"/>
              <a:buChar char="Ø"/>
            </a:pPr>
            <a:r>
              <a:rPr lang="en-GB" sz="2200" dirty="0" smtClean="0"/>
              <a:t>The equivalence rules are used to for simplifying the query expressions: for instance, common sub-expressions are identified, and operations are distributed to fragments.</a:t>
            </a:r>
          </a:p>
          <a:p>
            <a:pPr>
              <a:buFont typeface="Wingdings" pitchFamily="2" charset="2"/>
              <a:buChar char="Ø"/>
            </a:pPr>
            <a:r>
              <a:rPr lang="en-GB" sz="2200" dirty="0" smtClean="0"/>
              <a:t>It has six specific rule to be precise.....</a:t>
            </a:r>
          </a:p>
          <a:p>
            <a:pPr>
              <a:buNone/>
            </a:pPr>
            <a:r>
              <a:rPr lang="en-GB" sz="2200" dirty="0" smtClean="0"/>
              <a:t>	1) Use idempotence of selection and projection to generate appropriate selections and projections for each operand relation.</a:t>
            </a:r>
          </a:p>
          <a:p>
            <a:pPr>
              <a:buNone/>
            </a:pPr>
            <a:r>
              <a:rPr lang="en-GB" sz="2200" dirty="0" smtClean="0"/>
              <a:t> 	2) Push selections and projections down in the tree as far as possible.</a:t>
            </a:r>
          </a:p>
          <a:p>
            <a:pPr>
              <a:buNone/>
            </a:pPr>
            <a:r>
              <a:rPr lang="en-GB" sz="2200" dirty="0" smtClean="0"/>
              <a:t> 	</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Translation of Global Queries to Fragment Queries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GB" dirty="0" smtClean="0"/>
              <a:t>	3) Push selections down to the leaves of the tree, and then apply them using the algebra of qualified relations; substitute the selection result with the empty relation if the qualification of the result is contradictory.</a:t>
            </a:r>
          </a:p>
          <a:p>
            <a:pPr>
              <a:buNone/>
            </a:pPr>
            <a:r>
              <a:rPr lang="en-GB" dirty="0" smtClean="0"/>
              <a:t>	4) Use the algebra of qualified relations to evaluate the qualification of operands of joins; substitute the sub tree, including the join and its operands, with the empty relation if the qualification of the result of join is contradictory.</a:t>
            </a:r>
          </a:p>
          <a:p>
            <a:pPr>
              <a:buNone/>
            </a:pPr>
            <a:r>
              <a:rPr lang="en-GB" dirty="0" smtClean="0"/>
              <a:t>	5) In order to distribute joins which appear in the global query, unions must be pushed up, beyond the joins that we want to distribute.</a:t>
            </a:r>
          </a:p>
          <a:p>
            <a:pPr>
              <a:buNone/>
            </a:pPr>
            <a:r>
              <a:rPr lang="en-GB" dirty="0" smtClean="0"/>
              <a:t>	 6) In order to distribute grouping and aggregate function evaluations appearing in a global query, unions must be pushed up, beyond the corresponding group-by operation.</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Distributed Query </a:t>
            </a:r>
            <a:r>
              <a:rPr lang="en-US" dirty="0" smtClean="0"/>
              <a:t>Optimization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800" dirty="0"/>
              <a:t>Distributed query optimization requires evaluation of a large number of query trees each of which produce the required results of a query. </a:t>
            </a:r>
            <a:endParaRPr lang="en-GB" sz="2800" dirty="0" smtClean="0"/>
          </a:p>
          <a:p>
            <a:pPr>
              <a:buFont typeface="Wingdings" pitchFamily="2" charset="2"/>
              <a:buChar char="Ø"/>
            </a:pPr>
            <a:r>
              <a:rPr lang="en-GB" sz="2800" dirty="0" smtClean="0"/>
              <a:t>This </a:t>
            </a:r>
            <a:r>
              <a:rPr lang="en-GB" sz="2800" dirty="0"/>
              <a:t>is primarily due to the presence of large amount of replicated and fragmented data. </a:t>
            </a:r>
            <a:endParaRPr lang="en-GB" sz="2800" dirty="0" smtClean="0"/>
          </a:p>
          <a:p>
            <a:pPr>
              <a:buFont typeface="Wingdings" pitchFamily="2" charset="2"/>
              <a:buChar char="Ø"/>
            </a:pPr>
            <a:r>
              <a:rPr lang="en-GB" sz="2800" dirty="0" smtClean="0"/>
              <a:t>The target </a:t>
            </a:r>
            <a:r>
              <a:rPr lang="en-GB" sz="2800" dirty="0"/>
              <a:t>is to find an optimal solution instead of the best solution.</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Aggregate Functions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GB" dirty="0" smtClean="0"/>
              <a:t>Aggregate </a:t>
            </a:r>
            <a:r>
              <a:rPr lang="en-GB" dirty="0"/>
              <a:t>function is a function where the values of multiple rows are grouped together as input on certain criteria to form a single value of more significant meaning</a:t>
            </a:r>
            <a:r>
              <a:rPr lang="en-GB" dirty="0" smtClean="0"/>
              <a:t>.</a:t>
            </a:r>
          </a:p>
          <a:p>
            <a:pPr>
              <a:buFont typeface="Wingdings" pitchFamily="2" charset="2"/>
              <a:buChar char="Ø"/>
            </a:pPr>
            <a:r>
              <a:rPr lang="en-US" b="1" dirty="0"/>
              <a:t>Various Aggregate Functions</a:t>
            </a:r>
            <a:endParaRPr lang="en-GB" dirty="0" smtClean="0"/>
          </a:p>
          <a:p>
            <a:pPr lvl="1">
              <a:buFont typeface="Wingdings" pitchFamily="2" charset="2"/>
              <a:buChar char="Ø"/>
            </a:pPr>
            <a:r>
              <a:rPr lang="en-US" dirty="0" smtClean="0"/>
              <a:t>Count() </a:t>
            </a:r>
          </a:p>
          <a:p>
            <a:pPr lvl="1">
              <a:buFont typeface="Wingdings" pitchFamily="2" charset="2"/>
              <a:buChar char="Ø"/>
            </a:pPr>
            <a:r>
              <a:rPr lang="en-US" dirty="0" smtClean="0"/>
              <a:t>Sum() </a:t>
            </a:r>
          </a:p>
          <a:p>
            <a:pPr lvl="1">
              <a:buFont typeface="Wingdings" pitchFamily="2" charset="2"/>
              <a:buChar char="Ø"/>
            </a:pPr>
            <a:r>
              <a:rPr lang="en-US" dirty="0" err="1" smtClean="0"/>
              <a:t>Avg</a:t>
            </a:r>
            <a:r>
              <a:rPr lang="en-US" dirty="0" smtClean="0"/>
              <a:t>() </a:t>
            </a:r>
          </a:p>
          <a:p>
            <a:pPr lvl="1">
              <a:buFont typeface="Wingdings" pitchFamily="2" charset="2"/>
              <a:buChar char="Ø"/>
            </a:pPr>
            <a:r>
              <a:rPr lang="en-US" dirty="0" smtClean="0"/>
              <a:t>Min() </a:t>
            </a:r>
          </a:p>
          <a:p>
            <a:pPr lvl="1">
              <a:buFont typeface="Wingdings" pitchFamily="2" charset="2"/>
              <a:buChar char="Ø"/>
            </a:pPr>
            <a:r>
              <a:rPr lang="en-US" dirty="0" smtClean="0"/>
              <a:t>Max()</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Grouping and </a:t>
            </a:r>
            <a:r>
              <a:rPr lang="en-US" b="1" dirty="0" smtClean="0"/>
              <a:t>Aggregation </a:t>
            </a:r>
            <a:r>
              <a:rPr lang="en-US" b="1" dirty="0"/>
              <a:t>P</a:t>
            </a:r>
            <a:r>
              <a:rPr lang="en-US" b="1" dirty="0" smtClean="0"/>
              <a:t>rocess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800" dirty="0"/>
              <a:t>Perform partial aggregation on data</a:t>
            </a:r>
            <a:r>
              <a:rPr lang="en-GB" sz="2800" dirty="0" smtClean="0"/>
              <a:t>.</a:t>
            </a:r>
          </a:p>
          <a:p>
            <a:pPr>
              <a:buFont typeface="Wingdings" pitchFamily="2" charset="2"/>
              <a:buChar char="Ø"/>
            </a:pPr>
            <a:r>
              <a:rPr lang="en-GB" sz="2800" dirty="0"/>
              <a:t>After partial aggregation is complete, redistribute data among nodes based on partial aggregation results obtained by grouping and then perform final aggregation.</a:t>
            </a:r>
            <a:endParaRPr lang="en-US" sz="2800" dirty="0"/>
          </a:p>
        </p:txBody>
      </p:sp>
      <p:pic>
        <p:nvPicPr>
          <p:cNvPr id="4" name="Picture 3" descr="Screenshot 2024-01-25 113245.png"/>
          <p:cNvPicPr>
            <a:picLocks noChangeAspect="1"/>
          </p:cNvPicPr>
          <p:nvPr/>
        </p:nvPicPr>
        <p:blipFill>
          <a:blip r:embed="rId2"/>
          <a:stretch>
            <a:fillRect/>
          </a:stretch>
        </p:blipFill>
        <p:spPr>
          <a:xfrm>
            <a:off x="3000364" y="3643314"/>
            <a:ext cx="4202725" cy="30718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024-01-25 115318.png"/>
          <p:cNvPicPr>
            <a:picLocks noGrp="1" noChangeAspect="1"/>
          </p:cNvPicPr>
          <p:nvPr>
            <p:ph idx="1"/>
          </p:nvPr>
        </p:nvPicPr>
        <p:blipFill>
          <a:blip r:embed="rId2"/>
          <a:srcRect r="2395"/>
          <a:stretch>
            <a:fillRect/>
          </a:stretch>
        </p:blipFill>
        <p:spPr>
          <a:xfrm>
            <a:off x="357190" y="2285992"/>
            <a:ext cx="8501090" cy="2786082"/>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404</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Global Query and Local Query</vt:lpstr>
      <vt:lpstr>Distributed Query Processing Architecture</vt:lpstr>
      <vt:lpstr>Mapping Global Queries into Local Queries</vt:lpstr>
      <vt:lpstr>Translation of Global Queries to Fragment Queries</vt:lpstr>
      <vt:lpstr>Translation of Global Queries to Fragment Queries</vt:lpstr>
      <vt:lpstr>Distributed Query Optimization</vt:lpstr>
      <vt:lpstr>Aggregate Functions</vt:lpstr>
      <vt:lpstr>Grouping and Aggregation Process</vt:lpstr>
      <vt:lpstr>Slide 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Rictu</cp:lastModifiedBy>
  <cp:revision>9</cp:revision>
  <dcterms:created xsi:type="dcterms:W3CDTF">2024-01-25T03:55:56Z</dcterms:created>
  <dcterms:modified xsi:type="dcterms:W3CDTF">2024-01-25T08:55:50Z</dcterms:modified>
</cp:coreProperties>
</file>