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78" r:id="rId5"/>
    <p:sldId id="280" r:id="rId6"/>
    <p:sldId id="268" r:id="rId7"/>
    <p:sldId id="269" r:id="rId8"/>
    <p:sldId id="260" r:id="rId9"/>
    <p:sldId id="261" r:id="rId10"/>
    <p:sldId id="262" r:id="rId11"/>
    <p:sldId id="263" r:id="rId12"/>
    <p:sldId id="264" r:id="rId13"/>
    <p:sldId id="272" r:id="rId14"/>
    <p:sldId id="273" r:id="rId15"/>
    <p:sldId id="274" r:id="rId16"/>
    <p:sldId id="275" r:id="rId17"/>
    <p:sldId id="276" r:id="rId18"/>
    <p:sldId id="277" r:id="rId19"/>
    <p:sldId id="265" r:id="rId20"/>
    <p:sldId id="279" r:id="rId21"/>
    <p:sldId id="27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0B93A-E3A3-4A65-BF42-4771D000059B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91CA7-3C85-4314-BDC8-5D6430A893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0B93A-E3A3-4A65-BF42-4771D000059B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91CA7-3C85-4314-BDC8-5D6430A893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0B93A-E3A3-4A65-BF42-4771D000059B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91CA7-3C85-4314-BDC8-5D6430A893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0B93A-E3A3-4A65-BF42-4771D000059B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91CA7-3C85-4314-BDC8-5D6430A893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0B93A-E3A3-4A65-BF42-4771D000059B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91CA7-3C85-4314-BDC8-5D6430A893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0B93A-E3A3-4A65-BF42-4771D000059B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91CA7-3C85-4314-BDC8-5D6430A893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0B93A-E3A3-4A65-BF42-4771D000059B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91CA7-3C85-4314-BDC8-5D6430A893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0B93A-E3A3-4A65-BF42-4771D000059B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91CA7-3C85-4314-BDC8-5D6430A893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0B93A-E3A3-4A65-BF42-4771D000059B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91CA7-3C85-4314-BDC8-5D6430A893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0B93A-E3A3-4A65-BF42-4771D000059B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91CA7-3C85-4314-BDC8-5D6430A893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0B93A-E3A3-4A65-BF42-4771D000059B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91CA7-3C85-4314-BDC8-5D6430A893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0B93A-E3A3-4A65-BF42-4771D000059B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91CA7-3C85-4314-BDC8-5D6430A8933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0"/>
            <a:ext cx="7772400" cy="1470025"/>
          </a:xfrm>
        </p:spPr>
        <p:txBody>
          <a:bodyPr>
            <a:normAutofit/>
          </a:bodyPr>
          <a:lstStyle/>
          <a:p>
            <a:r>
              <a:rPr lang="en-IN" sz="6000" dirty="0" smtClean="0"/>
              <a:t>Cloud Computing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shot 2024-01-05 0939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1357298"/>
            <a:ext cx="8579288" cy="55007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PaaS</a:t>
            </a:r>
            <a:r>
              <a:rPr lang="en-US" dirty="0" smtClean="0"/>
              <a:t> (Platform-as-a-Service)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GB" sz="2000" dirty="0" err="1"/>
              <a:t>PaaS</a:t>
            </a:r>
            <a:r>
              <a:rPr lang="en-GB" sz="2000" dirty="0"/>
              <a:t> provides software developers with on-demand platform—hardware, complete software stack, infrastructure, and even development tools—for running, developing, and managing applications without the cost, complexity, and </a:t>
            </a:r>
            <a:r>
              <a:rPr lang="en-GB" sz="2000" dirty="0" smtClean="0"/>
              <a:t>inflexibility </a:t>
            </a:r>
            <a:r>
              <a:rPr lang="en-GB" sz="2000" dirty="0"/>
              <a:t>of maintaining that platform on-premises</a:t>
            </a:r>
            <a:r>
              <a:rPr lang="en-GB" sz="20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GB" sz="2000" dirty="0" err="1"/>
              <a:t>PaaS</a:t>
            </a:r>
            <a:r>
              <a:rPr lang="en-GB" sz="2000" dirty="0"/>
              <a:t>, the cloud provider hosts everything—servers, networks, storage, operating system software, middleware, databases—at their data </a:t>
            </a:r>
            <a:r>
              <a:rPr lang="en-GB" sz="2000" dirty="0" err="1"/>
              <a:t>center</a:t>
            </a:r>
            <a:r>
              <a:rPr lang="en-GB" sz="20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GB" sz="2000" dirty="0" err="1"/>
              <a:t>PaaS</a:t>
            </a:r>
            <a:r>
              <a:rPr lang="en-GB" sz="2000" dirty="0"/>
              <a:t> is often built around </a:t>
            </a:r>
            <a:r>
              <a:rPr lang="en-GB" sz="2000" i="1" dirty="0" smtClean="0"/>
              <a:t>containers.</a:t>
            </a:r>
            <a:r>
              <a:rPr lang="en-GB" sz="2000" dirty="0"/>
              <a:t> </a:t>
            </a:r>
            <a:r>
              <a:rPr lang="en-GB" sz="2000" b="1" dirty="0" smtClean="0"/>
              <a:t>Containers </a:t>
            </a:r>
            <a:r>
              <a:rPr lang="en-GB" sz="2000" dirty="0" smtClean="0"/>
              <a:t>virtualized </a:t>
            </a:r>
            <a:r>
              <a:rPr lang="en-GB" sz="2000" dirty="0"/>
              <a:t>the operating system, enabling developers to package the application with only the operating system </a:t>
            </a:r>
            <a:r>
              <a:rPr lang="en-GB" sz="2000" dirty="0" smtClean="0"/>
              <a:t>services.</a:t>
            </a:r>
          </a:p>
          <a:p>
            <a:pPr>
              <a:buFont typeface="Wingdings" pitchFamily="2" charset="2"/>
              <a:buChar char="Ø"/>
            </a:pPr>
            <a:r>
              <a:rPr lang="en-GB" sz="2000" dirty="0" smtClean="0"/>
              <a:t>E.g. – </a:t>
            </a:r>
            <a:r>
              <a:rPr lang="en-GB" sz="2000" dirty="0" err="1" smtClean="0"/>
              <a:t>Docker</a:t>
            </a:r>
            <a:r>
              <a:rPr lang="en-GB" sz="2000" dirty="0" smtClean="0"/>
              <a:t> and </a:t>
            </a:r>
            <a:r>
              <a:rPr lang="en-GB" sz="2000" dirty="0" err="1" smtClean="0"/>
              <a:t>Kubernetes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SaaS</a:t>
            </a:r>
            <a:r>
              <a:rPr lang="en-US" dirty="0" smtClean="0"/>
              <a:t> (Software-as-a-Service)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GB" sz="2000" dirty="0" err="1"/>
              <a:t>SaaS</a:t>
            </a:r>
            <a:r>
              <a:rPr lang="en-GB" sz="2000" dirty="0"/>
              <a:t>—also known as cloud-based software or cloud applications—is application software that’s hosted in the cloud, and that users access via a web browser, a dedicated desktop client, or an API that integrates with a desktop or mobile operating </a:t>
            </a:r>
            <a:r>
              <a:rPr lang="en-GB" sz="2000" dirty="0" smtClean="0"/>
              <a:t>system.</a:t>
            </a:r>
          </a:p>
          <a:p>
            <a:pPr>
              <a:buFont typeface="Wingdings" pitchFamily="2" charset="2"/>
              <a:buChar char="Ø"/>
            </a:pPr>
            <a:r>
              <a:rPr lang="en-GB" sz="2000" dirty="0" smtClean="0"/>
              <a:t>The </a:t>
            </a:r>
            <a:r>
              <a:rPr lang="en-GB" sz="2000" dirty="0"/>
              <a:t>cost savings, time-to-value, and scalability benefits of cloud, </a:t>
            </a:r>
            <a:r>
              <a:rPr lang="en-GB" sz="2000" dirty="0" err="1"/>
              <a:t>SaaS</a:t>
            </a:r>
            <a:r>
              <a:rPr lang="en-GB" sz="2000" dirty="0"/>
              <a:t> offers the following</a:t>
            </a:r>
            <a:r>
              <a:rPr lang="en-GB" sz="2000" dirty="0" smtClean="0"/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b="1" dirty="0"/>
              <a:t>Automatic </a:t>
            </a:r>
            <a:r>
              <a:rPr lang="en-US" sz="1600" b="1" dirty="0" smtClean="0"/>
              <a:t>upgrades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b="1" dirty="0"/>
              <a:t>Protection from data loss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Public </a:t>
            </a:r>
            <a:r>
              <a:rPr lang="en-US" dirty="0" smtClean="0"/>
              <a:t>Cloud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Private </a:t>
            </a:r>
            <a:r>
              <a:rPr lang="en-US" dirty="0" smtClean="0"/>
              <a:t>cloud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Hybrid </a:t>
            </a:r>
            <a:r>
              <a:rPr lang="en-US" dirty="0" smtClean="0"/>
              <a:t>cloud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/>
              <a:t>Multicloud</a:t>
            </a:r>
            <a:r>
              <a:rPr lang="en-US" dirty="0"/>
              <a:t> and hybrid </a:t>
            </a:r>
            <a:r>
              <a:rPr lang="en-US" dirty="0" err="1"/>
              <a:t>multicloud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Public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GB" sz="2800" dirty="0"/>
              <a:t>Public clouds are owned and operated by third-party cloud service providers, which deliver computing resources like servers and storage over the internet</a:t>
            </a:r>
            <a:r>
              <a:rPr lang="en-GB" sz="28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GB" sz="2800" dirty="0" smtClean="0"/>
              <a:t>Public </a:t>
            </a:r>
            <a:r>
              <a:rPr lang="en-GB" sz="2800" dirty="0"/>
              <a:t>cloud, all hardware, software, and other supporting infrastructure is managed by the cloud provider. You can access these services and manage your account using a web browser, API, or CLI.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Private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GB" sz="2800" dirty="0"/>
              <a:t>A private cloud refers to cloud computing resources used exclusively by a single business or organization. </a:t>
            </a:r>
            <a:endParaRPr lang="en-GB" sz="2800" dirty="0" smtClean="0"/>
          </a:p>
          <a:p>
            <a:pPr>
              <a:buFont typeface="Wingdings" pitchFamily="2" charset="2"/>
              <a:buChar char="Ø"/>
            </a:pPr>
            <a:r>
              <a:rPr lang="en-GB" sz="2800" dirty="0" smtClean="0"/>
              <a:t>A </a:t>
            </a:r>
            <a:r>
              <a:rPr lang="en-GB" sz="2800" dirty="0"/>
              <a:t>private cloud can be physically located in the company’s on-site data </a:t>
            </a:r>
            <a:r>
              <a:rPr lang="en-GB" sz="2800" dirty="0" err="1"/>
              <a:t>center</a:t>
            </a:r>
            <a:r>
              <a:rPr lang="en-GB" sz="28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GB" sz="2800" dirty="0"/>
              <a:t>S</a:t>
            </a:r>
            <a:r>
              <a:rPr lang="en-GB" sz="2800" dirty="0" smtClean="0"/>
              <a:t>ome </a:t>
            </a:r>
            <a:r>
              <a:rPr lang="en-GB" sz="2800" dirty="0"/>
              <a:t>companies also pay third-party service providers to host their private cloud. </a:t>
            </a:r>
            <a:endParaRPr lang="en-GB" sz="2800" dirty="0" smtClean="0"/>
          </a:p>
          <a:p>
            <a:pPr>
              <a:buFont typeface="Wingdings" pitchFamily="2" charset="2"/>
              <a:buChar char="Ø"/>
            </a:pPr>
            <a:r>
              <a:rPr lang="en-GB" sz="2800" dirty="0" smtClean="0"/>
              <a:t>A </a:t>
            </a:r>
            <a:r>
              <a:rPr lang="en-GB" sz="2800" dirty="0"/>
              <a:t>private cloud environment maintains the services and infrastructure on a private network.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Hybrid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GB" sz="2800" dirty="0"/>
              <a:t>Hybrid cloud offers a combination of public and private clouds, networked together in such a way that data and applications can be shared between them. </a:t>
            </a:r>
            <a:endParaRPr lang="en-GB" sz="2800" dirty="0" smtClean="0"/>
          </a:p>
          <a:p>
            <a:pPr>
              <a:buFont typeface="Wingdings" pitchFamily="2" charset="2"/>
              <a:buChar char="Ø"/>
            </a:pPr>
            <a:r>
              <a:rPr lang="en-GB" sz="2800" dirty="0" smtClean="0"/>
              <a:t>Hybrid </a:t>
            </a:r>
            <a:r>
              <a:rPr lang="en-GB" sz="2800" dirty="0"/>
              <a:t>clouds offer businesses greater flexibility for scaling and deployment.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Multicloud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GB" sz="2400" dirty="0" err="1"/>
              <a:t>Multicloud</a:t>
            </a:r>
            <a:r>
              <a:rPr lang="en-GB" sz="2400" dirty="0"/>
              <a:t> computing entails using multiple cloud computing services from more than one cloud provider for the same type of IT solutions or workloads. </a:t>
            </a:r>
            <a:endParaRPr lang="en-GB" sz="2400" dirty="0" smtClean="0"/>
          </a:p>
          <a:p>
            <a:pPr algn="just">
              <a:buFont typeface="Wingdings" pitchFamily="2" charset="2"/>
              <a:buChar char="Ø"/>
            </a:pPr>
            <a:r>
              <a:rPr lang="en-GB" sz="2400" dirty="0" smtClean="0"/>
              <a:t>A </a:t>
            </a:r>
            <a:r>
              <a:rPr lang="en-GB" sz="2400" dirty="0" err="1"/>
              <a:t>multicloud</a:t>
            </a:r>
            <a:r>
              <a:rPr lang="en-GB" sz="2400" dirty="0"/>
              <a:t> strategy—which may include both private and public clouds—helps organizations mitigate risk and offers them increased workload flexibility. </a:t>
            </a:r>
            <a:endParaRPr lang="en-GB" sz="2400" dirty="0" smtClean="0"/>
          </a:p>
          <a:p>
            <a:pPr algn="just">
              <a:buFont typeface="Wingdings" pitchFamily="2" charset="2"/>
              <a:buChar char="Ø"/>
            </a:pPr>
            <a:r>
              <a:rPr lang="en-GB" sz="2400" dirty="0" smtClean="0"/>
              <a:t>Choosing </a:t>
            </a:r>
            <a:r>
              <a:rPr lang="en-GB" sz="2400" dirty="0"/>
              <a:t>different offerings and capabilities from more than one cloud provider enables organizations to build solutions that are best suited to their specific IT needs.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b="1" dirty="0" smtClean="0"/>
              <a:t>Kinds of </a:t>
            </a:r>
            <a:r>
              <a:rPr lang="en-US" sz="4000" b="1" dirty="0"/>
              <a:t>Cloud </a:t>
            </a:r>
            <a:r>
              <a:rPr lang="en-US" sz="4000" b="1" dirty="0" smtClean="0"/>
              <a:t>Services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GB" sz="2800" dirty="0"/>
              <a:t>Email</a:t>
            </a:r>
          </a:p>
          <a:p>
            <a:pPr>
              <a:buFont typeface="Wingdings" pitchFamily="2" charset="2"/>
              <a:buChar char="Ø"/>
            </a:pPr>
            <a:r>
              <a:rPr lang="en-GB" sz="2800" dirty="0"/>
              <a:t>Storage, backup, and data retrieval</a:t>
            </a:r>
          </a:p>
          <a:p>
            <a:pPr>
              <a:buFont typeface="Wingdings" pitchFamily="2" charset="2"/>
              <a:buChar char="Ø"/>
            </a:pPr>
            <a:r>
              <a:rPr lang="en-GB" sz="2800" dirty="0"/>
              <a:t>Creating and testing apps</a:t>
            </a:r>
          </a:p>
          <a:p>
            <a:pPr>
              <a:buFont typeface="Wingdings" pitchFamily="2" charset="2"/>
              <a:buChar char="Ø"/>
            </a:pPr>
            <a:r>
              <a:rPr lang="en-GB" sz="2800" dirty="0"/>
              <a:t>Analyzing data</a:t>
            </a:r>
          </a:p>
          <a:p>
            <a:pPr>
              <a:buFont typeface="Wingdings" pitchFamily="2" charset="2"/>
              <a:buChar char="Ø"/>
            </a:pPr>
            <a:r>
              <a:rPr lang="en-GB" sz="2800" dirty="0"/>
              <a:t>Audio and video streaming</a:t>
            </a:r>
          </a:p>
          <a:p>
            <a:pPr>
              <a:buFont typeface="Wingdings" pitchFamily="2" charset="2"/>
              <a:buChar char="Ø"/>
            </a:pPr>
            <a:r>
              <a:rPr lang="en-GB" sz="2800" dirty="0"/>
              <a:t>Delivering software on demand</a:t>
            </a:r>
          </a:p>
          <a:p>
            <a:pPr>
              <a:buFont typeface="Wingdings" pitchFamily="2" charset="2"/>
              <a:buChar char="Ø"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List of Company </a:t>
            </a:r>
            <a:r>
              <a:rPr lang="en-US" dirty="0"/>
              <a:t>providing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/>
              <a:t>Google Cloud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Amazon Web Services (AWS)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Microsoft Azure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IBM Cloud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err="1" smtClean="0"/>
              <a:t>Alibaba</a:t>
            </a:r>
            <a:r>
              <a:rPr lang="en-US" sz="2800" dirty="0" smtClean="0"/>
              <a:t> Cloud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/>
              <a:t>Shared responsibility for </a:t>
            </a:r>
            <a:r>
              <a:rPr lang="en-US" sz="2800" dirty="0" smtClean="0"/>
              <a:t>security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Data </a:t>
            </a:r>
            <a:r>
              <a:rPr lang="en-US" sz="2800" dirty="0" smtClean="0"/>
              <a:t>encryption</a:t>
            </a:r>
          </a:p>
          <a:p>
            <a:pPr>
              <a:buFont typeface="Wingdings" pitchFamily="2" charset="2"/>
              <a:buChar char="Ø"/>
            </a:pPr>
            <a:r>
              <a:rPr lang="en-GB" sz="2800" dirty="0"/>
              <a:t>User identity and access </a:t>
            </a:r>
            <a:r>
              <a:rPr lang="en-GB" sz="2800" dirty="0" smtClean="0"/>
              <a:t>management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Collaborative </a:t>
            </a:r>
            <a:r>
              <a:rPr lang="en-US" sz="2800" dirty="0" smtClean="0"/>
              <a:t>management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Security and compliance monitoring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Father &amp; Mother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>
              <a:buNone/>
            </a:pPr>
            <a:r>
              <a:rPr lang="en-IN" dirty="0" smtClean="0"/>
              <a:t>Father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pPr>
              <a:buNone/>
            </a:pPr>
            <a:r>
              <a:rPr lang="en-US" sz="2400" dirty="0" smtClean="0"/>
              <a:t>Joseph </a:t>
            </a:r>
            <a:r>
              <a:rPr lang="en-US" sz="2400" dirty="0"/>
              <a:t>Carl </a:t>
            </a:r>
            <a:r>
              <a:rPr lang="en-US" sz="2400" dirty="0" err="1"/>
              <a:t>Robnett</a:t>
            </a:r>
            <a:r>
              <a:rPr lang="en-US" sz="2400" dirty="0"/>
              <a:t> </a:t>
            </a:r>
            <a:r>
              <a:rPr lang="en-US" sz="2400" dirty="0" err="1"/>
              <a:t>Licklider</a:t>
            </a:r>
            <a:r>
              <a:rPr lang="en-US" sz="2400" dirty="0"/>
              <a:t> </a:t>
            </a:r>
            <a:r>
              <a:rPr lang="en-US" sz="2400" dirty="0" smtClean="0"/>
              <a:t>  (</a:t>
            </a:r>
            <a:r>
              <a:rPr lang="en-US" sz="2400" dirty="0"/>
              <a:t>J.C.R. </a:t>
            </a:r>
            <a:r>
              <a:rPr lang="en-US" sz="2400" dirty="0" err="1"/>
              <a:t>Linklider</a:t>
            </a:r>
            <a:r>
              <a:rPr lang="en-US" sz="2400" dirty="0"/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>
              <a:buNone/>
            </a:pPr>
            <a:r>
              <a:rPr lang="en-IN" dirty="0" smtClean="0"/>
              <a:t>Mother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 algn="ctr">
              <a:buNone/>
            </a:pPr>
            <a:r>
              <a:rPr lang="en-US" dirty="0"/>
              <a:t>Judy </a:t>
            </a:r>
            <a:r>
              <a:rPr lang="en-US" dirty="0" err="1"/>
              <a:t>Estrin</a:t>
            </a:r>
            <a:endParaRPr lang="en-IN" dirty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jcr-licklid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76" y="2285992"/>
            <a:ext cx="2214578" cy="2380427"/>
          </a:xfrm>
          <a:prstGeom prst="rect">
            <a:avLst/>
          </a:prstGeom>
        </p:spPr>
      </p:pic>
      <p:pic>
        <p:nvPicPr>
          <p:cNvPr id="6" name="Picture 5" descr="images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570" y="2357430"/>
            <a:ext cx="2143140" cy="22205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dvantages-of-cloud-computing2-905x453.png"/>
          <p:cNvPicPr>
            <a:picLocks noGrp="1" noChangeAspect="1"/>
          </p:cNvPicPr>
          <p:nvPr>
            <p:ph idx="1"/>
          </p:nvPr>
        </p:nvPicPr>
        <p:blipFill>
          <a:blip r:embed="rId2"/>
          <a:srcRect l="21354" r="23090"/>
          <a:stretch>
            <a:fillRect/>
          </a:stretch>
        </p:blipFill>
        <p:spPr>
          <a:xfrm>
            <a:off x="1142976" y="357166"/>
            <a:ext cx="6929486" cy="624338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</a:t>
            </a:r>
            <a:r>
              <a:rPr lang="en-US" dirty="0"/>
              <a:t>of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Downtime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Internet connection </a:t>
            </a:r>
            <a:r>
              <a:rPr lang="en-US" sz="2400" dirty="0" smtClean="0"/>
              <a:t>dependency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Financial </a:t>
            </a:r>
            <a:r>
              <a:rPr lang="en-US" sz="2400" dirty="0" smtClean="0"/>
              <a:t>commitment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Security </a:t>
            </a:r>
            <a:r>
              <a:rPr lang="en-US" sz="2400" dirty="0" smtClean="0"/>
              <a:t>risks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Limited access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b="1" i="1" dirty="0" smtClean="0"/>
              <a:t>	Cloud </a:t>
            </a:r>
            <a:r>
              <a:rPr lang="en-GB" b="1" i="1" dirty="0"/>
              <a:t>computing is defined as the use of hosted services, such as data storage, servers, databases, networking, and software over the internet.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Cloud Computing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Content Placeholder 3" descr="Screenshot 2024-01-05 09464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1428736"/>
            <a:ext cx="8429684" cy="535063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images.png"/>
          <p:cNvPicPr>
            <a:picLocks noGrp="1" noChangeAspect="1"/>
          </p:cNvPicPr>
          <p:nvPr>
            <p:ph idx="1"/>
          </p:nvPr>
        </p:nvPicPr>
        <p:blipFill>
          <a:blip r:embed="rId2"/>
          <a:srcRect t="4528"/>
          <a:stretch>
            <a:fillRect/>
          </a:stretch>
        </p:blipFill>
        <p:spPr>
          <a:xfrm>
            <a:off x="428596" y="500042"/>
            <a:ext cx="8538468" cy="428628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Cloud Computing Architecture</a:t>
            </a:r>
            <a:endParaRPr lang="en-US" dirty="0"/>
          </a:p>
        </p:txBody>
      </p:sp>
      <p:pic>
        <p:nvPicPr>
          <p:cNvPr id="4" name="Content Placeholder 3" descr="38-3.png"/>
          <p:cNvPicPr>
            <a:picLocks noGrp="1" noChangeAspect="1"/>
          </p:cNvPicPr>
          <p:nvPr>
            <p:ph idx="1"/>
          </p:nvPr>
        </p:nvPicPr>
        <p:blipFill>
          <a:blip r:embed="rId2"/>
          <a:srcRect t="18309"/>
          <a:stretch>
            <a:fillRect/>
          </a:stretch>
        </p:blipFill>
        <p:spPr>
          <a:xfrm>
            <a:off x="1142976" y="1571612"/>
            <a:ext cx="6471216" cy="52863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loud-Computin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31821"/>
            <a:ext cx="9144000" cy="60975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err="1" smtClean="0"/>
              <a:t>IaaS</a:t>
            </a:r>
            <a:r>
              <a:rPr lang="en-US" dirty="0" smtClean="0"/>
              <a:t> (Infrastructure-as-a-Service), 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PaaS</a:t>
            </a:r>
            <a:r>
              <a:rPr lang="en-US" dirty="0" smtClean="0"/>
              <a:t> (Platform-as-a-Service) and 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SaaS</a:t>
            </a:r>
            <a:r>
              <a:rPr lang="en-US" dirty="0" smtClean="0"/>
              <a:t> (Software-as-a-Service)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IaaS</a:t>
            </a:r>
            <a:r>
              <a:rPr lang="en-US" dirty="0" smtClean="0"/>
              <a:t> (Infrastructure-as-a-Service)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GB" sz="2000" dirty="0" err="1"/>
              <a:t>IaaS</a:t>
            </a:r>
            <a:r>
              <a:rPr lang="en-GB" sz="2000" dirty="0"/>
              <a:t> provides on-demand access to </a:t>
            </a:r>
            <a:r>
              <a:rPr lang="en-GB" sz="2000" dirty="0" smtClean="0"/>
              <a:t>fundamental computing </a:t>
            </a:r>
            <a:r>
              <a:rPr lang="en-GB" sz="2000" dirty="0"/>
              <a:t>resources—physical and virtual </a:t>
            </a:r>
            <a:r>
              <a:rPr lang="en-GB" sz="2000" dirty="0" smtClean="0"/>
              <a:t>servers, networking</a:t>
            </a:r>
            <a:r>
              <a:rPr lang="en-GB" sz="2000" dirty="0"/>
              <a:t>, and storage—over the internet on a pay-as-you-go basis. </a:t>
            </a:r>
            <a:endParaRPr lang="en-GB" sz="2000" dirty="0" smtClean="0"/>
          </a:p>
          <a:p>
            <a:pPr>
              <a:buFont typeface="Wingdings" pitchFamily="2" charset="2"/>
              <a:buChar char="Ø"/>
            </a:pPr>
            <a:r>
              <a:rPr lang="en-GB" sz="2000" dirty="0" err="1" smtClean="0"/>
              <a:t>IaaS</a:t>
            </a:r>
            <a:r>
              <a:rPr lang="en-GB" sz="2000" dirty="0"/>
              <a:t> enables end users to scale and shrink resources on an as-needed basis, reducing the need for high, up-front capital expenditures or unnecessary on-premises or ‘owned’ infrastructure and for overbuying resources to accommodate periodic spikes in usage</a:t>
            </a:r>
            <a:r>
              <a:rPr lang="en-GB" sz="20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GB" sz="2000" dirty="0" err="1"/>
              <a:t>IaaS</a:t>
            </a:r>
            <a:r>
              <a:rPr lang="en-GB" sz="2000" dirty="0"/>
              <a:t> provides the users with the lowest-level control of computing resources in the </a:t>
            </a:r>
            <a:r>
              <a:rPr lang="en-GB" sz="2000" dirty="0" smtClean="0"/>
              <a:t>cloud when </a:t>
            </a:r>
            <a:r>
              <a:rPr lang="en-GB" sz="2000" dirty="0" err="1"/>
              <a:t>PaaS</a:t>
            </a:r>
            <a:r>
              <a:rPr lang="en-GB" sz="2000" dirty="0"/>
              <a:t> computing models such as </a:t>
            </a:r>
            <a:r>
              <a:rPr lang="en-GB" sz="2000" b="1" dirty="0"/>
              <a:t>containers and </a:t>
            </a:r>
            <a:r>
              <a:rPr lang="en-GB" sz="2000" b="1" dirty="0" err="1" smtClean="0"/>
              <a:t>serverless</a:t>
            </a:r>
            <a:r>
              <a:rPr lang="en-GB" sz="2000" b="1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406</Words>
  <Application>Microsoft Office PowerPoint</Application>
  <PresentationFormat>On-screen Show (4:3)</PresentationFormat>
  <Paragraphs>85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Cloud Computing</vt:lpstr>
      <vt:lpstr>Father &amp; Mother</vt:lpstr>
      <vt:lpstr>Cloud Computing</vt:lpstr>
      <vt:lpstr>Why Cloud Computing?</vt:lpstr>
      <vt:lpstr>Slide 5</vt:lpstr>
      <vt:lpstr>Cloud Computing Architecture</vt:lpstr>
      <vt:lpstr>Slide 7</vt:lpstr>
      <vt:lpstr>Cloud computing services</vt:lpstr>
      <vt:lpstr>IaaS (Infrastructure-as-a-Service)</vt:lpstr>
      <vt:lpstr>PaaS (Platform-as-a-Service)</vt:lpstr>
      <vt:lpstr>SaaS (Software-as-a-Service) </vt:lpstr>
      <vt:lpstr>Types of cloud computing</vt:lpstr>
      <vt:lpstr>Public Cloud</vt:lpstr>
      <vt:lpstr>Private cloud</vt:lpstr>
      <vt:lpstr>Hybrid cloud</vt:lpstr>
      <vt:lpstr>Multicloud</vt:lpstr>
      <vt:lpstr>Kinds of Cloud Services</vt:lpstr>
      <vt:lpstr>List of Company providing services</vt:lpstr>
      <vt:lpstr>Cloud security</vt:lpstr>
      <vt:lpstr>Slide 20</vt:lpstr>
      <vt:lpstr>Challenges of cloud computing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Rictu</dc:creator>
  <cp:lastModifiedBy>Rictu</cp:lastModifiedBy>
  <cp:revision>12</cp:revision>
  <dcterms:created xsi:type="dcterms:W3CDTF">2024-01-05T03:26:40Z</dcterms:created>
  <dcterms:modified xsi:type="dcterms:W3CDTF">2024-01-09T07:25:18Z</dcterms:modified>
</cp:coreProperties>
</file>