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7" r:id="rId4"/>
    <p:sldId id="256" r:id="rId5"/>
    <p:sldId id="261" r:id="rId6"/>
    <p:sldId id="262" r:id="rId7"/>
    <p:sldId id="258" r:id="rId8"/>
    <p:sldId id="259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22EA-D723-4945-B49F-CF4363AB8F9E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6232-F934-4006-B579-DF2AD01C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Virtualization has many benefits that can help IT managers and organizations in the following aspects</a:t>
            </a:r>
            <a:r>
              <a:rPr lang="en-GB" sz="24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b="1" dirty="0" smtClean="0"/>
              <a:t>Minimizes </a:t>
            </a:r>
            <a:r>
              <a:rPr lang="en-GB" sz="2000" b="1" dirty="0"/>
              <a:t>downtime and facilitates disaster </a:t>
            </a:r>
            <a:r>
              <a:rPr lang="en-GB" sz="2000" b="1" dirty="0" smtClean="0"/>
              <a:t>recovery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Increases productivity and efficiency </a:t>
            </a: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Allows better testing </a:t>
            </a: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Reduces carbon footprint</a:t>
            </a:r>
            <a:r>
              <a:rPr lang="en-US" sz="2000" dirty="0"/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Functions </a:t>
            </a:r>
            <a:r>
              <a:rPr lang="en-GB" sz="3600" b="1" dirty="0" smtClean="0"/>
              <a:t>of a Virtual Machine </a:t>
            </a:r>
            <a:r>
              <a:rPr lang="en-GB" sz="3600" b="1" dirty="0" smtClean="0"/>
              <a:t>Monitor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Virtualization of </a:t>
            </a:r>
            <a:r>
              <a:rPr lang="en-US" sz="2400" b="1" dirty="0" smtClean="0"/>
              <a:t>Hardware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VM Creation and </a:t>
            </a:r>
            <a:r>
              <a:rPr lang="en-US" sz="2400" b="1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Resource Allocation and </a:t>
            </a:r>
            <a:r>
              <a:rPr lang="en-US" sz="2400" b="1" dirty="0" smtClean="0"/>
              <a:t>Scheduling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Isolation and </a:t>
            </a:r>
            <a:r>
              <a:rPr lang="en-US" sz="2400" b="1" dirty="0" smtClean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Live </a:t>
            </a:r>
            <a:r>
              <a:rPr lang="en-US" sz="2400" b="1" dirty="0" smtClean="0"/>
              <a:t>Migration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Snapshots and Backup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Types of Virtual Machine </a:t>
            </a:r>
            <a:r>
              <a:rPr lang="en-GB" sz="3600" b="1" dirty="0" smtClean="0"/>
              <a:t>Monitors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GB" sz="2000" b="1" dirty="0" smtClean="0"/>
              <a:t>Type 1 Hypervisor (Bare-Metal Hypervisor):</a:t>
            </a:r>
            <a:r>
              <a:rPr lang="en-GB" sz="2000" dirty="0" smtClean="0"/>
              <a:t> 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Type </a:t>
            </a:r>
            <a:r>
              <a:rPr lang="en-GB" sz="1800" dirty="0" smtClean="0"/>
              <a:t>1 hypervisors run directly on the physical hardware without the need for an underlying operating system. </a:t>
            </a:r>
            <a:endParaRPr lang="en-GB" sz="1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They </a:t>
            </a:r>
            <a:r>
              <a:rPr lang="en-GB" sz="1800" dirty="0" smtClean="0"/>
              <a:t>have direct access to the hardware resources, making them more efficient and providing higher performance. </a:t>
            </a:r>
            <a:endParaRPr lang="en-GB" sz="1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Examples </a:t>
            </a:r>
            <a:r>
              <a:rPr lang="en-GB" sz="1800" dirty="0" smtClean="0"/>
              <a:t>of Type 1 hypervisors include VMware </a:t>
            </a:r>
            <a:r>
              <a:rPr lang="en-GB" sz="1800" dirty="0" err="1" smtClean="0"/>
              <a:t>ESXi</a:t>
            </a:r>
            <a:r>
              <a:rPr lang="en-GB" sz="1800" dirty="0" smtClean="0"/>
              <a:t>, Microsoft Hyper-V Server, and </a:t>
            </a:r>
            <a:r>
              <a:rPr lang="en-GB" sz="1800" dirty="0" err="1" smtClean="0"/>
              <a:t>Xen</a:t>
            </a:r>
            <a:r>
              <a:rPr lang="en-GB" sz="1800" dirty="0" smtClean="0"/>
              <a:t>.</a:t>
            </a:r>
          </a:p>
          <a:p>
            <a:pPr algn="just">
              <a:buNone/>
            </a:pPr>
            <a:r>
              <a:rPr lang="en-GB" sz="2000" b="1" dirty="0" smtClean="0"/>
              <a:t>Type 2 Hypervisor (Hosted Hypervisor):</a:t>
            </a:r>
            <a:r>
              <a:rPr lang="en-GB" sz="2000" dirty="0" smtClean="0"/>
              <a:t> </a:t>
            </a:r>
            <a:endParaRPr lang="en-GB" sz="20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Type </a:t>
            </a:r>
            <a:r>
              <a:rPr lang="en-GB" sz="1800" dirty="0" smtClean="0"/>
              <a:t>2 hypervisors run on top of an existing operating system, which acts as the host. </a:t>
            </a:r>
            <a:endParaRPr lang="en-GB" sz="1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The </a:t>
            </a:r>
            <a:r>
              <a:rPr lang="en-GB" sz="1800" dirty="0" smtClean="0"/>
              <a:t>Type 2 hypervisor relies on the host OS to manage hardware resources</a:t>
            </a:r>
            <a:r>
              <a:rPr lang="en-GB" sz="1800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 </a:t>
            </a:r>
            <a:r>
              <a:rPr lang="en-GB" sz="1800" dirty="0" smtClean="0"/>
              <a:t>While they are typically easier to install and set up, Type 2 hypervisors may have slightly lower performance compared to Type 1 hypervisors. </a:t>
            </a:r>
            <a:endParaRPr lang="en-GB" sz="18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1800" dirty="0" smtClean="0"/>
              <a:t>Examples </a:t>
            </a:r>
            <a:r>
              <a:rPr lang="en-GB" sz="1800" dirty="0" smtClean="0"/>
              <a:t>of Type 2 hypervisors include VMware Workstation, Oracle </a:t>
            </a:r>
            <a:r>
              <a:rPr lang="en-GB" sz="1800" dirty="0" err="1" smtClean="0"/>
              <a:t>VirtualBox</a:t>
            </a:r>
            <a:r>
              <a:rPr lang="en-GB" sz="1800" dirty="0" smtClean="0"/>
              <a:t>, and Parallels Desktop</a:t>
            </a:r>
            <a:r>
              <a:rPr lang="en-GB" sz="1800" dirty="0" smtClean="0"/>
              <a:t>.</a:t>
            </a:r>
            <a:endParaRPr lang="en-GB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Uses and Benefits of </a:t>
            </a:r>
            <a:r>
              <a:rPr lang="en-GB" b="1" dirty="0" smtClean="0"/>
              <a:t>VMM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Server </a:t>
            </a:r>
            <a:r>
              <a:rPr lang="en-US" sz="2800" b="1" dirty="0" smtClean="0"/>
              <a:t>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Desktop </a:t>
            </a:r>
            <a:r>
              <a:rPr lang="en-US" sz="2800" b="1" dirty="0" smtClean="0"/>
              <a:t>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Software Testing and </a:t>
            </a:r>
            <a:r>
              <a:rPr lang="en-US" sz="2800" b="1" dirty="0" smtClean="0"/>
              <a:t>Development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Legacy Application </a:t>
            </a:r>
            <a:r>
              <a:rPr lang="en-US" sz="2800" b="1" dirty="0" smtClean="0"/>
              <a:t>Support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Cloud Computing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Listed </a:t>
            </a:r>
            <a:r>
              <a:rPr lang="en-GB" sz="2400" dirty="0" smtClean="0"/>
              <a:t>of top </a:t>
            </a:r>
            <a:r>
              <a:rPr lang="en-GB" sz="2400" dirty="0"/>
              <a:t>five virtualization software for </a:t>
            </a:r>
            <a:r>
              <a:rPr lang="en-GB" sz="2400" dirty="0" smtClean="0"/>
              <a:t>personnel or businesses</a:t>
            </a:r>
            <a:endParaRPr lang="en-US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Parallels Desktop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/>
              <a:t>VMWare</a:t>
            </a:r>
            <a:r>
              <a:rPr lang="en-US" sz="2000" b="1" dirty="0"/>
              <a:t> Fusion/Workstation </a:t>
            </a:r>
            <a:r>
              <a:rPr lang="en-US" sz="2000" b="1" dirty="0" smtClean="0"/>
              <a:t>Player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Oracle VM Virtual </a:t>
            </a:r>
            <a:r>
              <a:rPr lang="en-US" sz="2000" b="1" dirty="0" smtClean="0"/>
              <a:t>Box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V2 </a:t>
            </a:r>
            <a:r>
              <a:rPr lang="en-US" sz="2000" b="1" dirty="0" smtClean="0"/>
              <a:t>Cloud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QEMU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Para Virtualization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Full Virtualization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OS Level 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Machine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114948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3400" b="1" dirty="0">
                <a:latin typeface="Times New Roman" pitchFamily="18" charset="0"/>
                <a:cs typeface="Times New Roman" pitchFamily="18" charset="0"/>
              </a:rPr>
              <a:t>A VM is a virtualized instance of a computer that can perform almost all of the same functions as a computer, including running applications and operating systems</a:t>
            </a:r>
            <a:r>
              <a:rPr lang="en-GB" sz="3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VM </a:t>
            </a: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play a primary role in creating any application, tool, or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environment for </a:t>
            </a: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machines </a:t>
            </a: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online and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on-premises.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machines used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for: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Running software designed for other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OS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Running outdated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Browser isolation</a:t>
            </a:r>
            <a:endParaRPr lang="en-IN" sz="3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computing use virtual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machines for: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Backing up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Hosting services like email and access 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Browser isolation</a:t>
            </a:r>
            <a:endParaRPr lang="en-GB" sz="3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b="1" dirty="0"/>
          </a:p>
          <a:p>
            <a:endParaRPr lang="en-IN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There are two type of virtual machine: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System Virtual Machine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 Process Virtual Machine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System virtual </a:t>
            </a:r>
            <a:r>
              <a:rPr lang="en-GB" sz="2400" dirty="0"/>
              <a:t>machines gives us complete system platform and gives the execution of the complete virtual operating </a:t>
            </a:r>
            <a:r>
              <a:rPr lang="en-GB" sz="2400" dirty="0" smtClean="0"/>
              <a:t>system.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 smtClean="0"/>
              <a:t>E.g. Virtual Box</a:t>
            </a:r>
          </a:p>
          <a:p>
            <a:pPr>
              <a:buFont typeface="Wingdings" pitchFamily="2" charset="2"/>
              <a:buChar char="Ø"/>
            </a:pPr>
            <a:endParaRPr lang="en-GB" sz="2400" dirty="0" smtClean="0"/>
          </a:p>
          <a:p>
            <a:pPr>
              <a:buFont typeface="Wingdings" pitchFamily="2" charset="2"/>
              <a:buChar char="Ø"/>
            </a:pPr>
            <a:endParaRPr lang="en-GB" sz="2400" dirty="0" smtClean="0"/>
          </a:p>
        </p:txBody>
      </p:sp>
      <p:pic>
        <p:nvPicPr>
          <p:cNvPr id="4" name="Picture 3" descr="SystemVM.png"/>
          <p:cNvPicPr>
            <a:picLocks noChangeAspect="1"/>
          </p:cNvPicPr>
          <p:nvPr/>
        </p:nvPicPr>
        <p:blipFill>
          <a:blip r:embed="rId2"/>
          <a:srcRect t="13946" r="-1531" b="-2766"/>
          <a:stretch>
            <a:fillRect/>
          </a:stretch>
        </p:blipFill>
        <p:spPr>
          <a:xfrm>
            <a:off x="3000364" y="3143248"/>
            <a:ext cx="5927834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Process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It </a:t>
            </a:r>
            <a:r>
              <a:rPr lang="en-GB" sz="2400" dirty="0"/>
              <a:t>creates virtual environment of that OS while using some app or program and this environment will be destroyed as soon as we exit from that app</a:t>
            </a:r>
            <a:r>
              <a:rPr lang="en-GB" sz="24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/>
              <a:t>A process virtual machine is sometimes known </a:t>
            </a:r>
            <a:r>
              <a:rPr lang="en-GB" sz="2400" dirty="0" smtClean="0"/>
              <a:t>as</a:t>
            </a:r>
            <a:r>
              <a:rPr lang="en-GB" sz="2400" dirty="0"/>
              <a:t> </a:t>
            </a:r>
            <a:r>
              <a:rPr lang="en-GB" sz="2400" b="1" dirty="0"/>
              <a:t>MRE</a:t>
            </a:r>
            <a:r>
              <a:rPr lang="en-GB" sz="2400" dirty="0"/>
              <a:t> (Manages Runtime Environment) or application virtual machine.</a:t>
            </a:r>
            <a:endParaRPr lang="en-GB" sz="2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E.g.: </a:t>
            </a:r>
            <a:r>
              <a:rPr lang="en-US" sz="2000" dirty="0"/>
              <a:t>Wine software in </a:t>
            </a:r>
            <a:r>
              <a:rPr lang="en-US" sz="2000" dirty="0" smtClean="0"/>
              <a:t>Linux, JVM.</a:t>
            </a:r>
          </a:p>
          <a:p>
            <a:pPr lvl="1" algn="just"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5" name="Picture 4" descr="ProcessVM1.png"/>
          <p:cNvPicPr>
            <a:picLocks noChangeAspect="1"/>
          </p:cNvPicPr>
          <p:nvPr/>
        </p:nvPicPr>
        <p:blipFill>
          <a:blip r:embed="rId2"/>
          <a:srcRect t="9324"/>
          <a:stretch>
            <a:fillRect/>
          </a:stretch>
        </p:blipFill>
        <p:spPr>
          <a:xfrm>
            <a:off x="4429124" y="3643314"/>
            <a:ext cx="4510663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Virtual Machine Monitor (VMM)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/>
              <a:t>A virtual machine monitor (VMM), also known as a </a:t>
            </a:r>
            <a:r>
              <a:rPr lang="en-GB" b="1" dirty="0"/>
              <a:t>hypervisor</a:t>
            </a:r>
            <a:r>
              <a:rPr lang="en-GB" dirty="0"/>
              <a:t>, is a software, hardware, or firmware-based process that manages the creation and operation of virtualized environments from the host system</a:t>
            </a:r>
            <a:r>
              <a:rPr lang="en-GB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virtualization layer allows IT managers to control virtual machines running on the hypervisor as guest systems. </a:t>
            </a:r>
            <a:endParaRPr lang="en-GB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Hypervisors </a:t>
            </a:r>
            <a:r>
              <a:rPr lang="en-GB" dirty="0"/>
              <a:t>make it possible to run multiple virtual machines on one main system and </a:t>
            </a:r>
            <a:r>
              <a:rPr lang="en-GB" b="1" dirty="0"/>
              <a:t>help manage the allocation of resources</a:t>
            </a:r>
            <a:r>
              <a:rPr lang="en-GB" dirty="0"/>
              <a:t>.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irtual machine monitoring</a:t>
            </a:r>
            <a:r>
              <a:rPr lang="en-GB" dirty="0" smtClean="0"/>
              <a:t> </a:t>
            </a:r>
            <a:r>
              <a:rPr lang="en-GB" dirty="0"/>
              <a:t>allows for the monitoring of </a:t>
            </a:r>
            <a:r>
              <a:rPr lang="en-GB" b="1" dirty="0" smtClean="0"/>
              <a:t>availability</a:t>
            </a:r>
            <a:r>
              <a:rPr lang="en-GB" dirty="0" smtClean="0"/>
              <a:t> and </a:t>
            </a:r>
            <a:r>
              <a:rPr lang="en-GB" b="1" dirty="0"/>
              <a:t>performance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379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Benefits of virtualization</vt:lpstr>
      <vt:lpstr>Virtualization Software</vt:lpstr>
      <vt:lpstr>Virtualization Technique</vt:lpstr>
      <vt:lpstr>Virtual Machine</vt:lpstr>
      <vt:lpstr>Virtual Machine (VM)</vt:lpstr>
      <vt:lpstr>Types of Virtual Machine</vt:lpstr>
      <vt:lpstr>System Virtual Machine</vt:lpstr>
      <vt:lpstr> Process Virtual Machine</vt:lpstr>
      <vt:lpstr>Virtual Machine Monitor (VMM)</vt:lpstr>
      <vt:lpstr>Functions of a Virtual Machine Monitor</vt:lpstr>
      <vt:lpstr>Types of Virtual Machine Monitors</vt:lpstr>
      <vt:lpstr>Uses and Benefits of VMM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Rictu</dc:creator>
  <cp:lastModifiedBy>Rictu</cp:lastModifiedBy>
  <cp:revision>12</cp:revision>
  <dcterms:created xsi:type="dcterms:W3CDTF">2024-03-06T00:45:49Z</dcterms:created>
  <dcterms:modified xsi:type="dcterms:W3CDTF">2024-03-06T04:30:09Z</dcterms:modified>
</cp:coreProperties>
</file>