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0" r:id="rId9"/>
    <p:sldId id="261" r:id="rId10"/>
    <p:sldId id="257" r:id="rId11"/>
    <p:sldId id="270" r:id="rId12"/>
    <p:sldId id="271" r:id="rId13"/>
    <p:sldId id="272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D91-E793-40B0-8289-DE20E84DD01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E23F-46C8-45F5-8B54-6F93988526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Distributed Database Administration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Responsibility </a:t>
            </a:r>
            <a:r>
              <a:rPr lang="en-US" sz="3600" b="1" dirty="0"/>
              <a:t>of </a:t>
            </a:r>
            <a:r>
              <a:rPr lang="en-US" sz="3600" b="1" dirty="0" smtClean="0"/>
              <a:t>the Distributed DBA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GB" sz="2400" dirty="0"/>
              <a:t>Design and plan the replication system, including how and when data is shared among its users. </a:t>
            </a:r>
            <a:endParaRPr lang="en-GB" sz="24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2400" dirty="0" smtClean="0"/>
              <a:t>Only </a:t>
            </a:r>
            <a:r>
              <a:rPr lang="en-GB" sz="2400" dirty="0"/>
              <a:t>after the distributed DBA has developed a complete design plan can Ingres Replicator be configured successfully.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GB" sz="2400" dirty="0" smtClean="0"/>
              <a:t>Coordinate </a:t>
            </a:r>
            <a:r>
              <a:rPr lang="en-GB" sz="2400" dirty="0"/>
              <a:t>the installation and re-configuration of the system among its different sites.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GB" sz="2400" dirty="0" smtClean="0"/>
              <a:t>Monitor </a:t>
            </a:r>
            <a:r>
              <a:rPr lang="en-GB" sz="2400" dirty="0"/>
              <a:t>and oversee the system at an enterprise level, rather than a local level.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Database </a:t>
            </a:r>
            <a:r>
              <a:rPr lang="en-US" b="1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Site Autonomy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Distributed Database Security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Auditing Database Links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Administration Tools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Site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700" b="1" dirty="0"/>
              <a:t>Site autonomy</a:t>
            </a:r>
            <a:r>
              <a:rPr lang="en-GB" sz="1700" dirty="0"/>
              <a:t> means that each server participating in a distributed database is administered independently from all other databases</a:t>
            </a:r>
            <a:r>
              <a:rPr lang="en-GB" sz="17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1700" dirty="0"/>
              <a:t>Some of the benefits of site autonomy in an Oracle Database distributed database include: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Nodes of the system can mirror the logical organization of companies or groups that need to maintain independence.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Local administrators control corresponding local data. Therefore, each database administrator's domain of responsibility is smaller and more manageable.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Independent failures are less likely to disrupt other nodes of the distributed database. </a:t>
            </a:r>
            <a:endParaRPr lang="en-GB" sz="1700" dirty="0" smtClean="0"/>
          </a:p>
          <a:p>
            <a:pPr lvl="1">
              <a:buFont typeface="Wingdings" pitchFamily="2" charset="2"/>
              <a:buChar char="Ø"/>
            </a:pPr>
            <a:r>
              <a:rPr lang="en-GB" sz="1700" dirty="0" smtClean="0"/>
              <a:t>No </a:t>
            </a:r>
            <a:r>
              <a:rPr lang="en-GB" sz="1700" dirty="0"/>
              <a:t>single database failure need halt all distributed operations or be a performance bottleneck.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Administrators can recover from isolated system failures independently from other nodes in the system.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A data dictionary exists for each local database. A global </a:t>
            </a:r>
            <a:r>
              <a:rPr lang="en-GB" sz="1700" dirty="0" err="1"/>
              <a:t>catalog</a:t>
            </a:r>
            <a:r>
              <a:rPr lang="en-GB" sz="1700" dirty="0"/>
              <a:t> is not necessary to access local data.</a:t>
            </a:r>
          </a:p>
          <a:p>
            <a:pPr lvl="1">
              <a:buFont typeface="Wingdings" pitchFamily="2" charset="2"/>
              <a:buChar char="Ø"/>
            </a:pPr>
            <a:r>
              <a:rPr lang="en-GB" sz="1700" dirty="0"/>
              <a:t>Nodes can upgrade software independently.</a:t>
            </a:r>
          </a:p>
          <a:p>
            <a:pPr>
              <a:buFont typeface="Wingdings" pitchFamily="2" charset="2"/>
              <a:buChar char="Ø"/>
            </a:pP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Database </a:t>
            </a:r>
            <a:r>
              <a:rPr lang="en-US" b="1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database supports all of the security features that are available with a non-distributed database environment for distributed database systems, including:</a:t>
            </a:r>
          </a:p>
          <a:p>
            <a:pPr lvl="1"/>
            <a:r>
              <a:rPr lang="en-GB" sz="2000" dirty="0"/>
              <a:t>Password authentication for users and roles</a:t>
            </a:r>
          </a:p>
          <a:p>
            <a:pPr lvl="1"/>
            <a:r>
              <a:rPr lang="en-GB" sz="2000" dirty="0"/>
              <a:t>Login packet encryption for client-to-server and server-to-server connections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Auditing Database </a:t>
            </a:r>
            <a:r>
              <a:rPr lang="en-US" b="1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You must always perform auditing operations locally</a:t>
            </a:r>
            <a:r>
              <a:rPr lang="en-GB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I</a:t>
            </a:r>
            <a:r>
              <a:rPr lang="en-GB" sz="2400" dirty="0" smtClean="0"/>
              <a:t>f </a:t>
            </a:r>
            <a:r>
              <a:rPr lang="en-GB" sz="2400" dirty="0"/>
              <a:t>a user acts in a local database and accesses a remote database through a database link</a:t>
            </a:r>
            <a:r>
              <a:rPr lang="en-GB" sz="2400" dirty="0" smtClean="0"/>
              <a:t>, the </a:t>
            </a:r>
            <a:r>
              <a:rPr lang="en-GB" sz="2400" dirty="0"/>
              <a:t>local actions are audited in the local database, and </a:t>
            </a:r>
            <a:endParaRPr lang="en-GB" sz="2400" dirty="0" smtClean="0"/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remote actions are audited in the remote database, provided appropriate audit options are set in the respective databases.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Administration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 database administrator has several choices for tools to use when managing an Oracle Database distributed database system: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Enterprise Manager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Third-Party Administration Tools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SNMP Support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Enterprise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Enterprise </a:t>
            </a:r>
            <a:r>
              <a:rPr lang="en-GB" dirty="0"/>
              <a:t>Manager is the Oracle Database administration tool that provides a graphical user interface (GUI).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Enterprise </a:t>
            </a:r>
            <a:r>
              <a:rPr lang="en-GB" dirty="0"/>
              <a:t>Manager provides administrative functionality for distributed databases through an easy-to-use interface.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You </a:t>
            </a:r>
            <a:r>
              <a:rPr lang="en-GB" dirty="0"/>
              <a:t>can use Enterprise Manager to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Administer multiple databases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Centralize database administration tasks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Manage security features such as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global users,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global roles, and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the enterprise directory service.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Dynamically execute SQL, PL/SQL, and Enterprise Manager commands.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Can  be </a:t>
            </a:r>
            <a:r>
              <a:rPr lang="en-GB" dirty="0"/>
              <a:t>use Enterprise Manager to enter, edit, and execute statements.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Enterprise </a:t>
            </a:r>
            <a:r>
              <a:rPr lang="en-GB" dirty="0"/>
              <a:t>Manager also maintains a history of statements executed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800" b="1" dirty="0"/>
              <a:t>Third-Party Administration Tools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Currently more than 60 companies produce more than 150 products that help manage Oracle Databases and networks, providing a truly open environment.</a:t>
            </a:r>
          </a:p>
          <a:p>
            <a:pPr algn="just">
              <a:buNone/>
            </a:pPr>
            <a:r>
              <a:rPr lang="en-US" sz="3800" b="1" dirty="0"/>
              <a:t>SNMP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Besides its network administration capabilities, Oracle </a:t>
            </a:r>
            <a:r>
              <a:rPr lang="en-US" b="1" dirty="0"/>
              <a:t>Simple Network Management Protocol</a:t>
            </a:r>
            <a:r>
              <a:rPr lang="en-US" dirty="0"/>
              <a:t> (</a:t>
            </a:r>
            <a:r>
              <a:rPr lang="en-US" i="1" dirty="0"/>
              <a:t>SNMP</a:t>
            </a:r>
            <a:r>
              <a:rPr lang="en-US" dirty="0"/>
              <a:t>) support allows an Oracle Database server to be located and queried by any SNMP-based network management system.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SNMP </a:t>
            </a:r>
            <a:r>
              <a:rPr lang="en-US" dirty="0"/>
              <a:t>is the accepted standard underlying many popular network management systems such as: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HP </a:t>
            </a:r>
            <a:r>
              <a:rPr lang="en-US" dirty="0" err="1"/>
              <a:t>OpenView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Digital POLYCENTER Manager on </a:t>
            </a:r>
            <a:r>
              <a:rPr lang="en-US" dirty="0" err="1"/>
              <a:t>NetView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IBM </a:t>
            </a:r>
            <a:r>
              <a:rPr lang="en-US" dirty="0" err="1"/>
              <a:t>NetView</a:t>
            </a:r>
            <a:r>
              <a:rPr lang="en-US" dirty="0"/>
              <a:t>/6000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Novell NetWare Management System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SunSoft </a:t>
            </a:r>
            <a:r>
              <a:rPr lang="en-US" dirty="0" err="1"/>
              <a:t>SunNet</a:t>
            </a:r>
            <a:r>
              <a:rPr lang="en-US" dirty="0"/>
              <a:t>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Distributed Database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/>
              <a:t>Distributed database administration involves managing databases that are distributed across multiple locations or nodes in a network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Distributed database administration </a:t>
            </a:r>
            <a:r>
              <a:rPr lang="en-GB" sz="2400" dirty="0" smtClean="0"/>
              <a:t>enhance </a:t>
            </a:r>
            <a:r>
              <a:rPr lang="en-GB" sz="2400" dirty="0"/>
              <a:t>scalability, availability, and performance of database systems.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/>
              <a:t>key aspects of distributed database administration</a:t>
            </a:r>
            <a:r>
              <a:rPr lang="en-GB" sz="24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Data Distribution</a:t>
            </a:r>
            <a:endParaRPr lang="en-GB" sz="1400" dirty="0" smtClean="0"/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Replication</a:t>
            </a:r>
            <a:endParaRPr lang="en-GB" sz="1400" dirty="0" smtClean="0"/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Data Consistency</a:t>
            </a:r>
            <a:endParaRPr lang="en-GB" sz="1400" dirty="0" smtClean="0"/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Data Security</a:t>
            </a:r>
            <a:endParaRPr lang="en-GB" sz="1400" dirty="0" smtClean="0"/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Performance Monitoring and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Fault Tolerance and Disaster Recovery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Network Management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Compliance and Governance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b="1" dirty="0" smtClean="0"/>
              <a:t>Backup and Recovery</a:t>
            </a:r>
          </a:p>
          <a:p>
            <a:pPr lvl="1">
              <a:buFont typeface="Wingdings" pitchFamily="2" charset="2"/>
              <a:buChar char="Ø"/>
            </a:pPr>
            <a:endParaRPr lang="en-GB" sz="1400" b="1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800" b="1" dirty="0"/>
              <a:t>Data Distribution</a:t>
            </a:r>
            <a:r>
              <a:rPr lang="en-GB" sz="1800" dirty="0"/>
              <a:t>: Data is distributed across multiple nodes or sites in a network. This distribution can be horizontal (</a:t>
            </a:r>
            <a:r>
              <a:rPr lang="en-GB" sz="1800" dirty="0" err="1"/>
              <a:t>sharding</a:t>
            </a:r>
            <a:r>
              <a:rPr lang="en-GB" sz="1800" dirty="0"/>
              <a:t>) or vertical (partitioning).</a:t>
            </a:r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Replication</a:t>
            </a:r>
            <a:r>
              <a:rPr lang="en-GB" sz="1800" dirty="0"/>
              <a:t>: Replicating data across multiple nodes ensures fault tolerance and availability. </a:t>
            </a:r>
            <a:r>
              <a:rPr lang="en-GB" sz="1800" dirty="0" err="1"/>
              <a:t>Admins</a:t>
            </a:r>
            <a:r>
              <a:rPr lang="en-GB" sz="1800" dirty="0"/>
              <a:t> need to manage replication strategies, such as master-slave or multi-master replication, to ensure consistency and efficiency.</a:t>
            </a:r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Data Consistency</a:t>
            </a:r>
            <a:r>
              <a:rPr lang="en-GB" sz="1800" dirty="0"/>
              <a:t>: Maintaining data consistency across distributed nodes is crucial. Techniques like two-phase commit (2PC) or distributed commit protocols are used to ensure atomicity and consistency of transactions across distributed databases.</a:t>
            </a:r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Data Security</a:t>
            </a:r>
            <a:r>
              <a:rPr lang="en-GB" sz="1800" dirty="0"/>
              <a:t>: </a:t>
            </a:r>
            <a:r>
              <a:rPr lang="en-GB" sz="1800" dirty="0" err="1"/>
              <a:t>Admins</a:t>
            </a:r>
            <a:r>
              <a:rPr lang="en-GB" sz="1800" dirty="0"/>
              <a:t> must ensure data security across distributed databases. This includes encryption, access control, and data integrity mechanisms to protect data both in transit and at rest.</a:t>
            </a:r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Performance Monitoring and Optimization</a:t>
            </a:r>
            <a:r>
              <a:rPr lang="en-GB" sz="1800" dirty="0"/>
              <a:t>: </a:t>
            </a:r>
            <a:r>
              <a:rPr lang="en-GB" sz="1800" dirty="0" err="1"/>
              <a:t>Admins</a:t>
            </a:r>
            <a:r>
              <a:rPr lang="en-GB" sz="1800" dirty="0"/>
              <a:t> monitor the performance of distributed databases and optimize them for efficient data access and processing. This involves tasks like query optimization, load balancing, and resource allocation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1800" b="1" dirty="0" smtClean="0"/>
              <a:t>Fault Tolerance and Disaster Recovery</a:t>
            </a:r>
            <a:r>
              <a:rPr lang="en-GB" sz="1800" dirty="0" smtClean="0"/>
              <a:t>: </a:t>
            </a:r>
            <a:r>
              <a:rPr lang="en-GB" sz="1800" dirty="0" err="1" smtClean="0"/>
              <a:t>Admins</a:t>
            </a:r>
            <a:r>
              <a:rPr lang="en-GB" sz="1800" dirty="0" smtClean="0"/>
              <a:t> implement strategies for fault tolerance and disaster recovery to ensure the availability and reliability of distributed databases. This includes backup and recovery plans, failover mechanisms, and data replication strategies.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b="1" dirty="0" smtClean="0"/>
              <a:t>Scalability</a:t>
            </a:r>
            <a:r>
              <a:rPr lang="en-GB" sz="1800" dirty="0" smtClean="0"/>
              <a:t>: Distributed database administrators need to plan for scalability to accommodate growing data volumes and user loads. This involves adding or removing nodes, rebalancing data distribution, and scaling resources as needed.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b="1" dirty="0" smtClean="0"/>
              <a:t>Network Management</a:t>
            </a:r>
            <a:r>
              <a:rPr lang="en-GB" sz="1800" dirty="0" smtClean="0"/>
              <a:t>: Since distributed databases operate across a network, </a:t>
            </a:r>
            <a:r>
              <a:rPr lang="en-GB" sz="1800" dirty="0" err="1" smtClean="0"/>
              <a:t>admins</a:t>
            </a:r>
            <a:r>
              <a:rPr lang="en-GB" sz="1800" dirty="0" smtClean="0"/>
              <a:t> must manage network resources effectively to ensure optimal performance and reliability. This includes monitoring network bandwidth, latency, and security.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b="1" dirty="0" smtClean="0"/>
              <a:t>Compliance and Governance</a:t>
            </a:r>
            <a:r>
              <a:rPr lang="en-GB" sz="1800" dirty="0" smtClean="0"/>
              <a:t>: </a:t>
            </a:r>
            <a:r>
              <a:rPr lang="en-GB" sz="1800" dirty="0" err="1" smtClean="0"/>
              <a:t>Admins</a:t>
            </a:r>
            <a:r>
              <a:rPr lang="en-GB" sz="1800" dirty="0" smtClean="0"/>
              <a:t> must ensure that distributed databases comply with regulatory requirements and organizational policies. This involves implementing data governance frameworks, audit trails, and compliance controls.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b="1" dirty="0" smtClean="0"/>
              <a:t>Backup and Recovery</a:t>
            </a:r>
            <a:r>
              <a:rPr lang="en-GB" sz="1800" dirty="0" smtClean="0"/>
              <a:t>: Implementing robust backup and recovery mechanisms is essential to safeguard data against accidental deletion, corruption, or hardware failures. </a:t>
            </a:r>
            <a:r>
              <a:rPr lang="en-GB" sz="1800" dirty="0" err="1" smtClean="0"/>
              <a:t>Admins</a:t>
            </a:r>
            <a:r>
              <a:rPr lang="en-GB" sz="1800" dirty="0" smtClean="0"/>
              <a:t> must regularly backup distributed databases and test recovery procedures to ensure data integrity and availability.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 smtClean="0"/>
          </a:p>
          <a:p>
            <a:pPr algn="just">
              <a:buFont typeface="Wingdings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Distributed Database Administration </a:t>
            </a:r>
            <a:r>
              <a:rPr lang="en-US" sz="3200" b="1" dirty="0" smtClean="0"/>
              <a:t>Tasks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 Distribution and Replication: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Strategies for Data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Replication Techniques (Master-Slave, Multi-Master, etc.)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Partitioning Methods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Consistency Models (Strong Consistency, Eventual Consistency, etc.)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Data Consistency and Integrity: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Transaction Management in Distributed Environments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Distributed Concurrency Control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Distributed Deadlock Detection and Resolution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Techniques for Maintaining Data Integrity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/>
              <a:t>Distributed Query Processing: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Query Optimization Techniques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Distributed Query Execution Plans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Handling Distributed Joins and Aggregations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Query Routing and Load Balancing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Security and Privacy in Distributed Databases: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Authentication and Authorization Mechanisms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Encryption Techniques for Data in Transit and at Rest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Role-Based Access Control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Auditing and Compliance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Scalability and Performance Optimization: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Horizontal and Vertical Scaling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Replication Strategies for Performance Improvement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Caching and Data Access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Monitoring and Performance Tuning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2024-02-20 093423.png"/>
          <p:cNvPicPr>
            <a:picLocks noGrp="1" noChangeAspect="1"/>
          </p:cNvPicPr>
          <p:nvPr>
            <p:ph idx="1"/>
          </p:nvPr>
        </p:nvPicPr>
        <p:blipFill>
          <a:blip r:embed="rId2"/>
          <a:srcRect t="1580"/>
          <a:stretch>
            <a:fillRect/>
          </a:stretch>
        </p:blipFill>
        <p:spPr>
          <a:xfrm>
            <a:off x="142844" y="357166"/>
            <a:ext cx="8896793" cy="55721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Distributed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The following information is provided to document using Db2 with distributed databases: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 smtClean="0"/>
              <a:t>Updating a single database in a transaction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 smtClean="0"/>
              <a:t>Using multiple databases in a single transaction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 smtClean="0"/>
              <a:t>Updating a database from a host or System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client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 smtClean="0"/>
              <a:t>Two-phase commit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 smtClean="0"/>
              <a:t>Error recovery during two-phase commit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Updating a single database in a transaction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The simplest form of transaction is to read from and write to only one database within a single unit of work. This type of database access is called a remote unit of work.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Using multiple databases in a single transaction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Updating a database from a host or System </a:t>
            </a:r>
            <a:r>
              <a:rPr lang="en-GB" dirty="0" err="1" smtClean="0"/>
              <a:t>i</a:t>
            </a:r>
            <a:r>
              <a:rPr lang="en-GB" dirty="0" smtClean="0"/>
              <a:t> client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Applications executing on host or System </a:t>
            </a:r>
            <a:r>
              <a:rPr lang="en-GB" dirty="0" err="1" smtClean="0"/>
              <a:t>i</a:t>
            </a:r>
            <a:r>
              <a:rPr lang="en-GB" dirty="0" smtClean="0"/>
              <a:t> clients can access data residing on Db2 database servers. TCP/IP is the only protocol used for this access.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Two-phase commit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Understanding how a transaction is managed will help you to resolve the problem if an error occurs during the two-phase commit process.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Error recovery during two-phase commit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Recovering from error conditions is a normal task associated with application programming, system administration, database administration, and system operation.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Distributing databases over several remote servers increases the potential for error resulting from network or communications failures.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To ensure data integrity, the database manager provides the two-phase commit process.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1123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Distributed Database Administration</vt:lpstr>
      <vt:lpstr>Distributed Database Administration</vt:lpstr>
      <vt:lpstr>Slide 3</vt:lpstr>
      <vt:lpstr>Slide 4</vt:lpstr>
      <vt:lpstr>Distributed Database Administration Tasks</vt:lpstr>
      <vt:lpstr>Slide 6</vt:lpstr>
      <vt:lpstr>Slide 7</vt:lpstr>
      <vt:lpstr>Designing Distributed Databases</vt:lpstr>
      <vt:lpstr>Designing Distributed Databases</vt:lpstr>
      <vt:lpstr>Responsibility of the Distributed DBA</vt:lpstr>
      <vt:lpstr>Distributed Database Administration</vt:lpstr>
      <vt:lpstr>Site Autonomy</vt:lpstr>
      <vt:lpstr>Distributed Database Security</vt:lpstr>
      <vt:lpstr>Auditing Database Links</vt:lpstr>
      <vt:lpstr>Administration Tools</vt:lpstr>
      <vt:lpstr>Enterprise Manager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21</cp:revision>
  <dcterms:created xsi:type="dcterms:W3CDTF">2024-02-20T04:02:35Z</dcterms:created>
  <dcterms:modified xsi:type="dcterms:W3CDTF">2024-02-20T07:49:52Z</dcterms:modified>
</cp:coreProperties>
</file>