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0" r:id="rId5"/>
    <p:sldId id="270" r:id="rId6"/>
    <p:sldId id="267" r:id="rId7"/>
    <p:sldId id="268" r:id="rId8"/>
    <p:sldId id="258" r:id="rId9"/>
    <p:sldId id="259" r:id="rId10"/>
    <p:sldId id="261" r:id="rId11"/>
    <p:sldId id="263" r:id="rId12"/>
    <p:sldId id="266" r:id="rId13"/>
    <p:sldId id="271" r:id="rId14"/>
    <p:sldId id="272" r:id="rId15"/>
    <p:sldId id="27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F78D63-3C7D-4A1F-A4E1-1A1938A0998D}"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50D51-32EC-4B14-B032-975CF6FF7E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F78D63-3C7D-4A1F-A4E1-1A1938A0998D}"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50D51-32EC-4B14-B032-975CF6FF7E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F78D63-3C7D-4A1F-A4E1-1A1938A0998D}"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50D51-32EC-4B14-B032-975CF6FF7E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F78D63-3C7D-4A1F-A4E1-1A1938A0998D}"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50D51-32EC-4B14-B032-975CF6FF7E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F78D63-3C7D-4A1F-A4E1-1A1938A0998D}"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50D51-32EC-4B14-B032-975CF6FF7E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F78D63-3C7D-4A1F-A4E1-1A1938A0998D}"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50D51-32EC-4B14-B032-975CF6FF7E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F78D63-3C7D-4A1F-A4E1-1A1938A0998D}" type="datetimeFigureOut">
              <a:rPr lang="en-US" smtClean="0"/>
              <a:pPr/>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F50D51-32EC-4B14-B032-975CF6FF7E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F78D63-3C7D-4A1F-A4E1-1A1938A0998D}" type="datetimeFigureOut">
              <a:rPr lang="en-US" smtClean="0"/>
              <a:pPr/>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F50D51-32EC-4B14-B032-975CF6FF7E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F78D63-3C7D-4A1F-A4E1-1A1938A0998D}" type="datetimeFigureOut">
              <a:rPr lang="en-US" smtClean="0"/>
              <a:pPr/>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F50D51-32EC-4B14-B032-975CF6FF7E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F78D63-3C7D-4A1F-A4E1-1A1938A0998D}"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50D51-32EC-4B14-B032-975CF6FF7E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F78D63-3C7D-4A1F-A4E1-1A1938A0998D}"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50D51-32EC-4B14-B032-975CF6FF7E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78D63-3C7D-4A1F-A4E1-1A1938A0998D}" type="datetimeFigureOut">
              <a:rPr lang="en-US" smtClean="0"/>
              <a:pPr/>
              <a:t>4/1/2024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50D51-32EC-4B14-B032-975CF6FF7E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err="1"/>
              <a:t>OpenStack</a:t>
            </a:r>
            <a:r>
              <a:rPr lang="en-US" sz="3600" b="1" dirty="0"/>
              <a:t> – Cloud operating system</a:t>
            </a:r>
            <a:r>
              <a:rPr lang="en-US" sz="3600" b="1" dirty="0" smtClean="0"/>
              <a:t> </a:t>
            </a:r>
            <a:endParaRPr lang="en-US" sz="3600" b="1"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OpenStack</a:t>
            </a:r>
            <a:r>
              <a:rPr lang="en-US" dirty="0"/>
              <a:t> </a:t>
            </a:r>
            <a:r>
              <a:rPr lang="en-US" dirty="0" smtClean="0"/>
              <a:t>Services</a:t>
            </a:r>
            <a:endParaRPr lang="en-US" dirty="0"/>
          </a:p>
        </p:txBody>
      </p:sp>
      <p:sp>
        <p:nvSpPr>
          <p:cNvPr id="3" name="Content Placeholder 2"/>
          <p:cNvSpPr>
            <a:spLocks noGrp="1"/>
          </p:cNvSpPr>
          <p:nvPr>
            <p:ph idx="1"/>
          </p:nvPr>
        </p:nvSpPr>
        <p:spPr>
          <a:xfrm>
            <a:off x="142844" y="1600200"/>
            <a:ext cx="8858312" cy="4525963"/>
          </a:xfrm>
        </p:spPr>
        <p:txBody>
          <a:bodyPr>
            <a:noAutofit/>
          </a:bodyPr>
          <a:lstStyle/>
          <a:p>
            <a:pPr algn="just" fontAlgn="base">
              <a:buFont typeface="Wingdings" pitchFamily="2" charset="2"/>
              <a:buChar char="Ø"/>
            </a:pPr>
            <a:r>
              <a:rPr lang="en-GB" sz="1600" b="1" dirty="0"/>
              <a:t>Object Storage</a:t>
            </a:r>
            <a:r>
              <a:rPr lang="en-GB" sz="1600" dirty="0"/>
              <a:t>: </a:t>
            </a:r>
            <a:r>
              <a:rPr lang="en-GB" sz="1600" dirty="0" err="1"/>
              <a:t>OpenStack</a:t>
            </a:r>
            <a:r>
              <a:rPr lang="en-GB" sz="1600" dirty="0"/>
              <a:t> Object Storage (Swift) is a highly scalable, distributed object storage system.</a:t>
            </a:r>
          </a:p>
          <a:p>
            <a:pPr algn="just" fontAlgn="base">
              <a:buFont typeface="Wingdings" pitchFamily="2" charset="2"/>
              <a:buChar char="Ø"/>
            </a:pPr>
            <a:r>
              <a:rPr lang="en-GB" sz="1600" b="1" dirty="0"/>
              <a:t>Compute</a:t>
            </a:r>
            <a:r>
              <a:rPr lang="en-GB" sz="1600" dirty="0"/>
              <a:t>: </a:t>
            </a:r>
            <a:r>
              <a:rPr lang="en-GB" sz="1600" dirty="0" err="1"/>
              <a:t>OpenStack</a:t>
            </a:r>
            <a:r>
              <a:rPr lang="en-GB" sz="1600" dirty="0"/>
              <a:t> Compute (Nova) is a cloud computing fabric controller, which manages the allocation of compute resources.</a:t>
            </a:r>
          </a:p>
          <a:p>
            <a:pPr algn="just" fontAlgn="base">
              <a:buFont typeface="Wingdings" pitchFamily="2" charset="2"/>
              <a:buChar char="Ø"/>
            </a:pPr>
            <a:r>
              <a:rPr lang="en-GB" sz="1600" b="1" dirty="0"/>
              <a:t>Networking</a:t>
            </a:r>
            <a:r>
              <a:rPr lang="en-GB" sz="1600" dirty="0"/>
              <a:t>: </a:t>
            </a:r>
            <a:r>
              <a:rPr lang="en-GB" sz="1600" dirty="0" err="1"/>
              <a:t>OpenStack</a:t>
            </a:r>
            <a:r>
              <a:rPr lang="en-GB" sz="1600" dirty="0"/>
              <a:t> Networking (Neutron) is a system for managing networks and IP addresses.</a:t>
            </a:r>
          </a:p>
          <a:p>
            <a:pPr algn="just" fontAlgn="base">
              <a:buFont typeface="Wingdings" pitchFamily="2" charset="2"/>
              <a:buChar char="Ø"/>
            </a:pPr>
            <a:r>
              <a:rPr lang="en-GB" sz="1600" b="1" dirty="0"/>
              <a:t>Dashboard</a:t>
            </a:r>
            <a:r>
              <a:rPr lang="en-GB" sz="1600" dirty="0"/>
              <a:t>: The </a:t>
            </a:r>
            <a:r>
              <a:rPr lang="en-GB" sz="1600" dirty="0" err="1"/>
              <a:t>OpenStack</a:t>
            </a:r>
            <a:r>
              <a:rPr lang="en-GB" sz="1600" dirty="0"/>
              <a:t> Dashboard (Horizon) is a web-based interface for managing </a:t>
            </a:r>
            <a:r>
              <a:rPr lang="en-GB" sz="1600" dirty="0" err="1"/>
              <a:t>OpenStack</a:t>
            </a:r>
            <a:r>
              <a:rPr lang="en-GB" sz="1600" dirty="0"/>
              <a:t> resources.</a:t>
            </a:r>
          </a:p>
          <a:p>
            <a:pPr algn="just" fontAlgn="base">
              <a:buFont typeface="Wingdings" pitchFamily="2" charset="2"/>
              <a:buChar char="Ø"/>
            </a:pPr>
            <a:r>
              <a:rPr lang="en-GB" sz="1600" b="1" dirty="0"/>
              <a:t>Identity</a:t>
            </a:r>
            <a:r>
              <a:rPr lang="en-GB" sz="1600" dirty="0"/>
              <a:t>: </a:t>
            </a:r>
            <a:r>
              <a:rPr lang="en-GB" sz="1600" dirty="0" err="1"/>
              <a:t>OpenStack</a:t>
            </a:r>
            <a:r>
              <a:rPr lang="en-GB" sz="1600" dirty="0"/>
              <a:t> Identity (Keystone) is a system for managing user accounts and access control.</a:t>
            </a:r>
          </a:p>
          <a:p>
            <a:pPr algn="just" fontAlgn="base">
              <a:buFont typeface="Wingdings" pitchFamily="2" charset="2"/>
              <a:buChar char="Ø"/>
            </a:pPr>
            <a:r>
              <a:rPr lang="en-GB" sz="1600" b="1" dirty="0"/>
              <a:t>Image</a:t>
            </a:r>
            <a:r>
              <a:rPr lang="en-GB" sz="1600" dirty="0"/>
              <a:t>: </a:t>
            </a:r>
            <a:r>
              <a:rPr lang="en-GB" sz="1600" dirty="0" err="1"/>
              <a:t>OpenStack</a:t>
            </a:r>
            <a:r>
              <a:rPr lang="en-GB" sz="1600" dirty="0"/>
              <a:t> Image (Glance) is a service for storing and retrieving virtual machine images.</a:t>
            </a:r>
          </a:p>
          <a:p>
            <a:pPr algn="just" fontAlgn="base">
              <a:buFont typeface="Wingdings" pitchFamily="2" charset="2"/>
              <a:buChar char="Ø"/>
            </a:pPr>
            <a:r>
              <a:rPr lang="en-GB" sz="1600" b="1" dirty="0"/>
              <a:t>Block Storage</a:t>
            </a:r>
            <a:r>
              <a:rPr lang="en-GB" sz="1600" dirty="0"/>
              <a:t>: </a:t>
            </a:r>
            <a:r>
              <a:rPr lang="en-GB" sz="1600" dirty="0" err="1"/>
              <a:t>OpenStack</a:t>
            </a:r>
            <a:r>
              <a:rPr lang="en-GB" sz="1600" dirty="0"/>
              <a:t> Block Storage (Cinder) is a service for managing block storage devices.</a:t>
            </a:r>
          </a:p>
          <a:p>
            <a:pPr algn="just" fontAlgn="base">
              <a:buFont typeface="Wingdings" pitchFamily="2" charset="2"/>
              <a:buChar char="Ø"/>
            </a:pPr>
            <a:r>
              <a:rPr lang="en-GB" sz="1600" b="1" dirty="0"/>
              <a:t>Telemetry</a:t>
            </a:r>
            <a:r>
              <a:rPr lang="en-GB" sz="1600" dirty="0"/>
              <a:t>: </a:t>
            </a:r>
            <a:r>
              <a:rPr lang="en-GB" sz="1600" dirty="0" err="1"/>
              <a:t>OpenStack</a:t>
            </a:r>
            <a:r>
              <a:rPr lang="en-GB" sz="1600" dirty="0"/>
              <a:t> Telemetry (</a:t>
            </a:r>
            <a:r>
              <a:rPr lang="en-GB" sz="1600" dirty="0" err="1"/>
              <a:t>Ceilometer</a:t>
            </a:r>
            <a:r>
              <a:rPr lang="en-GB" sz="1600" dirty="0"/>
              <a:t>) is a service for collecting and storing metering data.</a:t>
            </a:r>
          </a:p>
          <a:p>
            <a:pPr algn="just" fontAlgn="base">
              <a:buFont typeface="Wingdings" pitchFamily="2" charset="2"/>
              <a:buChar char="Ø"/>
            </a:pPr>
            <a:r>
              <a:rPr lang="en-GB" sz="1600" b="1" dirty="0"/>
              <a:t>Orchestration</a:t>
            </a:r>
            <a:r>
              <a:rPr lang="en-GB" sz="1600" dirty="0"/>
              <a:t>: </a:t>
            </a:r>
            <a:r>
              <a:rPr lang="en-GB" sz="1600" dirty="0" err="1"/>
              <a:t>OpenStack</a:t>
            </a:r>
            <a:r>
              <a:rPr lang="en-GB" sz="1600" dirty="0"/>
              <a:t> Orchestration (Heat) is a service for orchestration and cloud formation.</a:t>
            </a:r>
          </a:p>
          <a:p>
            <a:pPr algn="just" fontAlgn="base">
              <a:buFont typeface="Wingdings" pitchFamily="2" charset="2"/>
              <a:buChar char="Ø"/>
            </a:pPr>
            <a:r>
              <a:rPr lang="en-GB" sz="1600" b="1" dirty="0"/>
              <a:t>Bare Metal</a:t>
            </a:r>
            <a:r>
              <a:rPr lang="en-GB" sz="1600" dirty="0"/>
              <a:t>: </a:t>
            </a:r>
            <a:r>
              <a:rPr lang="en-GB" sz="1600" dirty="0" err="1"/>
              <a:t>OpenStack</a:t>
            </a:r>
            <a:r>
              <a:rPr lang="en-GB" sz="1600" dirty="0"/>
              <a:t> Bare Metal (Ironic) is a service for provisioning and managing bare metal servers.</a:t>
            </a:r>
          </a:p>
          <a:p>
            <a:pPr algn="just" fontAlgn="base">
              <a:buFont typeface="Wingdings" pitchFamily="2" charset="2"/>
              <a:buChar char="Ø"/>
            </a:pPr>
            <a:r>
              <a:rPr lang="en-GB" sz="1600" b="1" dirty="0"/>
              <a:t>Data Processing</a:t>
            </a:r>
            <a:r>
              <a:rPr lang="en-GB" sz="1600" dirty="0"/>
              <a:t>: </a:t>
            </a:r>
            <a:r>
              <a:rPr lang="en-GB" sz="1600" dirty="0" err="1"/>
              <a:t>OpenStack</a:t>
            </a:r>
            <a:r>
              <a:rPr lang="en-GB" sz="1600" dirty="0"/>
              <a:t> Data Processing (Sahara) is a service for provisioning and managing </a:t>
            </a:r>
            <a:r>
              <a:rPr lang="en-GB" sz="1600" dirty="0" err="1"/>
              <a:t>Hadoop</a:t>
            </a:r>
            <a:r>
              <a:rPr lang="en-GB" sz="1600" dirty="0"/>
              <a:t> and Spark clusters.</a:t>
            </a:r>
          </a:p>
          <a:p>
            <a:pPr algn="just">
              <a:buFont typeface="Wingdings" pitchFamily="2" charset="2"/>
              <a:buChar char="Ø"/>
            </a:pP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Features of </a:t>
            </a:r>
            <a:r>
              <a:rPr lang="en-US" b="1" dirty="0" err="1" smtClean="0"/>
              <a:t>OpenStack</a:t>
            </a:r>
            <a:endParaRPr lang="en-US" dirty="0"/>
          </a:p>
        </p:txBody>
      </p:sp>
      <p:sp>
        <p:nvSpPr>
          <p:cNvPr id="3" name="Content Placeholder 2"/>
          <p:cNvSpPr>
            <a:spLocks noGrp="1"/>
          </p:cNvSpPr>
          <p:nvPr>
            <p:ph idx="1"/>
          </p:nvPr>
        </p:nvSpPr>
        <p:spPr/>
        <p:txBody>
          <a:bodyPr>
            <a:normAutofit fontScale="70000" lnSpcReduction="20000"/>
          </a:bodyPr>
          <a:lstStyle/>
          <a:p>
            <a:pPr algn="just" fontAlgn="base">
              <a:buFont typeface="Wingdings" pitchFamily="2" charset="2"/>
              <a:buChar char="Ø"/>
            </a:pPr>
            <a:r>
              <a:rPr lang="en-GB" b="1" dirty="0"/>
              <a:t>Modular architecture: </a:t>
            </a:r>
            <a:r>
              <a:rPr lang="en-GB" dirty="0" err="1"/>
              <a:t>OpenStack</a:t>
            </a:r>
            <a:r>
              <a:rPr lang="en-GB" dirty="0"/>
              <a:t> is designed with a modular architecture that enables users to deploy only the components they need. This makes it easier to customize and scale the platform to meet specific business requirements.</a:t>
            </a:r>
          </a:p>
          <a:p>
            <a:pPr algn="just" fontAlgn="base">
              <a:buFont typeface="Wingdings" pitchFamily="2" charset="2"/>
              <a:buChar char="Ø"/>
            </a:pPr>
            <a:r>
              <a:rPr lang="en-GB" b="1" dirty="0"/>
              <a:t>Multi-tenancy support:</a:t>
            </a:r>
            <a:r>
              <a:rPr lang="en-GB" dirty="0"/>
              <a:t> </a:t>
            </a:r>
            <a:r>
              <a:rPr lang="en-GB" dirty="0" err="1"/>
              <a:t>OpenStack</a:t>
            </a:r>
            <a:r>
              <a:rPr lang="en-GB" dirty="0"/>
              <a:t> provides multi-tenancy support, which enables multiple users to access the same cloud infrastructure while maintaining security and isolation between them. This is particularly important for cloud service providers who need to offer services to multiple customers.</a:t>
            </a:r>
          </a:p>
          <a:p>
            <a:pPr algn="just" fontAlgn="base">
              <a:buFont typeface="Wingdings" pitchFamily="2" charset="2"/>
              <a:buChar char="Ø"/>
            </a:pPr>
            <a:r>
              <a:rPr lang="en-GB" b="1" dirty="0"/>
              <a:t>Open-source software: </a:t>
            </a:r>
            <a:r>
              <a:rPr lang="en-GB" dirty="0" err="1"/>
              <a:t>OpenStack</a:t>
            </a:r>
            <a:r>
              <a:rPr lang="en-GB" dirty="0"/>
              <a:t> is an open-source software platform that is free to use and modify. This enables users to customize the platform to meet their specific requirements, without the need for expensive proprietary software licenses.</a:t>
            </a:r>
          </a:p>
          <a:p>
            <a:pPr algn="just">
              <a:buFont typeface="Wingdings" pitchFamily="2" charset="2"/>
              <a:buChar char="Ø"/>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a:t>
            </a:r>
            <a:r>
              <a:rPr lang="en-US" b="1" dirty="0" err="1" smtClean="0"/>
              <a:t>OpenStack</a:t>
            </a:r>
            <a:endParaRPr lang="en-US" dirty="0"/>
          </a:p>
        </p:txBody>
      </p:sp>
      <p:sp>
        <p:nvSpPr>
          <p:cNvPr id="3" name="Content Placeholder 2"/>
          <p:cNvSpPr>
            <a:spLocks noGrp="1"/>
          </p:cNvSpPr>
          <p:nvPr>
            <p:ph idx="1"/>
          </p:nvPr>
        </p:nvSpPr>
        <p:spPr/>
        <p:txBody>
          <a:bodyPr>
            <a:normAutofit fontScale="62500" lnSpcReduction="20000"/>
          </a:bodyPr>
          <a:lstStyle/>
          <a:p>
            <a:pPr algn="just" fontAlgn="base">
              <a:buFont typeface="Wingdings" pitchFamily="2" charset="2"/>
              <a:buChar char="Ø"/>
            </a:pPr>
            <a:r>
              <a:rPr lang="en-GB" b="1" dirty="0"/>
              <a:t>Distributed architecture:</a:t>
            </a:r>
            <a:r>
              <a:rPr lang="en-GB" dirty="0"/>
              <a:t> </a:t>
            </a:r>
            <a:r>
              <a:rPr lang="en-GB" dirty="0" err="1"/>
              <a:t>OpenStack</a:t>
            </a:r>
            <a:r>
              <a:rPr lang="en-GB" dirty="0"/>
              <a:t> is designed with a distributed architecture that enables users to scale their cloud infrastructure horizontally across multiple physical servers. This makes it easier to handle large workloads and improve system performance.</a:t>
            </a:r>
          </a:p>
          <a:p>
            <a:pPr algn="just" fontAlgn="base">
              <a:buFont typeface="Wingdings" pitchFamily="2" charset="2"/>
              <a:buChar char="Ø"/>
            </a:pPr>
            <a:r>
              <a:rPr lang="en-GB" b="1" dirty="0"/>
              <a:t>API-driven: </a:t>
            </a:r>
            <a:r>
              <a:rPr lang="en-GB" dirty="0" err="1"/>
              <a:t>OpenStack</a:t>
            </a:r>
            <a:r>
              <a:rPr lang="en-GB" dirty="0"/>
              <a:t> is API-driven, which means that all components can be accessed and controlled through a set of APIs. This makes it easier to automate and integrate with other tools and services.</a:t>
            </a:r>
          </a:p>
          <a:p>
            <a:pPr algn="just" fontAlgn="base">
              <a:buFont typeface="Wingdings" pitchFamily="2" charset="2"/>
              <a:buChar char="Ø"/>
            </a:pPr>
            <a:r>
              <a:rPr lang="en-GB" b="1" dirty="0"/>
              <a:t>Comprehensive dashboard: </a:t>
            </a:r>
            <a:r>
              <a:rPr lang="en-GB" dirty="0" err="1"/>
              <a:t>OpenStack</a:t>
            </a:r>
            <a:r>
              <a:rPr lang="en-GB" dirty="0"/>
              <a:t> provides a comprehensive dashboard that enables users to manage their cloud infrastructure and resources through a user-friendly web interface. This makes it easier to monitor and manage cloud resources without the need for specialized technical skills.</a:t>
            </a:r>
          </a:p>
          <a:p>
            <a:pPr algn="just" fontAlgn="base">
              <a:buFont typeface="Wingdings" pitchFamily="2" charset="2"/>
              <a:buChar char="Ø"/>
            </a:pPr>
            <a:r>
              <a:rPr lang="en-GB" b="1" dirty="0"/>
              <a:t>Resource pooling: </a:t>
            </a:r>
            <a:r>
              <a:rPr lang="en-GB" dirty="0" err="1"/>
              <a:t>OpenStack</a:t>
            </a:r>
            <a:r>
              <a:rPr lang="en-GB" dirty="0"/>
              <a:t> enables users to pool computing, storage, and networking resources, which can be dynamically allocated and de-allocated based on demand. This enables users to optimize resource utilization and reduce waste.</a:t>
            </a:r>
          </a:p>
          <a:p>
            <a:pPr algn="just">
              <a:buFont typeface="Wingdings" pitchFamily="2" charset="2"/>
              <a:buChar char="Ø"/>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2844" y="142846"/>
          <a:ext cx="8858312" cy="6910968"/>
        </p:xfrm>
        <a:graphic>
          <a:graphicData uri="http://schemas.openxmlformats.org/drawingml/2006/table">
            <a:tbl>
              <a:tblPr firstRow="1" bandRow="1">
                <a:tableStyleId>{5C22544A-7EE6-4342-B048-85BDC9FD1C3A}</a:tableStyleId>
              </a:tblPr>
              <a:tblGrid>
                <a:gridCol w="4364513"/>
                <a:gridCol w="4493799"/>
              </a:tblGrid>
              <a:tr h="396511">
                <a:tc>
                  <a:txBody>
                    <a:bodyPr/>
                    <a:lstStyle/>
                    <a:p>
                      <a:pPr algn="ctr"/>
                      <a:r>
                        <a:rPr lang="en-IN" sz="1600" b="1" dirty="0" err="1" smtClean="0"/>
                        <a:t>OpenStack</a:t>
                      </a:r>
                      <a:endParaRPr lang="en-US" sz="1600" b="1" dirty="0"/>
                    </a:p>
                  </a:txBody>
                  <a:tcPr marL="50800" marR="50800" marT="50800" marB="50800"/>
                </a:tc>
                <a:tc>
                  <a:txBody>
                    <a:bodyPr/>
                    <a:lstStyle/>
                    <a:p>
                      <a:pPr algn="ctr"/>
                      <a:r>
                        <a:rPr lang="en-IN" sz="1600" b="1" dirty="0" smtClean="0"/>
                        <a:t>AWS</a:t>
                      </a:r>
                      <a:endParaRPr lang="en-US" sz="1600" b="1" dirty="0"/>
                    </a:p>
                  </a:txBody>
                  <a:tcPr marL="50800" marR="50800" marT="50800" marB="50800"/>
                </a:tc>
              </a:tr>
              <a:tr h="434532">
                <a:tc>
                  <a:txBody>
                    <a:bodyPr/>
                    <a:lstStyle/>
                    <a:p>
                      <a:pPr algn="just" fontAlgn="t"/>
                      <a:r>
                        <a:rPr lang="en-GB" sz="1200" dirty="0" err="1">
                          <a:solidFill>
                            <a:srgbClr val="333333"/>
                          </a:solidFill>
                          <a:latin typeface="inter-regular"/>
                        </a:rPr>
                        <a:t>OpenStack</a:t>
                      </a:r>
                      <a:r>
                        <a:rPr lang="en-GB" sz="1200" dirty="0">
                          <a:solidFill>
                            <a:srgbClr val="333333"/>
                          </a:solidFill>
                          <a:latin typeface="inter-regular"/>
                        </a:rPr>
                        <a:t> is categorized as Cloud Management Platforms and Infrastructure as a Service (</a:t>
                      </a:r>
                      <a:r>
                        <a:rPr lang="en-GB" sz="1200" dirty="0" err="1">
                          <a:solidFill>
                            <a:srgbClr val="333333"/>
                          </a:solidFill>
                          <a:latin typeface="inter-regular"/>
                        </a:rPr>
                        <a:t>IaaS</a:t>
                      </a:r>
                      <a:r>
                        <a:rPr lang="en-GB" sz="1200" dirty="0">
                          <a:solidFill>
                            <a:srgbClr val="333333"/>
                          </a:solidFill>
                          <a:latin typeface="inter-regular"/>
                        </a:rPr>
                        <a:t>).</a:t>
                      </a:r>
                    </a:p>
                  </a:txBody>
                  <a:tcPr marL="50800" marR="50800" marT="50800" marB="50800"/>
                </a:tc>
                <a:tc>
                  <a:txBody>
                    <a:bodyPr/>
                    <a:lstStyle/>
                    <a:p>
                      <a:pPr algn="just" fontAlgn="t"/>
                      <a:r>
                        <a:rPr lang="en-GB" sz="1200" dirty="0">
                          <a:solidFill>
                            <a:srgbClr val="333333"/>
                          </a:solidFill>
                          <a:latin typeface="inter-regular"/>
                        </a:rPr>
                        <a:t>AWS Lambda is categorized as a Cloud Platform as a Service (</a:t>
                      </a:r>
                      <a:r>
                        <a:rPr lang="en-GB" sz="1200" dirty="0" err="1">
                          <a:solidFill>
                            <a:srgbClr val="333333"/>
                          </a:solidFill>
                          <a:latin typeface="inter-regular"/>
                        </a:rPr>
                        <a:t>PaaS</a:t>
                      </a:r>
                      <a:r>
                        <a:rPr lang="en-GB" sz="1200" dirty="0">
                          <a:solidFill>
                            <a:srgbClr val="333333"/>
                          </a:solidFill>
                          <a:latin typeface="inter-regular"/>
                        </a:rPr>
                        <a:t>).</a:t>
                      </a:r>
                    </a:p>
                  </a:txBody>
                  <a:tcPr marL="50800" marR="50800" marT="50800" marB="50800"/>
                </a:tc>
              </a:tr>
              <a:tr h="396511">
                <a:tc>
                  <a:txBody>
                    <a:bodyPr/>
                    <a:lstStyle/>
                    <a:p>
                      <a:pPr algn="just" fontAlgn="t"/>
                      <a:r>
                        <a:rPr lang="en-US" sz="1200" dirty="0">
                          <a:solidFill>
                            <a:srgbClr val="333333"/>
                          </a:solidFill>
                          <a:latin typeface="inter-regular"/>
                        </a:rPr>
                        <a:t>Glance handles the images.</a:t>
                      </a:r>
                    </a:p>
                  </a:txBody>
                  <a:tcPr marL="50800" marR="50800" marT="50800" marB="50800"/>
                </a:tc>
                <a:tc>
                  <a:txBody>
                    <a:bodyPr/>
                    <a:lstStyle/>
                    <a:p>
                      <a:pPr algn="just" fontAlgn="t"/>
                      <a:r>
                        <a:rPr lang="en-GB" sz="1200" dirty="0">
                          <a:solidFill>
                            <a:srgbClr val="333333"/>
                          </a:solidFill>
                          <a:latin typeface="inter-regular"/>
                        </a:rPr>
                        <a:t>AMI (Amazon Machine Image) handles the images.</a:t>
                      </a:r>
                    </a:p>
                  </a:txBody>
                  <a:tcPr marL="50800" marR="50800" marT="50800" marB="50800"/>
                </a:tc>
              </a:tr>
              <a:tr h="434532">
                <a:tc>
                  <a:txBody>
                    <a:bodyPr/>
                    <a:lstStyle/>
                    <a:p>
                      <a:pPr algn="just" fontAlgn="t"/>
                      <a:r>
                        <a:rPr lang="en-GB" sz="1200" dirty="0" err="1">
                          <a:solidFill>
                            <a:srgbClr val="333333"/>
                          </a:solidFill>
                          <a:latin typeface="inter-regular"/>
                        </a:rPr>
                        <a:t>LBaaS</a:t>
                      </a:r>
                      <a:r>
                        <a:rPr lang="en-GB" sz="1200" dirty="0">
                          <a:solidFill>
                            <a:srgbClr val="333333"/>
                          </a:solidFill>
                          <a:latin typeface="inter-regular"/>
                        </a:rPr>
                        <a:t> of </a:t>
                      </a:r>
                      <a:r>
                        <a:rPr lang="en-GB" sz="1200" dirty="0" err="1">
                          <a:solidFill>
                            <a:srgbClr val="333333"/>
                          </a:solidFill>
                          <a:latin typeface="inter-regular"/>
                        </a:rPr>
                        <a:t>OpenStack</a:t>
                      </a:r>
                      <a:r>
                        <a:rPr lang="en-GB" sz="1200" dirty="0">
                          <a:solidFill>
                            <a:srgbClr val="333333"/>
                          </a:solidFill>
                          <a:latin typeface="inter-regular"/>
                        </a:rPr>
                        <a:t> handles the load balance traffic.</a:t>
                      </a:r>
                    </a:p>
                  </a:txBody>
                  <a:tcPr marL="50800" marR="50800" marT="50800" marB="50800"/>
                </a:tc>
                <a:tc>
                  <a:txBody>
                    <a:bodyPr/>
                    <a:lstStyle/>
                    <a:p>
                      <a:pPr algn="just" fontAlgn="t"/>
                      <a:r>
                        <a:rPr lang="en-GB" sz="1200" dirty="0">
                          <a:solidFill>
                            <a:srgbClr val="333333"/>
                          </a:solidFill>
                          <a:latin typeface="inter-regular"/>
                        </a:rPr>
                        <a:t>The ELB (Elastic Load Balancer) automatically distributes the incoming traffic from the services to the EC2 instances.</a:t>
                      </a:r>
                    </a:p>
                  </a:txBody>
                  <a:tcPr marL="50800" marR="50800" marT="50800" marB="50800"/>
                </a:tc>
              </a:tr>
              <a:tr h="434532">
                <a:tc>
                  <a:txBody>
                    <a:bodyPr/>
                    <a:lstStyle/>
                    <a:p>
                      <a:pPr algn="just" fontAlgn="t"/>
                      <a:r>
                        <a:rPr lang="en-GB" sz="1200" dirty="0">
                          <a:solidFill>
                            <a:srgbClr val="333333"/>
                          </a:solidFill>
                          <a:latin typeface="inter-regular"/>
                        </a:rPr>
                        <a:t>Each virtual instance will automatically be allocated an IP address. It is handled by DHCP.</a:t>
                      </a:r>
                    </a:p>
                  </a:txBody>
                  <a:tcPr marL="50800" marR="50800" marT="50800" marB="50800"/>
                </a:tc>
                <a:tc>
                  <a:txBody>
                    <a:bodyPr/>
                    <a:lstStyle/>
                    <a:p>
                      <a:pPr algn="just" fontAlgn="t"/>
                      <a:r>
                        <a:rPr lang="en-GB" sz="1200" dirty="0">
                          <a:solidFill>
                            <a:srgbClr val="333333"/>
                          </a:solidFill>
                          <a:latin typeface="inter-regular"/>
                        </a:rPr>
                        <a:t>AWS allocates a private IP address to every new instance using DHCP.</a:t>
                      </a:r>
                    </a:p>
                  </a:txBody>
                  <a:tcPr marL="50800" marR="50800" marT="50800" marB="50800"/>
                </a:tc>
              </a:tr>
              <a:tr h="434532">
                <a:tc>
                  <a:txBody>
                    <a:bodyPr/>
                    <a:lstStyle/>
                    <a:p>
                      <a:pPr algn="just" fontAlgn="t"/>
                      <a:r>
                        <a:rPr lang="en-GB" sz="1200" dirty="0">
                          <a:solidFill>
                            <a:srgbClr val="333333"/>
                          </a:solidFill>
                          <a:latin typeface="inter-regular"/>
                        </a:rPr>
                        <a:t>Identity authentication services are handled by Keystone.</a:t>
                      </a:r>
                    </a:p>
                  </a:txBody>
                  <a:tcPr marL="50800" marR="50800" marT="50800" marB="50800"/>
                </a:tc>
                <a:tc>
                  <a:txBody>
                    <a:bodyPr/>
                    <a:lstStyle/>
                    <a:p>
                      <a:pPr algn="just" fontAlgn="t"/>
                      <a:r>
                        <a:rPr lang="en-GB" sz="1200" dirty="0">
                          <a:solidFill>
                            <a:srgbClr val="333333"/>
                          </a:solidFill>
                          <a:latin typeface="inter-regular"/>
                        </a:rPr>
                        <a:t>Identity authentication services are handled by IAM Identity and Access management.</a:t>
                      </a:r>
                    </a:p>
                  </a:txBody>
                  <a:tcPr marL="50800" marR="50800" marT="50800" marB="50800"/>
                </a:tc>
              </a:tr>
              <a:tr h="396511">
                <a:tc>
                  <a:txBody>
                    <a:bodyPr/>
                    <a:lstStyle/>
                    <a:p>
                      <a:pPr algn="just" fontAlgn="t"/>
                      <a:r>
                        <a:rPr lang="en-US" sz="1200">
                          <a:solidFill>
                            <a:srgbClr val="333333"/>
                          </a:solidFill>
                          <a:latin typeface="inter-regular"/>
                        </a:rPr>
                        <a:t>Swift handles object storage.</a:t>
                      </a:r>
                    </a:p>
                  </a:txBody>
                  <a:tcPr marL="50800" marR="50800" marT="50800" marB="50800"/>
                </a:tc>
                <a:tc>
                  <a:txBody>
                    <a:bodyPr/>
                    <a:lstStyle/>
                    <a:p>
                      <a:pPr algn="just" fontAlgn="t"/>
                      <a:r>
                        <a:rPr lang="en-GB" sz="1200" dirty="0">
                          <a:solidFill>
                            <a:srgbClr val="333333"/>
                          </a:solidFill>
                          <a:latin typeface="inter-regular"/>
                        </a:rPr>
                        <a:t>Object storage is managed by S3 (simple storage service) bucket</a:t>
                      </a:r>
                    </a:p>
                  </a:txBody>
                  <a:tcPr marL="50800" marR="50800" marT="50800" marB="50800"/>
                </a:tc>
              </a:tr>
              <a:tr h="396511">
                <a:tc>
                  <a:txBody>
                    <a:bodyPr/>
                    <a:lstStyle/>
                    <a:p>
                      <a:pPr algn="just" fontAlgn="t"/>
                      <a:r>
                        <a:rPr lang="en-US" sz="1200">
                          <a:solidFill>
                            <a:srgbClr val="333333"/>
                          </a:solidFill>
                          <a:latin typeface="inter-regular"/>
                        </a:rPr>
                        <a:t>A cinder component manages block storage.</a:t>
                      </a:r>
                    </a:p>
                  </a:txBody>
                  <a:tcPr marL="50800" marR="50800" marT="50800" marB="50800"/>
                </a:tc>
                <a:tc>
                  <a:txBody>
                    <a:bodyPr/>
                    <a:lstStyle/>
                    <a:p>
                      <a:pPr algn="just" fontAlgn="t"/>
                      <a:r>
                        <a:rPr lang="en-GB" sz="1200" dirty="0">
                          <a:solidFill>
                            <a:srgbClr val="333333"/>
                          </a:solidFill>
                          <a:latin typeface="inter-regular"/>
                        </a:rPr>
                        <a:t>Block storage is managed by EBS (Elastic Block Storage)</a:t>
                      </a:r>
                    </a:p>
                  </a:txBody>
                  <a:tcPr marL="50800" marR="50800" marT="50800" marB="50800"/>
                </a:tc>
              </a:tr>
              <a:tr h="396511">
                <a:tc>
                  <a:txBody>
                    <a:bodyPr/>
                    <a:lstStyle/>
                    <a:p>
                      <a:pPr algn="just" fontAlgn="t"/>
                      <a:r>
                        <a:rPr lang="en-GB" sz="1200" dirty="0" err="1">
                          <a:solidFill>
                            <a:srgbClr val="333333"/>
                          </a:solidFill>
                          <a:latin typeface="inter-regular"/>
                        </a:rPr>
                        <a:t>OpenStack</a:t>
                      </a:r>
                      <a:r>
                        <a:rPr lang="en-GB" sz="1200" dirty="0">
                          <a:solidFill>
                            <a:srgbClr val="333333"/>
                          </a:solidFill>
                          <a:latin typeface="inter-regular"/>
                        </a:rPr>
                        <a:t> provides MYSQL and </a:t>
                      </a:r>
                      <a:r>
                        <a:rPr lang="en-GB" sz="1200" dirty="0" err="1">
                          <a:solidFill>
                            <a:srgbClr val="333333"/>
                          </a:solidFill>
                          <a:latin typeface="inter-regular"/>
                        </a:rPr>
                        <a:t>PostgreSQL</a:t>
                      </a:r>
                      <a:r>
                        <a:rPr lang="en-GB" sz="1200" dirty="0">
                          <a:solidFill>
                            <a:srgbClr val="333333"/>
                          </a:solidFill>
                          <a:latin typeface="inter-regular"/>
                        </a:rPr>
                        <a:t> for the relational databases.</a:t>
                      </a:r>
                    </a:p>
                  </a:txBody>
                  <a:tcPr marL="50800" marR="50800" marT="50800" marB="50800"/>
                </a:tc>
                <a:tc>
                  <a:txBody>
                    <a:bodyPr/>
                    <a:lstStyle/>
                    <a:p>
                      <a:pPr algn="just" fontAlgn="t"/>
                      <a:r>
                        <a:rPr lang="en-GB" sz="1200" dirty="0">
                          <a:solidFill>
                            <a:srgbClr val="333333"/>
                          </a:solidFill>
                          <a:latin typeface="inter-regular"/>
                        </a:rPr>
                        <a:t>Users of AWS use an instance of </a:t>
                      </a:r>
                      <a:r>
                        <a:rPr lang="en-GB" sz="1200" dirty="0" err="1">
                          <a:solidFill>
                            <a:srgbClr val="333333"/>
                          </a:solidFill>
                          <a:latin typeface="inter-regular"/>
                        </a:rPr>
                        <a:t>MySQL</a:t>
                      </a:r>
                      <a:r>
                        <a:rPr lang="en-GB" sz="1200" dirty="0">
                          <a:solidFill>
                            <a:srgbClr val="333333"/>
                          </a:solidFill>
                          <a:latin typeface="inter-regular"/>
                        </a:rPr>
                        <a:t> or Oracle 11g.</a:t>
                      </a:r>
                    </a:p>
                  </a:txBody>
                  <a:tcPr marL="50800" marR="50800" marT="50800" marB="50800"/>
                </a:tc>
              </a:tr>
              <a:tr h="434532">
                <a:tc>
                  <a:txBody>
                    <a:bodyPr/>
                    <a:lstStyle/>
                    <a:p>
                      <a:pPr algn="just" fontAlgn="t"/>
                      <a:r>
                        <a:rPr lang="en-GB" sz="1200" dirty="0" err="1">
                          <a:solidFill>
                            <a:srgbClr val="333333"/>
                          </a:solidFill>
                          <a:latin typeface="inter-regular"/>
                        </a:rPr>
                        <a:t>OpenStack</a:t>
                      </a:r>
                      <a:r>
                        <a:rPr lang="en-GB" sz="1200" dirty="0">
                          <a:solidFill>
                            <a:srgbClr val="333333"/>
                          </a:solidFill>
                          <a:latin typeface="inter-regular"/>
                        </a:rPr>
                        <a:t> uses </a:t>
                      </a:r>
                      <a:r>
                        <a:rPr lang="en-GB" sz="1200" dirty="0" err="1">
                          <a:solidFill>
                            <a:srgbClr val="333333"/>
                          </a:solidFill>
                          <a:latin typeface="inter-regular"/>
                        </a:rPr>
                        <a:t>MongoDB</a:t>
                      </a:r>
                      <a:r>
                        <a:rPr lang="en-GB" sz="1200" dirty="0">
                          <a:solidFill>
                            <a:srgbClr val="333333"/>
                          </a:solidFill>
                          <a:latin typeface="inter-regular"/>
                        </a:rPr>
                        <a:t>, Cassandra, or </a:t>
                      </a:r>
                      <a:r>
                        <a:rPr lang="en-GB" sz="1200" dirty="0" err="1">
                          <a:solidFill>
                            <a:srgbClr val="333333"/>
                          </a:solidFill>
                          <a:latin typeface="inter-regular"/>
                        </a:rPr>
                        <a:t>Couchbase</a:t>
                      </a:r>
                      <a:r>
                        <a:rPr lang="en-GB" sz="1200" dirty="0">
                          <a:solidFill>
                            <a:srgbClr val="333333"/>
                          </a:solidFill>
                          <a:latin typeface="inter-regular"/>
                        </a:rPr>
                        <a:t> for a non-relational database.</a:t>
                      </a:r>
                    </a:p>
                  </a:txBody>
                  <a:tcPr marL="50800" marR="50800" marT="50800" marB="50800"/>
                </a:tc>
                <a:tc>
                  <a:txBody>
                    <a:bodyPr/>
                    <a:lstStyle/>
                    <a:p>
                      <a:pPr algn="just" fontAlgn="t"/>
                      <a:r>
                        <a:rPr lang="en-GB" sz="1200" dirty="0">
                          <a:solidFill>
                            <a:srgbClr val="333333"/>
                          </a:solidFill>
                          <a:latin typeface="inter-regular"/>
                        </a:rPr>
                        <a:t>For a non-relational database, AWS uses EMR (Elastic Map Reduce).</a:t>
                      </a:r>
                    </a:p>
                  </a:txBody>
                  <a:tcPr marL="50800" marR="50800" marT="50800" marB="50800"/>
                </a:tc>
              </a:tr>
              <a:tr h="396511">
                <a:tc>
                  <a:txBody>
                    <a:bodyPr/>
                    <a:lstStyle/>
                    <a:p>
                      <a:pPr algn="just" fontAlgn="t"/>
                      <a:r>
                        <a:rPr lang="en-GB" sz="1200">
                          <a:solidFill>
                            <a:srgbClr val="333333"/>
                          </a:solidFill>
                          <a:latin typeface="inter-regular"/>
                        </a:rPr>
                        <a:t>For networking, OpenStack uses Neutron.</a:t>
                      </a:r>
                    </a:p>
                  </a:txBody>
                  <a:tcPr marL="50800" marR="50800" marT="50800" marB="50800"/>
                </a:tc>
                <a:tc>
                  <a:txBody>
                    <a:bodyPr/>
                    <a:lstStyle/>
                    <a:p>
                      <a:pPr algn="just" fontAlgn="t"/>
                      <a:r>
                        <a:rPr lang="en-GB" sz="1200" dirty="0">
                          <a:solidFill>
                            <a:srgbClr val="333333"/>
                          </a:solidFill>
                          <a:latin typeface="inter-regular"/>
                        </a:rPr>
                        <a:t>For networking, AWS uses VPC (Virtual Private Cloud).</a:t>
                      </a:r>
                    </a:p>
                  </a:txBody>
                  <a:tcPr marL="50800" marR="50800" marT="50800" marB="50800"/>
                </a:tc>
              </a:tr>
              <a:tr h="434532">
                <a:tc>
                  <a:txBody>
                    <a:bodyPr/>
                    <a:lstStyle/>
                    <a:p>
                      <a:pPr algn="just" fontAlgn="t"/>
                      <a:r>
                        <a:rPr lang="en-GB" sz="1200">
                          <a:solidFill>
                            <a:srgbClr val="333333"/>
                          </a:solidFill>
                          <a:latin typeface="inter-regular"/>
                        </a:rPr>
                        <a:t>Machine learning (ML) and NLP (Natural Language processing) are not readily available.</a:t>
                      </a:r>
                    </a:p>
                  </a:txBody>
                  <a:tcPr marL="50800" marR="50800" marT="50800" marB="50800"/>
                </a:tc>
                <a:tc>
                  <a:txBody>
                    <a:bodyPr/>
                    <a:lstStyle/>
                    <a:p>
                      <a:pPr algn="just" fontAlgn="t"/>
                      <a:r>
                        <a:rPr lang="en-GB" sz="1200" dirty="0">
                          <a:solidFill>
                            <a:srgbClr val="333333"/>
                          </a:solidFill>
                          <a:latin typeface="inter-regular"/>
                        </a:rPr>
                        <a:t>Machine Learning (ML) and NLP (Natural Language processing) are possible in AWS.</a:t>
                      </a:r>
                    </a:p>
                  </a:txBody>
                  <a:tcPr marL="50800" marR="50800" marT="50800" marB="50800"/>
                </a:tc>
              </a:tr>
              <a:tr h="396511">
                <a:tc>
                  <a:txBody>
                    <a:bodyPr/>
                    <a:lstStyle/>
                    <a:p>
                      <a:pPr algn="just" fontAlgn="t"/>
                      <a:r>
                        <a:rPr lang="en-GB" sz="1200">
                          <a:solidFill>
                            <a:srgbClr val="333333"/>
                          </a:solidFill>
                          <a:latin typeface="inter-regular"/>
                        </a:rPr>
                        <a:t>OpenStack has no Speech or Voice recognition solution.</a:t>
                      </a:r>
                    </a:p>
                  </a:txBody>
                  <a:tcPr marL="50800" marR="50800" marT="50800" marB="50800"/>
                </a:tc>
                <a:tc>
                  <a:txBody>
                    <a:bodyPr/>
                    <a:lstStyle/>
                    <a:p>
                      <a:pPr algn="just" fontAlgn="t"/>
                      <a:r>
                        <a:rPr lang="en-GB" sz="1200" dirty="0" err="1">
                          <a:solidFill>
                            <a:srgbClr val="333333"/>
                          </a:solidFill>
                          <a:latin typeface="inter-regular"/>
                        </a:rPr>
                        <a:t>Lex</a:t>
                      </a:r>
                      <a:r>
                        <a:rPr lang="en-GB" sz="1200" dirty="0">
                          <a:solidFill>
                            <a:srgbClr val="333333"/>
                          </a:solidFill>
                          <a:latin typeface="inter-regular"/>
                        </a:rPr>
                        <a:t> is used for speech or voice recognition solutions.</a:t>
                      </a:r>
                    </a:p>
                  </a:txBody>
                  <a:tcPr marL="50800" marR="50800" marT="50800" marB="50800"/>
                </a:tc>
              </a:tr>
              <a:tr h="396511">
                <a:tc>
                  <a:txBody>
                    <a:bodyPr/>
                    <a:lstStyle/>
                    <a:p>
                      <a:pPr algn="just" fontAlgn="t"/>
                      <a:r>
                        <a:rPr lang="en-GB" sz="1200" dirty="0">
                          <a:solidFill>
                            <a:srgbClr val="333333"/>
                          </a:solidFill>
                          <a:latin typeface="inter-regular"/>
                        </a:rPr>
                        <a:t>It has the Mistral - Workflow Service.</a:t>
                      </a:r>
                    </a:p>
                  </a:txBody>
                  <a:tcPr marL="50800" marR="50800" marT="50800" marB="50800"/>
                </a:tc>
                <a:tc>
                  <a:txBody>
                    <a:bodyPr/>
                    <a:lstStyle/>
                    <a:p>
                      <a:pPr algn="just" fontAlgn="t"/>
                      <a:r>
                        <a:rPr lang="en-GB" sz="1200" dirty="0">
                          <a:solidFill>
                            <a:srgbClr val="333333"/>
                          </a:solidFill>
                          <a:latin typeface="inter-regular"/>
                        </a:rPr>
                        <a:t>It follows the Simple Workflow Service (SWF).</a:t>
                      </a:r>
                    </a:p>
                  </a:txBody>
                  <a:tcPr marL="50800" marR="50800" marT="50800" marB="50800"/>
                </a:tc>
              </a:tr>
              <a:tr h="396511">
                <a:tc>
                  <a:txBody>
                    <a:bodyPr/>
                    <a:lstStyle/>
                    <a:p>
                      <a:pPr algn="just" fontAlgn="t"/>
                      <a:r>
                        <a:rPr lang="en-GB" sz="1200">
                          <a:solidFill>
                            <a:srgbClr val="333333"/>
                          </a:solidFill>
                          <a:latin typeface="inter-regular"/>
                        </a:rPr>
                        <a:t>Ceilometer - the Telemetry based billing, resource tracking etc.</a:t>
                      </a:r>
                    </a:p>
                  </a:txBody>
                  <a:tcPr marL="50800" marR="50800" marT="50800" marB="50800"/>
                </a:tc>
                <a:tc>
                  <a:txBody>
                    <a:bodyPr/>
                    <a:lstStyle/>
                    <a:p>
                      <a:pPr algn="just" fontAlgn="t"/>
                      <a:r>
                        <a:rPr lang="en-GB" sz="1200" dirty="0">
                          <a:solidFill>
                            <a:srgbClr val="333333"/>
                          </a:solidFill>
                          <a:latin typeface="inter-regular"/>
                        </a:rPr>
                        <a:t>AWS Usage and the Billing Report.</a:t>
                      </a:r>
                    </a:p>
                  </a:txBody>
                  <a:tcPr marL="50800" marR="50800" marT="50800" marB="50800"/>
                </a:tc>
              </a:tr>
              <a:tr h="396511">
                <a:tc>
                  <a:txBody>
                    <a:bodyPr/>
                    <a:lstStyle/>
                    <a:p>
                      <a:pPr algn="just" fontAlgn="t"/>
                      <a:r>
                        <a:rPr lang="en-US" sz="1200" dirty="0">
                          <a:solidFill>
                            <a:srgbClr val="333333"/>
                          </a:solidFill>
                          <a:latin typeface="inter-regular"/>
                        </a:rPr>
                        <a:t>No </a:t>
                      </a:r>
                      <a:r>
                        <a:rPr lang="en-US" sz="1200" dirty="0" err="1">
                          <a:solidFill>
                            <a:srgbClr val="333333"/>
                          </a:solidFill>
                          <a:latin typeface="inter-regular"/>
                        </a:rPr>
                        <a:t>Serverless</a:t>
                      </a:r>
                      <a:r>
                        <a:rPr lang="en-US" sz="1200" dirty="0">
                          <a:solidFill>
                            <a:srgbClr val="333333"/>
                          </a:solidFill>
                          <a:latin typeface="inter-regular"/>
                        </a:rPr>
                        <a:t> Framework.</a:t>
                      </a:r>
                    </a:p>
                  </a:txBody>
                  <a:tcPr marL="50800" marR="50800" marT="50800" marB="50800"/>
                </a:tc>
                <a:tc>
                  <a:txBody>
                    <a:bodyPr/>
                    <a:lstStyle/>
                    <a:p>
                      <a:pPr algn="just" fontAlgn="t"/>
                      <a:r>
                        <a:rPr lang="en-GB" sz="1200" dirty="0">
                          <a:solidFill>
                            <a:srgbClr val="333333"/>
                          </a:solidFill>
                          <a:latin typeface="inter-regular"/>
                        </a:rPr>
                        <a:t>Lambda is a </a:t>
                      </a:r>
                      <a:r>
                        <a:rPr lang="en-GB" sz="1200" dirty="0" err="1">
                          <a:solidFill>
                            <a:srgbClr val="333333"/>
                          </a:solidFill>
                          <a:latin typeface="inter-regular"/>
                        </a:rPr>
                        <a:t>serverless</a:t>
                      </a:r>
                      <a:r>
                        <a:rPr lang="en-GB" sz="1200" dirty="0">
                          <a:solidFill>
                            <a:srgbClr val="333333"/>
                          </a:solidFill>
                          <a:latin typeface="inter-regular"/>
                        </a:rPr>
                        <a:t> framework.</a:t>
                      </a:r>
                    </a:p>
                  </a:txBody>
                  <a:tcPr marL="50800" marR="50800" marT="50800" marB="508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a:t>
            </a:r>
            <a:r>
              <a:rPr lang="en-US" dirty="0" err="1" smtClean="0"/>
              <a:t>OpenStack</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a:t>Open Source</a:t>
            </a:r>
          </a:p>
          <a:p>
            <a:pPr>
              <a:buFont typeface="Wingdings" pitchFamily="2" charset="2"/>
              <a:buChar char="Ø"/>
            </a:pPr>
            <a:r>
              <a:rPr lang="en-US" dirty="0"/>
              <a:t>Scalability</a:t>
            </a:r>
          </a:p>
          <a:p>
            <a:pPr>
              <a:buFont typeface="Wingdings" pitchFamily="2" charset="2"/>
              <a:buChar char="Ø"/>
            </a:pPr>
            <a:r>
              <a:rPr lang="en-IN" dirty="0" smtClean="0"/>
              <a:t>Security</a:t>
            </a:r>
          </a:p>
          <a:p>
            <a:pPr>
              <a:buFont typeface="Wingdings" pitchFamily="2" charset="2"/>
              <a:buChar char="Ø"/>
            </a:pPr>
            <a:r>
              <a:rPr lang="en-US" dirty="0"/>
              <a:t>Automation</a:t>
            </a:r>
          </a:p>
          <a:p>
            <a:pPr>
              <a:buFont typeface="Wingdings" pitchFamily="2" charset="2"/>
              <a:buChar char="Ø"/>
            </a:pPr>
            <a:r>
              <a:rPr lang="en-GB" dirty="0"/>
              <a:t>Easy to Access and Manage</a:t>
            </a:r>
          </a:p>
          <a:p>
            <a:pPr>
              <a:buFont typeface="Wingdings" pitchFamily="2" charset="2"/>
              <a:buChar char="Ø"/>
            </a:pPr>
            <a:r>
              <a:rPr lang="en-US" dirty="0"/>
              <a:t>Services</a:t>
            </a:r>
          </a:p>
          <a:p>
            <a:pPr>
              <a:buFont typeface="Wingdings" pitchFamily="2" charset="2"/>
              <a:buChar char="Ø"/>
            </a:pPr>
            <a:r>
              <a:rPr lang="en-US" dirty="0"/>
              <a:t>Strong Community</a:t>
            </a:r>
          </a:p>
          <a:p>
            <a:pPr>
              <a:buFont typeface="Wingdings" pitchFamily="2" charset="2"/>
              <a:buChar char="Ø"/>
            </a:pPr>
            <a:r>
              <a:rPr lang="en-US" dirty="0" smtClean="0"/>
              <a:t>Compatibility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Advantages of using </a:t>
            </a:r>
            <a:r>
              <a:rPr lang="en-GB" b="1" dirty="0" err="1" smtClean="0"/>
              <a:t>OpenStack</a:t>
            </a:r>
            <a:endParaRPr lang="en-US" dirty="0"/>
          </a:p>
        </p:txBody>
      </p:sp>
      <p:sp>
        <p:nvSpPr>
          <p:cNvPr id="3" name="Content Placeholder 2"/>
          <p:cNvSpPr>
            <a:spLocks noGrp="1"/>
          </p:cNvSpPr>
          <p:nvPr>
            <p:ph idx="1"/>
          </p:nvPr>
        </p:nvSpPr>
        <p:spPr/>
        <p:txBody>
          <a:bodyPr>
            <a:normAutofit/>
          </a:bodyPr>
          <a:lstStyle/>
          <a:p>
            <a:pPr algn="just" fontAlgn="base">
              <a:buFont typeface="Wingdings" pitchFamily="2" charset="2"/>
              <a:buChar char="Ø"/>
            </a:pPr>
            <a:r>
              <a:rPr lang="en-GB" sz="2800" dirty="0" smtClean="0"/>
              <a:t>It </a:t>
            </a:r>
            <a:r>
              <a:rPr lang="en-GB" sz="2800" dirty="0"/>
              <a:t>boosts rapid provisioning of resources due to which orchestration and scaling up and down of resources becomes easy.</a:t>
            </a:r>
          </a:p>
          <a:p>
            <a:pPr algn="just" fontAlgn="base">
              <a:buFont typeface="Wingdings" pitchFamily="2" charset="2"/>
              <a:buChar char="Ø"/>
            </a:pPr>
            <a:r>
              <a:rPr lang="en-GB" sz="2800" dirty="0"/>
              <a:t>Deployment of applications using </a:t>
            </a:r>
            <a:r>
              <a:rPr lang="en-GB" sz="2800" dirty="0" err="1"/>
              <a:t>OpenStack</a:t>
            </a:r>
            <a:r>
              <a:rPr lang="en-GB" sz="2800" dirty="0"/>
              <a:t> does not consume a large amount of time.</a:t>
            </a:r>
          </a:p>
          <a:p>
            <a:pPr algn="just" fontAlgn="base">
              <a:buFont typeface="Wingdings" pitchFamily="2" charset="2"/>
              <a:buChar char="Ø"/>
            </a:pPr>
            <a:r>
              <a:rPr lang="en-GB" sz="2800" dirty="0"/>
              <a:t>Since resources are scalable therefore they are used more wisely and efficiently.</a:t>
            </a:r>
          </a:p>
          <a:p>
            <a:pPr algn="just" fontAlgn="base">
              <a:buFont typeface="Wingdings" pitchFamily="2" charset="2"/>
              <a:buChar char="Ø"/>
            </a:pPr>
            <a:r>
              <a:rPr lang="en-GB" sz="2800" dirty="0"/>
              <a:t>The regulatory compliances associated with its usage are manageable.</a:t>
            </a:r>
          </a:p>
          <a:p>
            <a:pPr algn="just">
              <a:buFont typeface="Wingdings" pitchFamily="2" charset="2"/>
              <a:buChar char="Ø"/>
            </a:pP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Disadvantages of using </a:t>
            </a:r>
            <a:r>
              <a:rPr lang="en-GB" b="1" dirty="0" err="1" smtClean="0"/>
              <a:t>OpenStack</a:t>
            </a:r>
            <a:endParaRPr lang="en-US" dirty="0"/>
          </a:p>
        </p:txBody>
      </p:sp>
      <p:sp>
        <p:nvSpPr>
          <p:cNvPr id="3" name="Content Placeholder 2"/>
          <p:cNvSpPr>
            <a:spLocks noGrp="1"/>
          </p:cNvSpPr>
          <p:nvPr>
            <p:ph idx="1"/>
          </p:nvPr>
        </p:nvSpPr>
        <p:spPr/>
        <p:txBody>
          <a:bodyPr>
            <a:normAutofit/>
          </a:bodyPr>
          <a:lstStyle/>
          <a:p>
            <a:pPr algn="just" fontAlgn="base">
              <a:buFont typeface="Wingdings" pitchFamily="2" charset="2"/>
              <a:buChar char="Ø"/>
            </a:pPr>
            <a:r>
              <a:rPr lang="en-GB" sz="2800" dirty="0" err="1" smtClean="0"/>
              <a:t>OpenStack</a:t>
            </a:r>
            <a:r>
              <a:rPr lang="en-GB" sz="2800" dirty="0" smtClean="0"/>
              <a:t> is not very robust when orchestration is considered.</a:t>
            </a:r>
          </a:p>
          <a:p>
            <a:pPr algn="just" fontAlgn="base">
              <a:buFont typeface="Wingdings" pitchFamily="2" charset="2"/>
              <a:buChar char="Ø"/>
            </a:pPr>
            <a:r>
              <a:rPr lang="en-GB" sz="2800" dirty="0" smtClean="0"/>
              <a:t>Even today, the APIs provided and supported by </a:t>
            </a:r>
            <a:r>
              <a:rPr lang="en-GB" sz="2800" dirty="0" err="1" smtClean="0"/>
              <a:t>OpenStack</a:t>
            </a:r>
            <a:r>
              <a:rPr lang="en-GB" sz="2800" dirty="0" smtClean="0"/>
              <a:t> are not compatible with many of the hybrid cloud providers, thus integrating solutions becomes difficult.</a:t>
            </a:r>
          </a:p>
          <a:p>
            <a:pPr algn="just" fontAlgn="base">
              <a:buFont typeface="Wingdings" pitchFamily="2" charset="2"/>
              <a:buChar char="Ø"/>
            </a:pPr>
            <a:r>
              <a:rPr lang="en-GB" sz="2800" dirty="0" smtClean="0"/>
              <a:t>Like all cloud service providers </a:t>
            </a:r>
            <a:r>
              <a:rPr lang="en-GB" sz="2800" dirty="0" err="1" smtClean="0"/>
              <a:t>OpenStack</a:t>
            </a:r>
            <a:r>
              <a:rPr lang="en-GB" sz="2800" dirty="0" smtClean="0"/>
              <a:t> services also come with the risk of security breaches</a:t>
            </a:r>
          </a:p>
          <a:p>
            <a:pPr algn="just">
              <a:buFont typeface="Wingdings" pitchFamily="2" charset="2"/>
              <a:buChar char="Ø"/>
            </a:pP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Installation and Configuration of </a:t>
            </a:r>
            <a:r>
              <a:rPr lang="en-GB" sz="3600" dirty="0" err="1" smtClean="0"/>
              <a:t>OpenStac</a:t>
            </a:r>
            <a:endParaRPr lang="en-US" sz="3600"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OpenStack</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400" dirty="0" smtClean="0"/>
              <a:t>First </a:t>
            </a:r>
            <a:r>
              <a:rPr lang="en-GB" sz="2400" dirty="0"/>
              <a:t>came into existence on July 21′ 2010. It was a joint project of </a:t>
            </a:r>
            <a:r>
              <a:rPr lang="en-GB" sz="2400" b="1" dirty="0" err="1"/>
              <a:t>Rackspace</a:t>
            </a:r>
            <a:r>
              <a:rPr lang="en-GB" sz="2400" b="1" dirty="0"/>
              <a:t> Hosting </a:t>
            </a:r>
            <a:r>
              <a:rPr lang="en-GB" sz="2400" dirty="0"/>
              <a:t>and </a:t>
            </a:r>
            <a:r>
              <a:rPr lang="en-GB" sz="2400" b="1" dirty="0"/>
              <a:t>NASA</a:t>
            </a:r>
            <a:r>
              <a:rPr lang="en-GB" sz="2400" dirty="0"/>
              <a:t> to make cloud computing more ubiquitous in nature. </a:t>
            </a:r>
            <a:endParaRPr lang="en-GB" sz="2400" dirty="0" smtClean="0"/>
          </a:p>
          <a:p>
            <a:pPr algn="just">
              <a:buFont typeface="Wingdings" pitchFamily="2" charset="2"/>
              <a:buChar char="Ø"/>
            </a:pPr>
            <a:r>
              <a:rPr lang="en-GB" sz="2400" dirty="0" smtClean="0"/>
              <a:t>It </a:t>
            </a:r>
            <a:r>
              <a:rPr lang="en-GB" sz="2400" dirty="0"/>
              <a:t>is deployed as </a:t>
            </a:r>
            <a:r>
              <a:rPr lang="en-GB" sz="2400" b="1" dirty="0"/>
              <a:t>Infrastructure-as-a-service(</a:t>
            </a:r>
            <a:r>
              <a:rPr lang="en-GB" sz="2400" b="1" dirty="0" err="1"/>
              <a:t>IaaS</a:t>
            </a:r>
            <a:r>
              <a:rPr lang="en-GB" sz="2400" b="1" dirty="0"/>
              <a:t>) </a:t>
            </a:r>
            <a:r>
              <a:rPr lang="en-GB" sz="2400" dirty="0"/>
              <a:t>in both </a:t>
            </a:r>
            <a:r>
              <a:rPr lang="en-GB" sz="2400" dirty="0" smtClean="0"/>
              <a:t>public </a:t>
            </a:r>
            <a:r>
              <a:rPr lang="en-GB" sz="2400" dirty="0"/>
              <a:t>and private </a:t>
            </a:r>
            <a:r>
              <a:rPr lang="en-GB" sz="2400" dirty="0" smtClean="0"/>
              <a:t>clouds.</a:t>
            </a:r>
          </a:p>
          <a:p>
            <a:pPr algn="just">
              <a:buFont typeface="Wingdings" pitchFamily="2" charset="2"/>
              <a:buChar char="Ø"/>
            </a:pPr>
            <a:r>
              <a:rPr lang="en-GB" sz="2400" dirty="0" err="1"/>
              <a:t>OpenStack</a:t>
            </a:r>
            <a:r>
              <a:rPr lang="en-GB" sz="2400" dirty="0"/>
              <a:t> is a cloud operating system that controls large pools of compute, storage, and networking resources throughout a </a:t>
            </a:r>
            <a:r>
              <a:rPr lang="en-GB" sz="2400" dirty="0" err="1" smtClean="0"/>
              <a:t>datacenter</a:t>
            </a:r>
            <a:r>
              <a:rPr lang="en-GB" sz="2400" dirty="0" smtClean="0"/>
              <a:t>.</a:t>
            </a:r>
          </a:p>
          <a:p>
            <a:pPr algn="just">
              <a:buFont typeface="Wingdings" pitchFamily="2" charset="2"/>
              <a:buChar char="Ø"/>
            </a:pPr>
            <a:r>
              <a:rPr lang="en-GB" sz="2400" dirty="0" smtClean="0"/>
              <a:t>All </a:t>
            </a:r>
            <a:r>
              <a:rPr lang="en-GB" sz="2400" dirty="0"/>
              <a:t>managed and provisioned through APIs with common authentication mechanisms.</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3-20 120527.png"/>
          <p:cNvPicPr>
            <a:picLocks noGrp="1" noChangeAspect="1"/>
          </p:cNvPicPr>
          <p:nvPr>
            <p:ph idx="1"/>
          </p:nvPr>
        </p:nvPicPr>
        <p:blipFill>
          <a:blip r:embed="rId2"/>
          <a:stretch>
            <a:fillRect/>
          </a:stretch>
        </p:blipFill>
        <p:spPr>
          <a:xfrm>
            <a:off x="285752" y="214290"/>
            <a:ext cx="8286776" cy="6523844"/>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Principles of </a:t>
            </a:r>
            <a:r>
              <a:rPr lang="en-GB" dirty="0" err="1" smtClean="0"/>
              <a:t>OpenStack</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400" b="1" dirty="0" smtClean="0"/>
              <a:t>Open </a:t>
            </a:r>
            <a:r>
              <a:rPr lang="en-GB" sz="2400" b="1" dirty="0"/>
              <a:t>Source:</a:t>
            </a:r>
            <a:r>
              <a:rPr lang="en-GB" sz="2400" dirty="0"/>
              <a:t> Under the Apache 2.0 license, </a:t>
            </a:r>
            <a:r>
              <a:rPr lang="en-GB" sz="2400" dirty="0" err="1"/>
              <a:t>OpenStack</a:t>
            </a:r>
            <a:r>
              <a:rPr lang="en-GB" sz="2400" dirty="0"/>
              <a:t> is coded and published. Apache allows the community to use it for free.</a:t>
            </a:r>
          </a:p>
          <a:p>
            <a:pPr algn="just">
              <a:buFont typeface="Wingdings" pitchFamily="2" charset="2"/>
              <a:buChar char="Ø"/>
            </a:pPr>
            <a:r>
              <a:rPr lang="en-GB" sz="2400" b="1" dirty="0"/>
              <a:t>Open Design:</a:t>
            </a:r>
            <a:r>
              <a:rPr lang="en-GB" sz="2400" dirty="0"/>
              <a:t> For the forthcoming update, the development group holds a </a:t>
            </a:r>
            <a:r>
              <a:rPr lang="en-GB" sz="2400"/>
              <a:t>Design </a:t>
            </a:r>
            <a:r>
              <a:rPr lang="en-GB" sz="2400" smtClean="0"/>
              <a:t>Submit </a:t>
            </a:r>
            <a:r>
              <a:rPr lang="en-GB" sz="2400" dirty="0"/>
              <a:t>every 6 months.</a:t>
            </a:r>
          </a:p>
          <a:p>
            <a:pPr algn="just">
              <a:buFont typeface="Wingdings" pitchFamily="2" charset="2"/>
              <a:buChar char="Ø"/>
            </a:pPr>
            <a:r>
              <a:rPr lang="en-GB" sz="2400" b="1" dirty="0"/>
              <a:t>Open Development:</a:t>
            </a:r>
            <a:r>
              <a:rPr lang="en-GB" sz="2400" dirty="0"/>
              <a:t> The developers maintain a source code repository that is freely accessible through projects like the </a:t>
            </a:r>
            <a:r>
              <a:rPr lang="en-GB" sz="2400" dirty="0" err="1"/>
              <a:t>Ubuntu</a:t>
            </a:r>
            <a:r>
              <a:rPr lang="en-GB" sz="2400" dirty="0"/>
              <a:t> </a:t>
            </a:r>
            <a:r>
              <a:rPr lang="en-GB" sz="2400" dirty="0" smtClean="0"/>
              <a:t>Linux distribution </a:t>
            </a:r>
            <a:r>
              <a:rPr lang="en-GB" sz="2400" dirty="0"/>
              <a:t>via entig100s.</a:t>
            </a:r>
          </a:p>
          <a:p>
            <a:pPr algn="just">
              <a:buFont typeface="Wingdings" pitchFamily="2" charset="2"/>
              <a:buChar char="Ø"/>
            </a:pPr>
            <a:r>
              <a:rPr lang="en-GB" sz="2400" b="1" dirty="0"/>
              <a:t>Open Community:</a:t>
            </a:r>
            <a:r>
              <a:rPr lang="en-GB" sz="2400" dirty="0"/>
              <a:t> </a:t>
            </a:r>
            <a:r>
              <a:rPr lang="en-GB" sz="2400" dirty="0" err="1"/>
              <a:t>OpenStack</a:t>
            </a:r>
            <a:r>
              <a:rPr lang="en-GB" sz="2400" dirty="0"/>
              <a:t> allows open and transparent documentation for the community.</a:t>
            </a:r>
          </a:p>
          <a:p>
            <a:pPr algn="just">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OpenStack</a:t>
            </a:r>
            <a:r>
              <a:rPr lang="en-US" b="1" dirty="0" smtClean="0"/>
              <a:t> Map</a:t>
            </a:r>
            <a:endParaRPr lang="en-US" dirty="0"/>
          </a:p>
        </p:txBody>
      </p:sp>
      <p:pic>
        <p:nvPicPr>
          <p:cNvPr id="4" name="Content Placeholder 3" descr="Screenshot 2024-03-20 120647.png"/>
          <p:cNvPicPr>
            <a:picLocks noGrp="1" noChangeAspect="1"/>
          </p:cNvPicPr>
          <p:nvPr>
            <p:ph idx="1"/>
          </p:nvPr>
        </p:nvPicPr>
        <p:blipFill>
          <a:blip r:embed="rId2"/>
          <a:stretch>
            <a:fillRect/>
          </a:stretch>
        </p:blipFill>
        <p:spPr>
          <a:xfrm>
            <a:off x="0" y="1142984"/>
            <a:ext cx="8894351" cy="5286412"/>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does </a:t>
            </a:r>
            <a:r>
              <a:rPr lang="en-US" b="1" dirty="0" err="1"/>
              <a:t>OpenStack</a:t>
            </a:r>
            <a:r>
              <a:rPr lang="en-US" b="1" dirty="0"/>
              <a:t> </a:t>
            </a:r>
            <a:r>
              <a:rPr lang="en-US" b="1" dirty="0" smtClean="0"/>
              <a:t>work</a:t>
            </a:r>
            <a:endParaRPr lang="en-US" dirty="0"/>
          </a:p>
        </p:txBody>
      </p:sp>
      <p:sp>
        <p:nvSpPr>
          <p:cNvPr id="3" name="Content Placeholder 2"/>
          <p:cNvSpPr>
            <a:spLocks noGrp="1"/>
          </p:cNvSpPr>
          <p:nvPr>
            <p:ph idx="1"/>
          </p:nvPr>
        </p:nvSpPr>
        <p:spPr/>
        <p:txBody>
          <a:bodyPr>
            <a:noAutofit/>
          </a:bodyPr>
          <a:lstStyle/>
          <a:p>
            <a:pPr algn="just">
              <a:buFont typeface="Wingdings" pitchFamily="2" charset="2"/>
              <a:buChar char="Ø"/>
            </a:pPr>
            <a:r>
              <a:rPr lang="en-GB" sz="2400" dirty="0" err="1"/>
              <a:t>OpenStack</a:t>
            </a:r>
            <a:r>
              <a:rPr lang="en-GB" sz="2400" dirty="0"/>
              <a:t> is essentially a series of commands known as scripts. </a:t>
            </a:r>
            <a:endParaRPr lang="en-GB" sz="2400" dirty="0" smtClean="0"/>
          </a:p>
          <a:p>
            <a:pPr algn="just">
              <a:buFont typeface="Wingdings" pitchFamily="2" charset="2"/>
              <a:buChar char="Ø"/>
            </a:pPr>
            <a:r>
              <a:rPr lang="en-GB" sz="2400" dirty="0" smtClean="0"/>
              <a:t>Those </a:t>
            </a:r>
            <a:r>
              <a:rPr lang="en-GB" sz="2400" dirty="0"/>
              <a:t>scripts are bundled into packages called projects that relay tasks that create cloud environments</a:t>
            </a:r>
            <a:r>
              <a:rPr lang="en-GB" sz="2400" dirty="0" smtClean="0"/>
              <a:t>.</a:t>
            </a:r>
          </a:p>
          <a:p>
            <a:pPr algn="just">
              <a:buFont typeface="Wingdings" pitchFamily="2" charset="2"/>
              <a:buChar char="Ø"/>
            </a:pPr>
            <a:r>
              <a:rPr lang="en-GB" sz="2400" dirty="0" smtClean="0"/>
              <a:t> </a:t>
            </a:r>
            <a:r>
              <a:rPr lang="en-GB" sz="2400" dirty="0"/>
              <a:t>In order to create those environments, </a:t>
            </a:r>
            <a:r>
              <a:rPr lang="en-GB" sz="2400" dirty="0" err="1"/>
              <a:t>OpenStack</a:t>
            </a:r>
            <a:r>
              <a:rPr lang="en-GB" sz="2400" dirty="0"/>
              <a:t> relies on 2 other types of software:</a:t>
            </a:r>
          </a:p>
          <a:p>
            <a:pPr lvl="1" algn="just">
              <a:buFont typeface="Wingdings" pitchFamily="2" charset="2"/>
              <a:buChar char="Ø"/>
            </a:pPr>
            <a:r>
              <a:rPr lang="en-GB" sz="2000" dirty="0"/>
              <a:t>Virtualization that creates a layer of virtual resources abstracted from hardware</a:t>
            </a:r>
          </a:p>
          <a:p>
            <a:pPr lvl="1" algn="just">
              <a:buFont typeface="Wingdings" pitchFamily="2" charset="2"/>
              <a:buChar char="Ø"/>
            </a:pPr>
            <a:r>
              <a:rPr lang="en-GB" sz="2000" dirty="0"/>
              <a:t>A base operating system (OS) that carries out commands given by </a:t>
            </a:r>
            <a:r>
              <a:rPr lang="en-GB" sz="2000" dirty="0" err="1"/>
              <a:t>OpenStack</a:t>
            </a:r>
            <a:r>
              <a:rPr lang="en-GB" sz="2000" dirty="0"/>
              <a:t> scripts</a:t>
            </a:r>
          </a:p>
          <a:p>
            <a:pPr algn="just">
              <a:buFont typeface="Wingdings" pitchFamily="2" charset="2"/>
              <a:buChar char="Ø"/>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3-20 120408.png"/>
          <p:cNvPicPr>
            <a:picLocks noGrp="1" noChangeAspect="1"/>
          </p:cNvPicPr>
          <p:nvPr>
            <p:ph idx="1"/>
          </p:nvPr>
        </p:nvPicPr>
        <p:blipFill>
          <a:blip r:embed="rId2"/>
          <a:stretch>
            <a:fillRect/>
          </a:stretch>
        </p:blipFill>
        <p:spPr>
          <a:xfrm>
            <a:off x="214282" y="642918"/>
            <a:ext cx="8619600" cy="564360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OpenStack</a:t>
            </a:r>
            <a:r>
              <a:rPr lang="en-US" b="1" dirty="0"/>
              <a:t> C</a:t>
            </a:r>
            <a:r>
              <a:rPr lang="en-US" b="1" dirty="0" smtClean="0"/>
              <a:t>omponents</a:t>
            </a:r>
            <a:endParaRPr lang="en-US" dirty="0"/>
          </a:p>
        </p:txBody>
      </p:sp>
      <p:sp>
        <p:nvSpPr>
          <p:cNvPr id="3" name="Content Placeholder 2"/>
          <p:cNvSpPr>
            <a:spLocks noGrp="1"/>
          </p:cNvSpPr>
          <p:nvPr>
            <p:ph idx="1"/>
          </p:nvPr>
        </p:nvSpPr>
        <p:spPr/>
        <p:txBody>
          <a:bodyPr>
            <a:normAutofit fontScale="77500" lnSpcReduction="20000"/>
          </a:bodyPr>
          <a:lstStyle/>
          <a:p>
            <a:pPr algn="just" fontAlgn="base">
              <a:buFont typeface="Wingdings" pitchFamily="2" charset="2"/>
              <a:buChar char="Ø"/>
            </a:pPr>
            <a:r>
              <a:rPr lang="en-GB" b="1" dirty="0"/>
              <a:t>Nova (compute service): </a:t>
            </a:r>
            <a:r>
              <a:rPr lang="en-GB" dirty="0" smtClean="0"/>
              <a:t>Nova is </a:t>
            </a:r>
            <a:r>
              <a:rPr lang="en-GB" dirty="0"/>
              <a:t>a full management and access tool to </a:t>
            </a:r>
            <a:r>
              <a:rPr lang="en-GB" dirty="0" err="1"/>
              <a:t>OpenStack</a:t>
            </a:r>
            <a:r>
              <a:rPr lang="en-GB" dirty="0"/>
              <a:t> compute resources—handling scheduling, creation, and deletion.</a:t>
            </a:r>
          </a:p>
          <a:p>
            <a:pPr algn="just" fontAlgn="base">
              <a:buFont typeface="Wingdings" pitchFamily="2" charset="2"/>
              <a:buChar char="Ø"/>
            </a:pPr>
            <a:r>
              <a:rPr lang="en-GB" b="1" dirty="0"/>
              <a:t>Neutron (networking service): </a:t>
            </a:r>
            <a:r>
              <a:rPr lang="en-GB" dirty="0"/>
              <a:t>It is responsible for connecting all the networks across </a:t>
            </a:r>
            <a:r>
              <a:rPr lang="en-GB" dirty="0" err="1"/>
              <a:t>OpenStack</a:t>
            </a:r>
            <a:r>
              <a:rPr lang="en-GB" dirty="0"/>
              <a:t>. It is an API driven service that manages all networks and IP addresses.</a:t>
            </a:r>
          </a:p>
          <a:p>
            <a:pPr algn="just" fontAlgn="base">
              <a:buFont typeface="Wingdings" pitchFamily="2" charset="2"/>
              <a:buChar char="Ø"/>
            </a:pPr>
            <a:r>
              <a:rPr lang="en-GB" b="1" dirty="0"/>
              <a:t>Swift (object storage): </a:t>
            </a:r>
            <a:r>
              <a:rPr lang="en-GB" dirty="0" smtClean="0"/>
              <a:t>Swift is </a:t>
            </a:r>
            <a:r>
              <a:rPr lang="en-GB" dirty="0"/>
              <a:t>a highly fault-tolerant object storage service that stores and retrieves unstructured data objects using </a:t>
            </a:r>
            <a:r>
              <a:rPr lang="en-GB" dirty="0" smtClean="0"/>
              <a:t>a </a:t>
            </a:r>
            <a:r>
              <a:rPr lang="en-GB" b="1" dirty="0" smtClean="0"/>
              <a:t>Restful API.</a:t>
            </a:r>
            <a:endParaRPr lang="en-GB" dirty="0"/>
          </a:p>
          <a:p>
            <a:pPr algn="just" fontAlgn="base">
              <a:buFont typeface="Wingdings" pitchFamily="2" charset="2"/>
              <a:buChar char="Ø"/>
            </a:pPr>
            <a:r>
              <a:rPr lang="en-GB" b="1" dirty="0"/>
              <a:t>Cinder (block storage): </a:t>
            </a:r>
            <a:r>
              <a:rPr lang="en-GB" dirty="0"/>
              <a:t>It is responsible for providing persistent block storage that is made accessible using an API (self- service). Consequently, it allows users to define and manage the amount of cloud storage required.</a:t>
            </a:r>
          </a:p>
          <a:p>
            <a:pPr algn="just">
              <a:buFont typeface="Wingdings"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OpenStack</a:t>
            </a:r>
            <a:r>
              <a:rPr lang="en-US" b="1" dirty="0" smtClean="0"/>
              <a:t> Components</a:t>
            </a:r>
            <a:endParaRPr lang="en-US" dirty="0"/>
          </a:p>
        </p:txBody>
      </p:sp>
      <p:sp>
        <p:nvSpPr>
          <p:cNvPr id="3" name="Content Placeholder 2"/>
          <p:cNvSpPr>
            <a:spLocks noGrp="1"/>
          </p:cNvSpPr>
          <p:nvPr>
            <p:ph idx="1"/>
          </p:nvPr>
        </p:nvSpPr>
        <p:spPr/>
        <p:txBody>
          <a:bodyPr>
            <a:normAutofit fontScale="62500" lnSpcReduction="20000"/>
          </a:bodyPr>
          <a:lstStyle/>
          <a:p>
            <a:pPr algn="just" fontAlgn="base">
              <a:buFont typeface="Wingdings" pitchFamily="2" charset="2"/>
              <a:buChar char="Ø"/>
            </a:pPr>
            <a:r>
              <a:rPr lang="en-GB" b="1" dirty="0"/>
              <a:t>Keystone (identity service provider): </a:t>
            </a:r>
            <a:r>
              <a:rPr lang="en-GB" dirty="0"/>
              <a:t>It is responsible for all types of authentications and authorizations in the </a:t>
            </a:r>
            <a:r>
              <a:rPr lang="en-GB" dirty="0" err="1"/>
              <a:t>OpenStack</a:t>
            </a:r>
            <a:r>
              <a:rPr lang="en-GB" dirty="0"/>
              <a:t> services. It is a directory-based service that uses a central repository to map the correct services with the correct user.</a:t>
            </a:r>
          </a:p>
          <a:p>
            <a:pPr algn="just" fontAlgn="base">
              <a:buFont typeface="Wingdings" pitchFamily="2" charset="2"/>
              <a:buChar char="Ø"/>
            </a:pPr>
            <a:r>
              <a:rPr lang="en-GB" b="1" dirty="0"/>
              <a:t>Glance (image service provider): </a:t>
            </a:r>
            <a:r>
              <a:rPr lang="en-GB" dirty="0"/>
              <a:t>It is responsible for registering, storing, and retrieving virtual disk images from the complete network. These images are stored in a wide range of back-end systems.</a:t>
            </a:r>
          </a:p>
          <a:p>
            <a:pPr algn="just" fontAlgn="base">
              <a:buFont typeface="Wingdings" pitchFamily="2" charset="2"/>
              <a:buChar char="Ø"/>
            </a:pPr>
            <a:r>
              <a:rPr lang="en-GB" b="1" dirty="0"/>
              <a:t>Horizon (dashboard): </a:t>
            </a:r>
            <a:r>
              <a:rPr lang="en-GB" dirty="0"/>
              <a:t>It is responsible for providing a web-based interface for </a:t>
            </a:r>
            <a:r>
              <a:rPr lang="en-GB" dirty="0" err="1"/>
              <a:t>OpenStack</a:t>
            </a:r>
            <a:r>
              <a:rPr lang="en-GB" dirty="0"/>
              <a:t> services. It is used to manage, provision, and monitor cloud resources.</a:t>
            </a:r>
          </a:p>
          <a:p>
            <a:pPr algn="just" fontAlgn="base">
              <a:buFont typeface="Wingdings" pitchFamily="2" charset="2"/>
              <a:buChar char="Ø"/>
            </a:pPr>
            <a:r>
              <a:rPr lang="en-GB" b="1" dirty="0" err="1"/>
              <a:t>Ceilometer</a:t>
            </a:r>
            <a:r>
              <a:rPr lang="en-GB" b="1" dirty="0"/>
              <a:t> (telemetry): </a:t>
            </a:r>
            <a:r>
              <a:rPr lang="en-GB" dirty="0"/>
              <a:t>It is responsible for metering and billing of services used. Also, it is used to generate alarms when a certain threshold is exceeded.</a:t>
            </a:r>
          </a:p>
          <a:p>
            <a:pPr algn="just" fontAlgn="base">
              <a:buFont typeface="Wingdings" pitchFamily="2" charset="2"/>
              <a:buChar char="Ø"/>
            </a:pPr>
            <a:r>
              <a:rPr lang="en-GB" b="1" dirty="0"/>
              <a:t>Heat (orchestration): </a:t>
            </a:r>
            <a:r>
              <a:rPr lang="en-GB" dirty="0"/>
              <a:t>It is used for on-demand service provisioning with auto-scaling of cloud resources. It works in coordination with the </a:t>
            </a:r>
            <a:r>
              <a:rPr lang="en-GB" dirty="0" err="1"/>
              <a:t>ceilometer</a:t>
            </a:r>
            <a:r>
              <a:rPr lang="en-GB" dirty="0"/>
              <a:t>.</a:t>
            </a:r>
          </a:p>
          <a:p>
            <a:pPr algn="just">
              <a:buFont typeface="Wingdings" pitchFamily="2" charset="2"/>
              <a:buChar char="Ø"/>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858</Words>
  <Application>Microsoft Office PowerPoint</Application>
  <PresentationFormat>On-screen Show (4:3)</PresentationFormat>
  <Paragraphs>101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OpenStack – Cloud operating system </vt:lpstr>
      <vt:lpstr>OpenStack</vt:lpstr>
      <vt:lpstr>Slide 3</vt:lpstr>
      <vt:lpstr>Principles of OpenStack</vt:lpstr>
      <vt:lpstr>OpenStack Map</vt:lpstr>
      <vt:lpstr>How does OpenStack work</vt:lpstr>
      <vt:lpstr>Slide 7</vt:lpstr>
      <vt:lpstr>OpenStack Components</vt:lpstr>
      <vt:lpstr>OpenStack Components</vt:lpstr>
      <vt:lpstr>OpenStack Services</vt:lpstr>
      <vt:lpstr>Features of OpenStack</vt:lpstr>
      <vt:lpstr>Features of OpenStack</vt:lpstr>
      <vt:lpstr>Slide 13</vt:lpstr>
      <vt:lpstr>Benefits of OpenStack</vt:lpstr>
      <vt:lpstr>Advantages of using OpenStack</vt:lpstr>
      <vt:lpstr>Disadvantages of using OpenStack</vt:lpstr>
      <vt:lpstr>Installation and Configuration of OpenStac</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OpenStack – Cloud operating system</dc:title>
  <dc:creator>Rictu</dc:creator>
  <cp:lastModifiedBy>Rictu</cp:lastModifiedBy>
  <cp:revision>8</cp:revision>
  <dcterms:created xsi:type="dcterms:W3CDTF">2024-03-20T06:04:48Z</dcterms:created>
  <dcterms:modified xsi:type="dcterms:W3CDTF">2024-04-01T05:07:52Z</dcterms:modified>
</cp:coreProperties>
</file>