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8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36FC-5365-4F58-A226-380F94F88A1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66508-E5DF-447B-BE88-2431B4DA8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Fragmentation in DDBMS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 smtClean="0"/>
              <a:t>		Select * from EMPLOYEE WHERE </a:t>
            </a:r>
            <a:r>
              <a:rPr lang="el-GR" sz="1800" dirty="0" smtClean="0"/>
              <a:t>σ</a:t>
            </a:r>
            <a:r>
              <a:rPr lang="en-US" sz="1800" baseline="-25000" dirty="0" err="1" smtClean="0"/>
              <a:t>Dep</a:t>
            </a:r>
            <a:r>
              <a:rPr lang="en-US" sz="1800" baseline="-25000" dirty="0" smtClean="0"/>
              <a:t> = 1 </a:t>
            </a:r>
            <a:r>
              <a:rPr lang="en-US" sz="1800" dirty="0" smtClean="0"/>
              <a:t>EMPLOYEE AND SALARY &gt; 5000</a:t>
            </a:r>
          </a:p>
          <a:p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28596" y="214290"/>
          <a:ext cx="8429685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 err="1"/>
                        <a:t>Eno</a:t>
                      </a:r>
                      <a:r>
                        <a:rPr lang="en-US" sz="3200" b="1" dirty="0"/>
                        <a:t> </a:t>
                      </a:r>
                      <a:endParaRPr lang="en-US" sz="3200" b="0" dirty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Ename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Design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Salary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Dep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101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 smtClean="0"/>
                        <a:t>A</a:t>
                      </a:r>
                      <a:endParaRPr lang="en-US" sz="3200" b="0" dirty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3000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B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4000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103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5500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2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D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 err="1"/>
                        <a:t>abc</a:t>
                      </a:r>
                      <a:endParaRPr lang="en-US" sz="3200" b="0" dirty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5000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2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E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2000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/>
                        <a:t>2</a:t>
                      </a:r>
                    </a:p>
                  </a:txBody>
                  <a:tcPr marL="63500" marR="63500" marT="88900" marB="889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Vertical Fragmentation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Vertical fragmentation refers to the process of decomposing a table vertically by attributes or columns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Some of the </a:t>
            </a:r>
            <a:r>
              <a:rPr lang="en-GB" dirty="0"/>
              <a:t>attributes are stored in one system and the rest are stored in other systems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Each </a:t>
            </a:r>
            <a:r>
              <a:rPr lang="en-GB" dirty="0"/>
              <a:t>fragment must contain the primary key field(s) in a table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 projection is as </a:t>
            </a:r>
            <a:r>
              <a:rPr lang="en-GB" dirty="0" smtClean="0"/>
              <a:t>follows:</a:t>
            </a:r>
          </a:p>
          <a:p>
            <a:pPr>
              <a:buNone/>
            </a:pPr>
            <a:r>
              <a:rPr lang="en-GB" i="1" dirty="0"/>
              <a:t>	</a:t>
            </a:r>
            <a:r>
              <a:rPr lang="en-GB" i="1" dirty="0" smtClean="0"/>
              <a:t>		π</a:t>
            </a:r>
            <a:r>
              <a:rPr lang="en-GB" i="1" baseline="-25000" dirty="0" smtClean="0"/>
              <a:t>a1</a:t>
            </a:r>
            <a:r>
              <a:rPr lang="en-GB" i="1" baseline="-25000" dirty="0"/>
              <a:t>, a2,…, an</a:t>
            </a:r>
            <a:r>
              <a:rPr lang="en-GB" i="1" dirty="0"/>
              <a:t> (T)</a:t>
            </a:r>
          </a:p>
          <a:p>
            <a:pPr fontAlgn="base">
              <a:buNone/>
            </a:pPr>
            <a:r>
              <a:rPr lang="en-GB" i="1" dirty="0" smtClean="0"/>
              <a:t>		where</a:t>
            </a:r>
            <a:r>
              <a:rPr lang="en-GB" i="1" dirty="0"/>
              <a:t>, π is relational algebra </a:t>
            </a:r>
            <a:r>
              <a:rPr lang="en-GB" i="1" dirty="0" smtClean="0"/>
              <a:t>operator</a:t>
            </a:r>
          </a:p>
          <a:p>
            <a:pPr fontAlgn="base">
              <a:buNone/>
            </a:pPr>
            <a:r>
              <a:rPr lang="en-IN" b="1" dirty="0" smtClean="0"/>
              <a:t>	</a:t>
            </a:r>
            <a:r>
              <a:rPr lang="el-GR" b="1" dirty="0" smtClean="0"/>
              <a:t>π</a:t>
            </a:r>
            <a:r>
              <a:rPr lang="en-US" b="1" baseline="-25000" dirty="0"/>
              <a:t>EMPLOYEE </a:t>
            </a:r>
            <a:r>
              <a:rPr lang="en-US" b="1" dirty="0"/>
              <a:t>(T1 ⋈ T2</a:t>
            </a:r>
            <a:r>
              <a:rPr lang="en-US" b="1" dirty="0" smtClean="0"/>
              <a:t>)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Mixed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The combination of vertical fragmentation of a table followed by further horizontal fragmentation of some fragments is called </a:t>
            </a:r>
            <a:r>
              <a:rPr lang="en-GB" sz="2400" b="1" dirty="0"/>
              <a:t>mixed or hybrid fragmentation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this type of fragmentation we use the SELECT and the PROJECT operations of </a:t>
            </a:r>
            <a:r>
              <a:rPr lang="en-GB" sz="2400" dirty="0" smtClean="0"/>
              <a:t>relational </a:t>
            </a:r>
            <a:r>
              <a:rPr lang="en-GB" sz="2400" dirty="0"/>
              <a:t>algebra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Mixed fragmentation can be done in two different ways</a:t>
            </a:r>
            <a:r>
              <a:rPr lang="en-GB" sz="2400" dirty="0" smtClean="0"/>
              <a:t>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2000" dirty="0"/>
              <a:t>The first method is to first create a set or group of horizontal fragments and then create vertical fragments from one or more of the horizontal fragments.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2000" dirty="0"/>
              <a:t>The second method is to first create a set or group of vertical fragments and then create horizontal fragments from one or more of the vertical fragments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Mixed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      </a:t>
            </a:r>
            <a:r>
              <a:rPr lang="el-GR" b="1" dirty="0" smtClean="0"/>
              <a:t>π</a:t>
            </a:r>
            <a:r>
              <a:rPr lang="en-US" b="1" baseline="-25000" dirty="0" err="1"/>
              <a:t>Ename</a:t>
            </a:r>
            <a:r>
              <a:rPr lang="en-US" b="1" baseline="-25000" dirty="0"/>
              <a:t>, Design </a:t>
            </a:r>
            <a:r>
              <a:rPr lang="en-US" b="1" dirty="0"/>
              <a:t>(</a:t>
            </a:r>
            <a:r>
              <a:rPr lang="el-GR" b="1" dirty="0"/>
              <a:t>σ</a:t>
            </a:r>
            <a:r>
              <a:rPr lang="en-US" b="1" baseline="-25000" dirty="0" err="1"/>
              <a:t>Eno</a:t>
            </a:r>
            <a:r>
              <a:rPr lang="en-US" b="1" baseline="-25000" dirty="0"/>
              <a:t> &lt; 104</a:t>
            </a:r>
            <a:r>
              <a:rPr lang="en-US" b="1" dirty="0"/>
              <a:t>(EMPLOYEE))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3042" y="2143116"/>
          <a:ext cx="4064000" cy="217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/>
                        <a:t>Ename</a:t>
                      </a:r>
                      <a:endParaRPr lang="en-US" sz="2400" b="0" dirty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/>
                        <a:t>Design</a:t>
                      </a:r>
                      <a:endParaRPr lang="en-US" sz="2400" b="0"/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/>
                        <a:t>A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/>
                        <a:t>abc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/>
                        <a:t>B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/>
                        <a:t>abc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/>
                        <a:t>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 err="1"/>
                        <a:t>abc</a:t>
                      </a:r>
                      <a:endParaRPr lang="en-US" sz="2400" b="0" dirty="0"/>
                    </a:p>
                  </a:txBody>
                  <a:tcPr marL="63500" marR="63500" marT="88900" marB="889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Advantages of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829196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data is stored close to the usage site, the efficiency of the database system will </a:t>
            </a:r>
            <a:r>
              <a:rPr lang="en-GB" dirty="0" smtClean="0"/>
              <a:t>increase.</a:t>
            </a:r>
            <a:endParaRPr lang="en-GB" dirty="0"/>
          </a:p>
          <a:p>
            <a:pPr fontAlgn="base">
              <a:buFont typeface="Wingdings" pitchFamily="2" charset="2"/>
              <a:buChar char="Ø"/>
            </a:pPr>
            <a:r>
              <a:rPr lang="en-GB" dirty="0"/>
              <a:t>Local query optimization methods are sufficient for some queries as the data is available </a:t>
            </a:r>
            <a:r>
              <a:rPr lang="en-GB" dirty="0" smtClean="0"/>
              <a:t>locally.</a:t>
            </a:r>
            <a:endParaRPr lang="en-GB" dirty="0"/>
          </a:p>
          <a:p>
            <a:pPr fontAlgn="base">
              <a:buFont typeface="Wingdings" pitchFamily="2" charset="2"/>
              <a:buChar char="Ø"/>
            </a:pPr>
            <a:r>
              <a:rPr lang="en-GB" dirty="0"/>
              <a:t>In order to maintain the security and privacy of the database system, fragmentation is </a:t>
            </a:r>
            <a:r>
              <a:rPr lang="en-GB" dirty="0" smtClean="0"/>
              <a:t>advantageous.</a:t>
            </a:r>
            <a:endParaRPr lang="en-GB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itchFamily="2" charset="2"/>
              <a:buChar char="Ø"/>
            </a:pPr>
            <a:r>
              <a:rPr lang="en-GB" dirty="0"/>
              <a:t>Access speeds may be very high if data from different fragments are </a:t>
            </a:r>
            <a:r>
              <a:rPr lang="en-GB" dirty="0" smtClean="0"/>
              <a:t>needed.</a:t>
            </a:r>
            <a:endParaRPr lang="en-GB" dirty="0"/>
          </a:p>
          <a:p>
            <a:pPr fontAlgn="base">
              <a:buFont typeface="Wingdings" pitchFamily="2" charset="2"/>
              <a:buChar char="Ø"/>
            </a:pPr>
            <a:r>
              <a:rPr lang="en-GB" dirty="0"/>
              <a:t>If we are using recursive fragmentation, then it will be very </a:t>
            </a:r>
            <a:r>
              <a:rPr lang="en-GB" dirty="0" smtClean="0"/>
              <a:t>expensive.</a:t>
            </a:r>
            <a:endParaRPr lang="en-GB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Fragmentation is a process of dividing the whole or full database into various </a:t>
            </a:r>
            <a:r>
              <a:rPr lang="en-GB" dirty="0" err="1"/>
              <a:t>subtables</a:t>
            </a:r>
            <a:r>
              <a:rPr lang="en-GB" dirty="0"/>
              <a:t> or sub relations so that data can be stored in different systems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 small pieces or sub relations or </a:t>
            </a:r>
            <a:r>
              <a:rPr lang="en-GB" dirty="0" err="1"/>
              <a:t>subtables</a:t>
            </a:r>
            <a:r>
              <a:rPr lang="en-GB" dirty="0"/>
              <a:t> are called </a:t>
            </a:r>
            <a:r>
              <a:rPr lang="en-GB" i="1" dirty="0"/>
              <a:t>fragments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fragments are such that they can be used to reconstruct the original </a:t>
            </a:r>
            <a:r>
              <a:rPr lang="en-GB" dirty="0" smtClean="0"/>
              <a:t>relation.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restoration can be done by the use of </a:t>
            </a:r>
            <a:r>
              <a:rPr lang="en-GB" b="1" dirty="0"/>
              <a:t>UNION</a:t>
            </a:r>
            <a:r>
              <a:rPr lang="en-GB" dirty="0"/>
              <a:t> or</a:t>
            </a:r>
            <a:r>
              <a:rPr lang="en-GB" b="1" dirty="0"/>
              <a:t> JOIN </a:t>
            </a:r>
            <a:r>
              <a:rPr lang="en-GB" dirty="0"/>
              <a:t>operation on various fragments. This process is called </a:t>
            </a:r>
            <a:r>
              <a:rPr lang="en-GB" b="1" i="1" dirty="0"/>
              <a:t>data fragmentation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of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Must be complete,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Must be possible to reconstruct the original database</a:t>
            </a:r>
            <a:r>
              <a:rPr lang="en-US" dirty="0" smtClean="0"/>
              <a:t> from the fragments.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Fragmentation Aim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Reliability</a:t>
            </a:r>
          </a:p>
          <a:p>
            <a:r>
              <a:rPr lang="en-IN" dirty="0" smtClean="0"/>
              <a:t>Performance</a:t>
            </a:r>
          </a:p>
          <a:p>
            <a:r>
              <a:rPr lang="en-IN" dirty="0" smtClean="0"/>
              <a:t>Balance storage capacity</a:t>
            </a:r>
          </a:p>
          <a:p>
            <a:r>
              <a:rPr lang="en-IN" dirty="0" smtClean="0"/>
              <a:t>Communication costs</a:t>
            </a:r>
          </a:p>
          <a:p>
            <a:r>
              <a:rPr lang="en-IN" dirty="0" smtClean="0"/>
              <a:t>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Database fragmentation is of three types: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Horizontal fragmentation,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Vertical fragmentation and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Mixed or Hybrid fragmentation.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/>
              <a:t>It </a:t>
            </a:r>
            <a:r>
              <a:rPr lang="en-GB" sz="2800" dirty="0"/>
              <a:t>divides a table horizontally into a group of rows to create multiple fragments or subsets of a table. </a:t>
            </a:r>
            <a:endParaRPr lang="en-GB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These </a:t>
            </a:r>
            <a:r>
              <a:rPr lang="en-GB" sz="2800" dirty="0"/>
              <a:t>fragments can then be assigned to different sites in the database. </a:t>
            </a:r>
            <a:endParaRPr lang="en-GB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Reconstruction </a:t>
            </a:r>
            <a:r>
              <a:rPr lang="en-GB" sz="2800" dirty="0"/>
              <a:t>is done using UNION or </a:t>
            </a:r>
            <a:r>
              <a:rPr lang="en-GB" sz="2800" dirty="0" smtClean="0"/>
              <a:t>JOIN operations</a:t>
            </a:r>
            <a:r>
              <a:rPr lang="en-GB" sz="2800" dirty="0"/>
              <a:t>. </a:t>
            </a:r>
            <a:endParaRPr lang="en-GB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In </a:t>
            </a:r>
            <a:r>
              <a:rPr lang="en-GB" sz="2800" dirty="0"/>
              <a:t>relational algebra, it is represented as </a:t>
            </a:r>
            <a:r>
              <a:rPr lang="en-GB" sz="2800" dirty="0" err="1"/>
              <a:t>σp</a:t>
            </a:r>
            <a:r>
              <a:rPr lang="en-GB" sz="2800" dirty="0"/>
              <a:t>(T) for any given table(T</a:t>
            </a:r>
            <a:r>
              <a:rPr lang="en-GB" sz="2800" dirty="0" smtClean="0"/>
              <a:t>).</a:t>
            </a:r>
          </a:p>
          <a:p>
            <a:pPr fontAlgn="base">
              <a:buNone/>
            </a:pPr>
            <a:r>
              <a:rPr lang="en-GB" i="1" dirty="0" smtClean="0"/>
              <a:t>		</a:t>
            </a:r>
            <a:r>
              <a:rPr lang="en-GB" i="1" dirty="0" err="1" smtClean="0"/>
              <a:t>σ</a:t>
            </a:r>
            <a:r>
              <a:rPr lang="en-GB" i="1" baseline="-25000" dirty="0" err="1" smtClean="0"/>
              <a:t>p</a:t>
            </a:r>
            <a:r>
              <a:rPr lang="en-GB" i="1" dirty="0" smtClean="0"/>
              <a:t>(T</a:t>
            </a:r>
            <a:r>
              <a:rPr lang="en-GB" i="1" dirty="0"/>
              <a:t>)</a:t>
            </a:r>
          </a:p>
          <a:p>
            <a:pPr fontAlgn="base">
              <a:buNone/>
            </a:pPr>
            <a:r>
              <a:rPr lang="en-GB" i="1" dirty="0" smtClean="0"/>
              <a:t>	</a:t>
            </a:r>
            <a:r>
              <a:rPr lang="en-GB" sz="2400" dirty="0" smtClean="0"/>
              <a:t>where</a:t>
            </a:r>
            <a:r>
              <a:rPr lang="en-GB" sz="2400" dirty="0"/>
              <a:t>, </a:t>
            </a:r>
            <a:endParaRPr lang="en-GB" sz="2400" dirty="0" smtClean="0"/>
          </a:p>
          <a:p>
            <a:pPr fontAlgn="base">
              <a:buNone/>
            </a:pPr>
            <a:r>
              <a:rPr lang="en-GB" sz="2400" dirty="0"/>
              <a:t>	</a:t>
            </a:r>
            <a:r>
              <a:rPr lang="en-GB" sz="2400" dirty="0" smtClean="0"/>
              <a:t>	σ </a:t>
            </a:r>
            <a:r>
              <a:rPr lang="en-GB" sz="2400" dirty="0"/>
              <a:t>is relational algebra operator for selection</a:t>
            </a:r>
          </a:p>
          <a:p>
            <a:pPr fontAlgn="base">
              <a:buNone/>
            </a:pPr>
            <a:r>
              <a:rPr lang="en-GB" sz="2400" dirty="0" smtClean="0"/>
              <a:t>		p </a:t>
            </a:r>
            <a:r>
              <a:rPr lang="en-GB" sz="2400" dirty="0"/>
              <a:t>is the condition satisfied by a horizontal fragment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Primary Horizontal Fragmentation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Primary </a:t>
            </a:r>
            <a:r>
              <a:rPr lang="en-GB" dirty="0"/>
              <a:t>horizontal fragmentation is the process of fragmenting a single table, row wise using a set of conditions.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Derived Horizontal fragmentation</a:t>
            </a:r>
          </a:p>
          <a:p>
            <a:pPr lvl="1"/>
            <a:r>
              <a:rPr lang="en-IN" dirty="0" smtClean="0"/>
              <a:t>Fragmentation of the secondary relations that are depend on the primary relation; related with Foreign keys.</a:t>
            </a:r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Reconstruction of Original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reconstruct the relation R from a complete horizontal fragmentation, we need to apply UNION operation to the fragmentation.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(F1) U (F2) U (F3)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429685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 err="1"/>
                        <a:t>Eno</a:t>
                      </a:r>
                      <a:r>
                        <a:rPr lang="en-US" sz="3200" b="1" dirty="0"/>
                        <a:t> </a:t>
                      </a:r>
                      <a:endParaRPr lang="en-US" sz="3200" b="0" dirty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Ename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Design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Salary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/>
                        <a:t>Dep</a:t>
                      </a:r>
                      <a:endParaRPr lang="en-US" sz="3200" b="0"/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101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 smtClean="0"/>
                        <a:t>A</a:t>
                      </a:r>
                      <a:endParaRPr lang="en-US" sz="3200" b="0" dirty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3000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B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4000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103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5500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2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D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 err="1"/>
                        <a:t>abc</a:t>
                      </a:r>
                      <a:endParaRPr lang="en-US" sz="3200" b="0" dirty="0"/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5000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2</a:t>
                      </a:r>
                    </a:p>
                  </a:txBody>
                  <a:tcPr marL="63500" marR="63500" marT="88900" marB="88900" anchor="ctr"/>
                </a:tc>
              </a:tr>
              <a:tr h="63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105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E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abc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/>
                        <a:t>2000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/>
                        <a:t>2</a:t>
                      </a:r>
                    </a:p>
                  </a:txBody>
                  <a:tcPr marL="63500" marR="63500" marT="88900" marB="889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3108" y="4572008"/>
            <a:ext cx="492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Select * from EMPLOYEE WHERE </a:t>
            </a:r>
            <a:r>
              <a:rPr lang="el-GR" dirty="0" smtClean="0"/>
              <a:t>σ</a:t>
            </a:r>
            <a:r>
              <a:rPr lang="en-US" baseline="-25000" dirty="0" err="1"/>
              <a:t>Dep</a:t>
            </a:r>
            <a:r>
              <a:rPr lang="en-US" baseline="-25000" dirty="0"/>
              <a:t> = 1 </a:t>
            </a:r>
            <a:r>
              <a:rPr lang="en-US" dirty="0"/>
              <a:t>EMPLOYEE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422" y="5786454"/>
            <a:ext cx="445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 of Primary Horizontal Fragmentation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476</Words>
  <Application>Microsoft Office PowerPoint</Application>
  <PresentationFormat>On-screen Show (4:3)</PresentationFormat>
  <Paragraphs>145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Fragmentation in DDBMS</vt:lpstr>
      <vt:lpstr>Fragmentation</vt:lpstr>
      <vt:lpstr>Characteristics of Fragmentation</vt:lpstr>
      <vt:lpstr>Fragmentation Aim to improve</vt:lpstr>
      <vt:lpstr>Types of Fragmentation</vt:lpstr>
      <vt:lpstr>Horizontal Fragmentation</vt:lpstr>
      <vt:lpstr>Types of Horizontal Fragmentation</vt:lpstr>
      <vt:lpstr>Reconstruction of Original Relation</vt:lpstr>
      <vt:lpstr>Slide 9</vt:lpstr>
      <vt:lpstr>Slide 10</vt:lpstr>
      <vt:lpstr>Vertical Fragmentation </vt:lpstr>
      <vt:lpstr>Mixed Fragmentation</vt:lpstr>
      <vt:lpstr>Example Mixed Fragmentation</vt:lpstr>
      <vt:lpstr>Advantages of Fragmentation</vt:lpstr>
      <vt:lpstr>Disadvantages of Fragmentation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Fragmentation in DDBMS</dc:title>
  <dc:creator>Rictu</dc:creator>
  <cp:lastModifiedBy>Rictu</cp:lastModifiedBy>
  <cp:revision>15</cp:revision>
  <dcterms:created xsi:type="dcterms:W3CDTF">2024-01-10T03:28:08Z</dcterms:created>
  <dcterms:modified xsi:type="dcterms:W3CDTF">2024-01-10T06:10:35Z</dcterms:modified>
</cp:coreProperties>
</file>