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07" autoAdjust="0"/>
  </p:normalViewPr>
  <p:slideViewPr>
    <p:cSldViewPr snapToGrid="0">
      <p:cViewPr varScale="1">
        <p:scale>
          <a:sx n="67" d="100"/>
          <a:sy n="67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2F72C-C9C6-417E-94F3-FE4F163228B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73708B-A80D-4D51-A78C-6A9967F47584}">
      <dgm:prSet phldrT="[Text]"/>
      <dgm:spPr/>
      <dgm:t>
        <a:bodyPr/>
        <a:lstStyle/>
        <a:p>
          <a:r>
            <a:rPr lang="en-US" dirty="0" smtClean="0"/>
            <a:t>Document results</a:t>
          </a:r>
          <a:endParaRPr lang="en-US" dirty="0"/>
        </a:p>
      </dgm:t>
    </dgm:pt>
    <dgm:pt modelId="{5FC7D5F5-DFCB-4D7F-AE6B-24D04436EF31}" type="parTrans" cxnId="{11B6898C-6973-4DCA-99BA-F56799D90FD1}">
      <dgm:prSet/>
      <dgm:spPr/>
      <dgm:t>
        <a:bodyPr/>
        <a:lstStyle/>
        <a:p>
          <a:endParaRPr lang="en-US"/>
        </a:p>
      </dgm:t>
    </dgm:pt>
    <dgm:pt modelId="{0362546E-DAC8-425C-9C7F-A88A95F12640}" type="sibTrans" cxnId="{11B6898C-6973-4DCA-99BA-F56799D90FD1}">
      <dgm:prSet/>
      <dgm:spPr/>
      <dgm:t>
        <a:bodyPr/>
        <a:lstStyle/>
        <a:p>
          <a:endParaRPr lang="en-US"/>
        </a:p>
      </dgm:t>
    </dgm:pt>
    <dgm:pt modelId="{6359EC4B-25FF-401F-9B3C-32081811BE67}">
      <dgm:prSet phldrT="[Text]"/>
      <dgm:spPr/>
      <dgm:t>
        <a:bodyPr/>
        <a:lstStyle/>
        <a:p>
          <a:r>
            <a:rPr lang="en-US" dirty="0" smtClean="0"/>
            <a:t>Analyze data</a:t>
          </a:r>
          <a:endParaRPr lang="en-US" dirty="0"/>
        </a:p>
      </dgm:t>
    </dgm:pt>
    <dgm:pt modelId="{CC31E0AB-D334-4D09-9CB9-1053EB2A4225}" type="parTrans" cxnId="{B29CC9E3-17E8-4630-AFC8-CC6A1F1BC675}">
      <dgm:prSet/>
      <dgm:spPr/>
      <dgm:t>
        <a:bodyPr/>
        <a:lstStyle/>
        <a:p>
          <a:endParaRPr lang="en-US"/>
        </a:p>
      </dgm:t>
    </dgm:pt>
    <dgm:pt modelId="{B93848F4-E476-4CE6-8C46-3FB3B4815CC6}" type="sibTrans" cxnId="{B29CC9E3-17E8-4630-AFC8-CC6A1F1BC675}">
      <dgm:prSet/>
      <dgm:spPr/>
      <dgm:t>
        <a:bodyPr/>
        <a:lstStyle/>
        <a:p>
          <a:endParaRPr lang="en-US"/>
        </a:p>
      </dgm:t>
    </dgm:pt>
    <dgm:pt modelId="{FDC92FA5-E249-47D8-A68F-DC2F5EFC8FC0}">
      <dgm:prSet phldrT="[Text]"/>
      <dgm:spPr/>
      <dgm:t>
        <a:bodyPr/>
        <a:lstStyle/>
        <a:p>
          <a:r>
            <a:rPr lang="en-US" smtClean="0"/>
            <a:t>Fetch data and paste into spreadsheet</a:t>
          </a:r>
          <a:endParaRPr lang="en-US" dirty="0"/>
        </a:p>
      </dgm:t>
    </dgm:pt>
    <dgm:pt modelId="{E579882E-34E7-4E1F-9E49-8F3AB9BD97AE}" type="parTrans" cxnId="{E09019EA-4AE8-4B1B-A92A-262462CDD531}">
      <dgm:prSet/>
      <dgm:spPr/>
      <dgm:t>
        <a:bodyPr/>
        <a:lstStyle/>
        <a:p>
          <a:endParaRPr lang="en-US"/>
        </a:p>
      </dgm:t>
    </dgm:pt>
    <dgm:pt modelId="{7195C6A4-78EB-48F2-8CFF-D19F9E6846BD}" type="sibTrans" cxnId="{E09019EA-4AE8-4B1B-A92A-262462CDD531}">
      <dgm:prSet/>
      <dgm:spPr/>
      <dgm:t>
        <a:bodyPr/>
        <a:lstStyle/>
        <a:p>
          <a:endParaRPr lang="en-US"/>
        </a:p>
      </dgm:t>
    </dgm:pt>
    <dgm:pt modelId="{FD78A960-2ACB-4115-9429-DAAA27AC092E}" type="pres">
      <dgm:prSet presAssocID="{9C82F72C-C9C6-417E-94F3-FE4F163228B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199D7-1D93-4271-9DF9-1AC674C1F187}" type="pres">
      <dgm:prSet presAssocID="{7A73708B-A80D-4D51-A78C-6A9967F4758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DA8B26-E4BB-4FFB-BF63-7D7BAD72F6CA}" type="pres">
      <dgm:prSet presAssocID="{7A73708B-A80D-4D51-A78C-6A9967F47584}" presName="gear1srcNode" presStyleLbl="node1" presStyleIdx="0" presStyleCnt="3"/>
      <dgm:spPr/>
      <dgm:t>
        <a:bodyPr/>
        <a:lstStyle/>
        <a:p>
          <a:endParaRPr lang="en-US"/>
        </a:p>
      </dgm:t>
    </dgm:pt>
    <dgm:pt modelId="{3BBEBE08-BF62-4A70-9275-4D7FCF686FB0}" type="pres">
      <dgm:prSet presAssocID="{7A73708B-A80D-4D51-A78C-6A9967F47584}" presName="gear1dstNode" presStyleLbl="node1" presStyleIdx="0" presStyleCnt="3"/>
      <dgm:spPr/>
      <dgm:t>
        <a:bodyPr/>
        <a:lstStyle/>
        <a:p>
          <a:endParaRPr lang="en-US"/>
        </a:p>
      </dgm:t>
    </dgm:pt>
    <dgm:pt modelId="{D485BBE8-F8BF-41AD-914C-1C203D6E82FF}" type="pres">
      <dgm:prSet presAssocID="{6359EC4B-25FF-401F-9B3C-32081811BE6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105AC-FE4C-4E28-880E-9E4158957B7D}" type="pres">
      <dgm:prSet presAssocID="{6359EC4B-25FF-401F-9B3C-32081811BE67}" presName="gear2srcNode" presStyleLbl="node1" presStyleIdx="1" presStyleCnt="3"/>
      <dgm:spPr/>
      <dgm:t>
        <a:bodyPr/>
        <a:lstStyle/>
        <a:p>
          <a:endParaRPr lang="en-US"/>
        </a:p>
      </dgm:t>
    </dgm:pt>
    <dgm:pt modelId="{1F8C19DA-2A82-423D-A129-C46CC12D3DBE}" type="pres">
      <dgm:prSet presAssocID="{6359EC4B-25FF-401F-9B3C-32081811BE67}" presName="gear2dstNode" presStyleLbl="node1" presStyleIdx="1" presStyleCnt="3"/>
      <dgm:spPr/>
      <dgm:t>
        <a:bodyPr/>
        <a:lstStyle/>
        <a:p>
          <a:endParaRPr lang="en-US"/>
        </a:p>
      </dgm:t>
    </dgm:pt>
    <dgm:pt modelId="{AF00894D-C69B-4B56-B57D-7E9B3EF03F89}" type="pres">
      <dgm:prSet presAssocID="{FDC92FA5-E249-47D8-A68F-DC2F5EFC8FC0}" presName="gear3" presStyleLbl="node1" presStyleIdx="2" presStyleCnt="3"/>
      <dgm:spPr/>
      <dgm:t>
        <a:bodyPr/>
        <a:lstStyle/>
        <a:p>
          <a:endParaRPr lang="en-US"/>
        </a:p>
      </dgm:t>
    </dgm:pt>
    <dgm:pt modelId="{80B7E18E-4168-4742-89F1-34D96C2E305A}" type="pres">
      <dgm:prSet presAssocID="{FDC92FA5-E249-47D8-A68F-DC2F5EFC8FC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CBD9A-F0B4-4EB7-8DA6-2C09E9A9D47A}" type="pres">
      <dgm:prSet presAssocID="{FDC92FA5-E249-47D8-A68F-DC2F5EFC8FC0}" presName="gear3srcNode" presStyleLbl="node1" presStyleIdx="2" presStyleCnt="3"/>
      <dgm:spPr/>
      <dgm:t>
        <a:bodyPr/>
        <a:lstStyle/>
        <a:p>
          <a:endParaRPr lang="en-US"/>
        </a:p>
      </dgm:t>
    </dgm:pt>
    <dgm:pt modelId="{9CED87F8-F656-4477-8AE3-8D6E3BB27783}" type="pres">
      <dgm:prSet presAssocID="{FDC92FA5-E249-47D8-A68F-DC2F5EFC8FC0}" presName="gear3dstNode" presStyleLbl="node1" presStyleIdx="2" presStyleCnt="3"/>
      <dgm:spPr/>
      <dgm:t>
        <a:bodyPr/>
        <a:lstStyle/>
        <a:p>
          <a:endParaRPr lang="en-US"/>
        </a:p>
      </dgm:t>
    </dgm:pt>
    <dgm:pt modelId="{F0F4C72F-0AD2-41A6-A52F-EE0874430483}" type="pres">
      <dgm:prSet presAssocID="{0362546E-DAC8-425C-9C7F-A88A95F1264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8609929-57CA-4F2D-92EC-DB686F09C98F}" type="pres">
      <dgm:prSet presAssocID="{B93848F4-E476-4CE6-8C46-3FB3B4815CC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1D0E260-73D8-4E44-994B-6B4F3D3C63D9}" type="pres">
      <dgm:prSet presAssocID="{7195C6A4-78EB-48F2-8CFF-D19F9E6846B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9019EA-4AE8-4B1B-A92A-262462CDD531}" srcId="{9C82F72C-C9C6-417E-94F3-FE4F163228B4}" destId="{FDC92FA5-E249-47D8-A68F-DC2F5EFC8FC0}" srcOrd="2" destOrd="0" parTransId="{E579882E-34E7-4E1F-9E49-8F3AB9BD97AE}" sibTransId="{7195C6A4-78EB-48F2-8CFF-D19F9E6846BD}"/>
    <dgm:cxn modelId="{4E56123C-2620-46B6-960D-C09B5D4B45C1}" type="presOf" srcId="{6359EC4B-25FF-401F-9B3C-32081811BE67}" destId="{1F8C19DA-2A82-423D-A129-C46CC12D3DBE}" srcOrd="2" destOrd="0" presId="urn:microsoft.com/office/officeart/2005/8/layout/gear1"/>
    <dgm:cxn modelId="{80A4C92E-38E3-4699-A461-7EB13E455006}" type="presOf" srcId="{7A73708B-A80D-4D51-A78C-6A9967F47584}" destId="{3C5199D7-1D93-4271-9DF9-1AC674C1F187}" srcOrd="0" destOrd="0" presId="urn:microsoft.com/office/officeart/2005/8/layout/gear1"/>
    <dgm:cxn modelId="{3BE2F872-421C-484A-B9EE-60226D47F56E}" type="presOf" srcId="{9C82F72C-C9C6-417E-94F3-FE4F163228B4}" destId="{FD78A960-2ACB-4115-9429-DAAA27AC092E}" srcOrd="0" destOrd="0" presId="urn:microsoft.com/office/officeart/2005/8/layout/gear1"/>
    <dgm:cxn modelId="{D04C0AB9-017E-40F0-B191-3E404D16DFC3}" type="presOf" srcId="{6359EC4B-25FF-401F-9B3C-32081811BE67}" destId="{3F6105AC-FE4C-4E28-880E-9E4158957B7D}" srcOrd="1" destOrd="0" presId="urn:microsoft.com/office/officeart/2005/8/layout/gear1"/>
    <dgm:cxn modelId="{DADD764D-A87F-4BED-922D-BE36FFF2FFAA}" type="presOf" srcId="{0362546E-DAC8-425C-9C7F-A88A95F12640}" destId="{F0F4C72F-0AD2-41A6-A52F-EE0874430483}" srcOrd="0" destOrd="0" presId="urn:microsoft.com/office/officeart/2005/8/layout/gear1"/>
    <dgm:cxn modelId="{18EFDD23-8C36-4C96-BBBD-45EB01021A01}" type="presOf" srcId="{B93848F4-E476-4CE6-8C46-3FB3B4815CC6}" destId="{B8609929-57CA-4F2D-92EC-DB686F09C98F}" srcOrd="0" destOrd="0" presId="urn:microsoft.com/office/officeart/2005/8/layout/gear1"/>
    <dgm:cxn modelId="{B29CC9E3-17E8-4630-AFC8-CC6A1F1BC675}" srcId="{9C82F72C-C9C6-417E-94F3-FE4F163228B4}" destId="{6359EC4B-25FF-401F-9B3C-32081811BE67}" srcOrd="1" destOrd="0" parTransId="{CC31E0AB-D334-4D09-9CB9-1053EB2A4225}" sibTransId="{B93848F4-E476-4CE6-8C46-3FB3B4815CC6}"/>
    <dgm:cxn modelId="{265C03AC-C508-40AC-A67A-3868D019899A}" type="presOf" srcId="{FDC92FA5-E249-47D8-A68F-DC2F5EFC8FC0}" destId="{9CED87F8-F656-4477-8AE3-8D6E3BB27783}" srcOrd="3" destOrd="0" presId="urn:microsoft.com/office/officeart/2005/8/layout/gear1"/>
    <dgm:cxn modelId="{E5D89579-A757-41A9-B2F5-9E23CAD6CA20}" type="presOf" srcId="{7A73708B-A80D-4D51-A78C-6A9967F47584}" destId="{DCDA8B26-E4BB-4FFB-BF63-7D7BAD72F6CA}" srcOrd="1" destOrd="0" presId="urn:microsoft.com/office/officeart/2005/8/layout/gear1"/>
    <dgm:cxn modelId="{CEEBCA38-B6D6-42FF-9F29-6A5D67B9B73F}" type="presOf" srcId="{7195C6A4-78EB-48F2-8CFF-D19F9E6846BD}" destId="{A1D0E260-73D8-4E44-994B-6B4F3D3C63D9}" srcOrd="0" destOrd="0" presId="urn:microsoft.com/office/officeart/2005/8/layout/gear1"/>
    <dgm:cxn modelId="{D63B256B-A3EF-430B-B0E6-F82BDEFD9571}" type="presOf" srcId="{FDC92FA5-E249-47D8-A68F-DC2F5EFC8FC0}" destId="{80B7E18E-4168-4742-89F1-34D96C2E305A}" srcOrd="1" destOrd="0" presId="urn:microsoft.com/office/officeart/2005/8/layout/gear1"/>
    <dgm:cxn modelId="{70A324FE-03DB-4E6A-BED6-A31B72EC80DC}" type="presOf" srcId="{7A73708B-A80D-4D51-A78C-6A9967F47584}" destId="{3BBEBE08-BF62-4A70-9275-4D7FCF686FB0}" srcOrd="2" destOrd="0" presId="urn:microsoft.com/office/officeart/2005/8/layout/gear1"/>
    <dgm:cxn modelId="{C2A994FD-4ED9-4C4B-8CAA-F4B362F97718}" type="presOf" srcId="{FDC92FA5-E249-47D8-A68F-DC2F5EFC8FC0}" destId="{6DCCBD9A-F0B4-4EB7-8DA6-2C09E9A9D47A}" srcOrd="2" destOrd="0" presId="urn:microsoft.com/office/officeart/2005/8/layout/gear1"/>
    <dgm:cxn modelId="{11B6898C-6973-4DCA-99BA-F56799D90FD1}" srcId="{9C82F72C-C9C6-417E-94F3-FE4F163228B4}" destId="{7A73708B-A80D-4D51-A78C-6A9967F47584}" srcOrd="0" destOrd="0" parTransId="{5FC7D5F5-DFCB-4D7F-AE6B-24D04436EF31}" sibTransId="{0362546E-DAC8-425C-9C7F-A88A95F12640}"/>
    <dgm:cxn modelId="{73B3FE0D-A83E-4B76-AD93-79C0E1F127BF}" type="presOf" srcId="{6359EC4B-25FF-401F-9B3C-32081811BE67}" destId="{D485BBE8-F8BF-41AD-914C-1C203D6E82FF}" srcOrd="0" destOrd="0" presId="urn:microsoft.com/office/officeart/2005/8/layout/gear1"/>
    <dgm:cxn modelId="{92995297-52C4-448B-B237-4405FA7A098F}" type="presOf" srcId="{FDC92FA5-E249-47D8-A68F-DC2F5EFC8FC0}" destId="{AF00894D-C69B-4B56-B57D-7E9B3EF03F89}" srcOrd="0" destOrd="0" presId="urn:microsoft.com/office/officeart/2005/8/layout/gear1"/>
    <dgm:cxn modelId="{276F6F67-9363-4E8A-A1E0-2DAE9AA6CE9D}" type="presParOf" srcId="{FD78A960-2ACB-4115-9429-DAAA27AC092E}" destId="{3C5199D7-1D93-4271-9DF9-1AC674C1F187}" srcOrd="0" destOrd="0" presId="urn:microsoft.com/office/officeart/2005/8/layout/gear1"/>
    <dgm:cxn modelId="{746C5298-38F9-4C0B-B23A-5D6296A2B472}" type="presParOf" srcId="{FD78A960-2ACB-4115-9429-DAAA27AC092E}" destId="{DCDA8B26-E4BB-4FFB-BF63-7D7BAD72F6CA}" srcOrd="1" destOrd="0" presId="urn:microsoft.com/office/officeart/2005/8/layout/gear1"/>
    <dgm:cxn modelId="{EEABE59E-97C9-4DAA-A43D-0A81CE943A15}" type="presParOf" srcId="{FD78A960-2ACB-4115-9429-DAAA27AC092E}" destId="{3BBEBE08-BF62-4A70-9275-4D7FCF686FB0}" srcOrd="2" destOrd="0" presId="urn:microsoft.com/office/officeart/2005/8/layout/gear1"/>
    <dgm:cxn modelId="{550787F4-15C0-4820-A9E4-31978BD2A282}" type="presParOf" srcId="{FD78A960-2ACB-4115-9429-DAAA27AC092E}" destId="{D485BBE8-F8BF-41AD-914C-1C203D6E82FF}" srcOrd="3" destOrd="0" presId="urn:microsoft.com/office/officeart/2005/8/layout/gear1"/>
    <dgm:cxn modelId="{F5D76FF2-8AEA-4AEA-9ABD-3CA54BA431DA}" type="presParOf" srcId="{FD78A960-2ACB-4115-9429-DAAA27AC092E}" destId="{3F6105AC-FE4C-4E28-880E-9E4158957B7D}" srcOrd="4" destOrd="0" presId="urn:microsoft.com/office/officeart/2005/8/layout/gear1"/>
    <dgm:cxn modelId="{CD04C7E7-7AEE-4B37-99E0-877AA032F900}" type="presParOf" srcId="{FD78A960-2ACB-4115-9429-DAAA27AC092E}" destId="{1F8C19DA-2A82-423D-A129-C46CC12D3DBE}" srcOrd="5" destOrd="0" presId="urn:microsoft.com/office/officeart/2005/8/layout/gear1"/>
    <dgm:cxn modelId="{ED4B955D-EABF-4E8F-A6A4-9C530F27F330}" type="presParOf" srcId="{FD78A960-2ACB-4115-9429-DAAA27AC092E}" destId="{AF00894D-C69B-4B56-B57D-7E9B3EF03F89}" srcOrd="6" destOrd="0" presId="urn:microsoft.com/office/officeart/2005/8/layout/gear1"/>
    <dgm:cxn modelId="{3B5881BA-18BE-485D-BB02-05F8A93F711E}" type="presParOf" srcId="{FD78A960-2ACB-4115-9429-DAAA27AC092E}" destId="{80B7E18E-4168-4742-89F1-34D96C2E305A}" srcOrd="7" destOrd="0" presId="urn:microsoft.com/office/officeart/2005/8/layout/gear1"/>
    <dgm:cxn modelId="{E57D79EF-16BE-474E-8DA8-28C3599A5F53}" type="presParOf" srcId="{FD78A960-2ACB-4115-9429-DAAA27AC092E}" destId="{6DCCBD9A-F0B4-4EB7-8DA6-2C09E9A9D47A}" srcOrd="8" destOrd="0" presId="urn:microsoft.com/office/officeart/2005/8/layout/gear1"/>
    <dgm:cxn modelId="{A64FCA98-25DF-4376-AC0C-2475DAE37F39}" type="presParOf" srcId="{FD78A960-2ACB-4115-9429-DAAA27AC092E}" destId="{9CED87F8-F656-4477-8AE3-8D6E3BB27783}" srcOrd="9" destOrd="0" presId="urn:microsoft.com/office/officeart/2005/8/layout/gear1"/>
    <dgm:cxn modelId="{49428D2D-DD93-4345-A5D2-66ACCB537FB1}" type="presParOf" srcId="{FD78A960-2ACB-4115-9429-DAAA27AC092E}" destId="{F0F4C72F-0AD2-41A6-A52F-EE0874430483}" srcOrd="10" destOrd="0" presId="urn:microsoft.com/office/officeart/2005/8/layout/gear1"/>
    <dgm:cxn modelId="{558C0413-3322-4E63-ADC1-64CDECFC872B}" type="presParOf" srcId="{FD78A960-2ACB-4115-9429-DAAA27AC092E}" destId="{B8609929-57CA-4F2D-92EC-DB686F09C98F}" srcOrd="11" destOrd="0" presId="urn:microsoft.com/office/officeart/2005/8/layout/gear1"/>
    <dgm:cxn modelId="{596B2722-25D8-4513-B785-5CD8A16E999F}" type="presParOf" srcId="{FD78A960-2ACB-4115-9429-DAAA27AC092E}" destId="{A1D0E260-73D8-4E44-994B-6B4F3D3C63D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199D7-1D93-4271-9DF9-1AC674C1F187}">
      <dsp:nvSpPr>
        <dsp:cNvPr id="0" name=""/>
        <dsp:cNvSpPr/>
      </dsp:nvSpPr>
      <dsp:spPr>
        <a:xfrm>
          <a:off x="3922371" y="3086100"/>
          <a:ext cx="3771900" cy="37719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Document results</a:t>
          </a:r>
          <a:endParaRPr lang="en-US" sz="2200" kern="1200" dirty="0"/>
        </a:p>
      </dsp:txBody>
      <dsp:txXfrm>
        <a:off x="4680691" y="3969650"/>
        <a:ext cx="2255260" cy="1938834"/>
      </dsp:txXfrm>
    </dsp:sp>
    <dsp:sp modelId="{D485BBE8-F8BF-41AD-914C-1C203D6E82FF}">
      <dsp:nvSpPr>
        <dsp:cNvPr id="0" name=""/>
        <dsp:cNvSpPr/>
      </dsp:nvSpPr>
      <dsp:spPr>
        <a:xfrm>
          <a:off x="1727811" y="2194560"/>
          <a:ext cx="2743200" cy="27432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Analyze data</a:t>
          </a:r>
          <a:endParaRPr lang="en-US" sz="2200" kern="1200" dirty="0"/>
        </a:p>
      </dsp:txBody>
      <dsp:txXfrm>
        <a:off x="2418420" y="2889343"/>
        <a:ext cx="1361982" cy="1353634"/>
      </dsp:txXfrm>
    </dsp:sp>
    <dsp:sp modelId="{AF00894D-C69B-4B56-B57D-7E9B3EF03F89}">
      <dsp:nvSpPr>
        <dsp:cNvPr id="0" name=""/>
        <dsp:cNvSpPr/>
      </dsp:nvSpPr>
      <dsp:spPr>
        <a:xfrm rot="20700000">
          <a:off x="3264282" y="302031"/>
          <a:ext cx="2687776" cy="268777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Fetch data and paste into spreadsheet</a:t>
          </a:r>
          <a:endParaRPr lang="en-US" sz="2200" kern="1200" dirty="0"/>
        </a:p>
      </dsp:txBody>
      <dsp:txXfrm rot="-20700000">
        <a:off x="3853791" y="891540"/>
        <a:ext cx="1508760" cy="1508760"/>
      </dsp:txXfrm>
    </dsp:sp>
    <dsp:sp modelId="{F0F4C72F-0AD2-41A6-A52F-EE0874430483}">
      <dsp:nvSpPr>
        <dsp:cNvPr id="0" name=""/>
        <dsp:cNvSpPr/>
      </dsp:nvSpPr>
      <dsp:spPr>
        <a:xfrm>
          <a:off x="3662531" y="2499588"/>
          <a:ext cx="4828032" cy="4828032"/>
        </a:xfrm>
        <a:prstGeom prst="circularArrow">
          <a:avLst>
            <a:gd name="adj1" fmla="val 4687"/>
            <a:gd name="adj2" fmla="val 299029"/>
            <a:gd name="adj3" fmla="val 2556741"/>
            <a:gd name="adj4" fmla="val 1577648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09929-57CA-4F2D-92EC-DB686F09C98F}">
      <dsp:nvSpPr>
        <dsp:cNvPr id="0" name=""/>
        <dsp:cNvSpPr/>
      </dsp:nvSpPr>
      <dsp:spPr>
        <a:xfrm>
          <a:off x="1241995" y="1576162"/>
          <a:ext cx="3507867" cy="350786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E260-73D8-4E44-994B-6B4F3D3C63D9}">
      <dsp:nvSpPr>
        <dsp:cNvPr id="0" name=""/>
        <dsp:cNvSpPr/>
      </dsp:nvSpPr>
      <dsp:spPr>
        <a:xfrm>
          <a:off x="2642572" y="-298123"/>
          <a:ext cx="3782187" cy="378218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83597-B14F-4316-96C8-8EF59AEB1C8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2CF3-5838-414C-9D89-9DDB0D94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In May 2006, researchers at Duke University, published the results of a promising new cancer diagnostic technique. Patients would have an 80% assurance that</a:t>
            </a:r>
            <a:r>
              <a:rPr lang="en-US" baseline="0" dirty="0" smtClean="0"/>
              <a:t> their treatment was specific to their form of cancer.</a:t>
            </a:r>
            <a:endParaRPr lang="en-US" dirty="0" smtClean="0"/>
          </a:p>
          <a:p>
            <a:r>
              <a:rPr lang="en-US" dirty="0" smtClean="0"/>
              <a:t>* In January, 2010, as the world grappled with recession, two researchers published findings about the relationship between public debt and economic growth.</a:t>
            </a:r>
          </a:p>
          <a:p>
            <a:r>
              <a:rPr lang="en-US" dirty="0" smtClean="0"/>
              <a:t>* In September 2014, Vista Equity Partners purchased </a:t>
            </a:r>
            <a:r>
              <a:rPr lang="en-US" dirty="0" err="1" smtClean="0"/>
              <a:t>Tibco</a:t>
            </a:r>
            <a:r>
              <a:rPr lang="en-US" dirty="0" smtClean="0"/>
              <a:t>. Goldman Sachs had estimated </a:t>
            </a:r>
            <a:r>
              <a:rPr lang="en-US" dirty="0" err="1" smtClean="0"/>
              <a:t>Tibco’s</a:t>
            </a:r>
            <a:r>
              <a:rPr lang="en-US" dirty="0" smtClean="0"/>
              <a:t> value at $4.2 billion.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text to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appearance of </a:t>
            </a:r>
            <a:r>
              <a:rPr lang="en-US" dirty="0" err="1" smtClean="0"/>
              <a:t>git</a:t>
            </a:r>
            <a:r>
              <a:rPr lang="en-US" dirty="0" smtClean="0"/>
              <a:t>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steps is likely repeated over and over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08D9-299C-46BC-8AE9-A81AD6C54D5C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/>
              <a:t>R Markdown and </a:t>
            </a:r>
            <a:r>
              <a:rPr lang="en-US" sz="6000" dirty="0" err="1" smtClean="0"/>
              <a:t>Git</a:t>
            </a:r>
            <a:r>
              <a:rPr lang="en-US" sz="6000" dirty="0" smtClean="0"/>
              <a:t> for Collaborative Actuarial </a:t>
            </a:r>
            <a:r>
              <a:rPr lang="en-US" sz="6000" dirty="0"/>
              <a:t>R</a:t>
            </a:r>
            <a:r>
              <a:rPr lang="en-US" sz="6000" dirty="0" smtClean="0"/>
              <a:t>esearch and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A. Fannin</a:t>
            </a:r>
          </a:p>
          <a:p>
            <a:r>
              <a:rPr lang="en-US" smtClean="0"/>
              <a:t>Daniel </a:t>
            </a:r>
            <a:r>
              <a:rPr lang="en-US" dirty="0" smtClean="0"/>
              <a:t>Murphy</a:t>
            </a:r>
          </a:p>
          <a:p>
            <a:r>
              <a:rPr lang="en-US" dirty="0" smtClean="0"/>
              <a:t>Kirsten Singer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documentation?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446076"/>
              </p:ext>
            </p:extLst>
          </p:nvPr>
        </p:nvGraphicFramePr>
        <p:xfrm>
          <a:off x="0" y="0"/>
          <a:ext cx="853054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86127" y="949124"/>
            <a:ext cx="26621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step is likely repeated over and over again.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78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 forgotten to update your documentation with the latest stage of analysis?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to the rescue!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" y="369579"/>
            <a:ext cx="3829407" cy="5993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4" y="369579"/>
            <a:ext cx="4008880" cy="60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 code and documentation are contained in a single document.</a:t>
            </a:r>
          </a:p>
          <a:p>
            <a:r>
              <a:rPr lang="en-US" sz="3200" dirty="0" smtClean="0"/>
              <a:t>Easy to use with </a:t>
            </a:r>
            <a:r>
              <a:rPr lang="en-US" sz="3200" dirty="0" err="1" smtClean="0"/>
              <a:t>git</a:t>
            </a:r>
            <a:r>
              <a:rPr lang="en-US" sz="3200" dirty="0" smtClean="0"/>
              <a:t>, particularly if you’re using R Studio.</a:t>
            </a:r>
          </a:p>
          <a:p>
            <a:r>
              <a:rPr lang="en-US" sz="3200" dirty="0" smtClean="0"/>
              <a:t>“Literate programming” means that the code exists alongside explanations of what’s going on.</a:t>
            </a:r>
          </a:p>
          <a:p>
            <a:r>
              <a:rPr lang="en-US" sz="3200" dirty="0" smtClean="0"/>
              <a:t>Visual output appears in the document automatically.</a:t>
            </a:r>
          </a:p>
          <a:p>
            <a:r>
              <a:rPr lang="en-US" sz="3200" dirty="0" smtClean="0"/>
              <a:t>Output to Word, PDF or HTML.</a:t>
            </a:r>
          </a:p>
        </p:txBody>
      </p:sp>
    </p:spTree>
    <p:extLst>
      <p:ext uri="{BB962C8B-B14F-4D97-AF65-F5344CB8AC3E}">
        <p14:creationId xmlns:p14="http://schemas.microsoft.com/office/powerpoint/2010/main" val="3626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facilitates collaboration and tracking of analysis changes</a:t>
            </a:r>
          </a:p>
          <a:p>
            <a:r>
              <a:rPr lang="en-US" dirty="0" smtClean="0"/>
              <a:t>R Markdown streamlines the work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2" y="534666"/>
            <a:ext cx="5771003" cy="271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9" y="4011742"/>
            <a:ext cx="4882587" cy="2441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620" y="1893576"/>
            <a:ext cx="4874087" cy="3185427"/>
          </a:xfrm>
          <a:prstGeom prst="rect">
            <a:avLst/>
          </a:prstGeom>
        </p:spPr>
      </p:pic>
      <p:pic>
        <p:nvPicPr>
          <p:cNvPr id="1026" name="Picture 2" descr="http://w5s.bnamericas.com/bnamericas/multimedia/1233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43" y="507900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analysis was done by highly trained, experienced professionals.</a:t>
            </a:r>
          </a:p>
          <a:p>
            <a:r>
              <a:rPr lang="en-US" sz="4000" dirty="0" smtClean="0"/>
              <a:t>The economic and/or social impact of the analysis was significant.</a:t>
            </a:r>
          </a:p>
          <a:p>
            <a:r>
              <a:rPr lang="en-US" sz="4000" dirty="0" smtClean="0"/>
              <a:t>And …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6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of the results contained material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themes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Multiple iterations of data collection and analysis</a:t>
            </a:r>
          </a:p>
          <a:p>
            <a:r>
              <a:rPr lang="en-US" sz="3600" dirty="0" smtClean="0"/>
              <a:t>Movement of analysis and files across systems</a:t>
            </a:r>
          </a:p>
          <a:p>
            <a:r>
              <a:rPr lang="en-US" sz="3600" dirty="0" smtClean="0"/>
              <a:t>Collaboration</a:t>
            </a:r>
          </a:p>
          <a:p>
            <a:r>
              <a:rPr lang="en-US" sz="3600" dirty="0" smtClean="0"/>
              <a:t>Must be easily peer reviewed</a:t>
            </a:r>
          </a:p>
          <a:p>
            <a:r>
              <a:rPr lang="en-US" sz="3600" dirty="0" smtClean="0"/>
              <a:t>High financial stakes</a:t>
            </a:r>
          </a:p>
          <a:p>
            <a:r>
              <a:rPr lang="en-US" sz="3600" dirty="0" smtClean="0"/>
              <a:t>Duty to the public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58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like what you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also sounds like enterprise risk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Sarbanes/Oxley</a:t>
            </a:r>
          </a:p>
          <a:p>
            <a:r>
              <a:rPr lang="en-US" sz="3600" dirty="0" smtClean="0"/>
              <a:t>Solvency II/ORSA</a:t>
            </a:r>
          </a:p>
          <a:p>
            <a:r>
              <a:rPr lang="en-US" sz="3600" dirty="0" smtClean="0"/>
              <a:t>Actuarial Standards of Practice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68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massive collaboration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702"/>
            <a:ext cx="6083808" cy="41391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69" y="2438460"/>
            <a:ext cx="3024791" cy="30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Collaboration</a:t>
            </a:r>
          </a:p>
          <a:p>
            <a:r>
              <a:rPr lang="en-US" sz="4000" dirty="0" smtClean="0"/>
              <a:t>Easy to move whole sets of files</a:t>
            </a:r>
          </a:p>
          <a:p>
            <a:r>
              <a:rPr lang="en-US" sz="4000" dirty="0" smtClean="0"/>
              <a:t>Track changes in a secure way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92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355</Words>
  <Application>Microsoft Office PowerPoint</Application>
  <PresentationFormat>Widescreen</PresentationFormat>
  <Paragraphs>54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 Markdown and Git for Collaborative Actuarial Research and Analysis</vt:lpstr>
      <vt:lpstr>PowerPoint Presentation</vt:lpstr>
      <vt:lpstr>PowerPoint Presentation</vt:lpstr>
      <vt:lpstr>All of the results contained material errors</vt:lpstr>
      <vt:lpstr>Common themes</vt:lpstr>
      <vt:lpstr>Sound like what you do?</vt:lpstr>
      <vt:lpstr>It also sounds like enterprise risk</vt:lpstr>
      <vt:lpstr>Another massive collaboration</vt:lpstr>
      <vt:lpstr>Why git?</vt:lpstr>
      <vt:lpstr>Live demo</vt:lpstr>
      <vt:lpstr>How about documentation?</vt:lpstr>
      <vt:lpstr>PowerPoint Presentation</vt:lpstr>
      <vt:lpstr>Have you ever forgotten to update your documentation with the latest stage of analysis?</vt:lpstr>
      <vt:lpstr>R Markdown to the rescue!</vt:lpstr>
      <vt:lpstr>PowerPoint Presentation</vt:lpstr>
      <vt:lpstr>R Markdown</vt:lpstr>
      <vt:lpstr>Live demo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and Git for Collaborative Actuarial Research and Analysis</dc:title>
  <dc:creator>Brian Fannin</dc:creator>
  <cp:lastModifiedBy>Brian Fannin</cp:lastModifiedBy>
  <cp:revision>16</cp:revision>
  <dcterms:created xsi:type="dcterms:W3CDTF">2015-08-17T00:03:56Z</dcterms:created>
  <dcterms:modified xsi:type="dcterms:W3CDTF">2015-08-19T20:07:14Z</dcterms:modified>
</cp:coreProperties>
</file>