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1" r:id="rId5"/>
    <p:sldId id="260" r:id="rId6"/>
    <p:sldId id="258"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5099-BDB2-402C-AB47-AA5A357914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1DD78C-DFB3-4CEC-8540-117BF4F33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2106B0-6683-4323-A1B8-18A89A74DF44}"/>
              </a:ext>
            </a:extLst>
          </p:cNvPr>
          <p:cNvSpPr>
            <a:spLocks noGrp="1"/>
          </p:cNvSpPr>
          <p:nvPr>
            <p:ph type="dt" sz="half" idx="10"/>
          </p:nvPr>
        </p:nvSpPr>
        <p:spPr/>
        <p:txBody>
          <a:bodyPr/>
          <a:lstStyle/>
          <a:p>
            <a:fld id="{DEBBEF40-F1CD-4E6B-BD78-EBA0FC57EAEE}" type="datetimeFigureOut">
              <a:rPr lang="en-US" smtClean="0"/>
              <a:t>11/30/2017</a:t>
            </a:fld>
            <a:endParaRPr lang="en-US"/>
          </a:p>
        </p:txBody>
      </p:sp>
      <p:sp>
        <p:nvSpPr>
          <p:cNvPr id="5" name="Footer Placeholder 4">
            <a:extLst>
              <a:ext uri="{FF2B5EF4-FFF2-40B4-BE49-F238E27FC236}">
                <a16:creationId xmlns:a16="http://schemas.microsoft.com/office/drawing/2014/main" id="{B811EAA7-F6A0-464D-8757-BCE83BFE8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ADB9E-9438-4ADA-B59F-004825C8DB5C}"/>
              </a:ext>
            </a:extLst>
          </p:cNvPr>
          <p:cNvSpPr>
            <a:spLocks noGrp="1"/>
          </p:cNvSpPr>
          <p:nvPr>
            <p:ph type="sldNum" sz="quarter" idx="12"/>
          </p:nvPr>
        </p:nvSpPr>
        <p:spPr/>
        <p:txBody>
          <a:bodyPr/>
          <a:lstStyle/>
          <a:p>
            <a:fld id="{E411370F-DF94-43EA-AEE0-A17CE8B18E20}" type="slidenum">
              <a:rPr lang="en-US" smtClean="0"/>
              <a:t>‹#›</a:t>
            </a:fld>
            <a:endParaRPr lang="en-US"/>
          </a:p>
        </p:txBody>
      </p:sp>
    </p:spTree>
    <p:extLst>
      <p:ext uri="{BB962C8B-B14F-4D97-AF65-F5344CB8AC3E}">
        <p14:creationId xmlns:p14="http://schemas.microsoft.com/office/powerpoint/2010/main" val="287048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89EE-9D52-4BC6-83EF-90F969A24E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700C4B-894B-43D3-A965-0C2C8273B0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94113-C458-4FA5-B189-15FC4DB169E7}"/>
              </a:ext>
            </a:extLst>
          </p:cNvPr>
          <p:cNvSpPr>
            <a:spLocks noGrp="1"/>
          </p:cNvSpPr>
          <p:nvPr>
            <p:ph type="dt" sz="half" idx="10"/>
          </p:nvPr>
        </p:nvSpPr>
        <p:spPr/>
        <p:txBody>
          <a:bodyPr/>
          <a:lstStyle/>
          <a:p>
            <a:fld id="{DEBBEF40-F1CD-4E6B-BD78-EBA0FC57EAEE}" type="datetimeFigureOut">
              <a:rPr lang="en-US" smtClean="0"/>
              <a:t>11/30/2017</a:t>
            </a:fld>
            <a:endParaRPr lang="en-US"/>
          </a:p>
        </p:txBody>
      </p:sp>
      <p:sp>
        <p:nvSpPr>
          <p:cNvPr id="5" name="Footer Placeholder 4">
            <a:extLst>
              <a:ext uri="{FF2B5EF4-FFF2-40B4-BE49-F238E27FC236}">
                <a16:creationId xmlns:a16="http://schemas.microsoft.com/office/drawing/2014/main" id="{3A61C3B6-2EE0-4BA5-A538-F166782E4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DD3BA-0089-44D6-B717-3180FC0E3061}"/>
              </a:ext>
            </a:extLst>
          </p:cNvPr>
          <p:cNvSpPr>
            <a:spLocks noGrp="1"/>
          </p:cNvSpPr>
          <p:nvPr>
            <p:ph type="sldNum" sz="quarter" idx="12"/>
          </p:nvPr>
        </p:nvSpPr>
        <p:spPr/>
        <p:txBody>
          <a:bodyPr/>
          <a:lstStyle/>
          <a:p>
            <a:fld id="{E411370F-DF94-43EA-AEE0-A17CE8B18E20}" type="slidenum">
              <a:rPr lang="en-US" smtClean="0"/>
              <a:t>‹#›</a:t>
            </a:fld>
            <a:endParaRPr lang="en-US"/>
          </a:p>
        </p:txBody>
      </p:sp>
    </p:spTree>
    <p:extLst>
      <p:ext uri="{BB962C8B-B14F-4D97-AF65-F5344CB8AC3E}">
        <p14:creationId xmlns:p14="http://schemas.microsoft.com/office/powerpoint/2010/main" val="64238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26920D-0DB4-414F-B0A6-CE37155D9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95142-4C65-45EB-A5A3-D8BBDE2E30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74DDC-6DE6-4A1C-B468-5CB1DD30BD0D}"/>
              </a:ext>
            </a:extLst>
          </p:cNvPr>
          <p:cNvSpPr>
            <a:spLocks noGrp="1"/>
          </p:cNvSpPr>
          <p:nvPr>
            <p:ph type="dt" sz="half" idx="10"/>
          </p:nvPr>
        </p:nvSpPr>
        <p:spPr/>
        <p:txBody>
          <a:bodyPr/>
          <a:lstStyle/>
          <a:p>
            <a:fld id="{DEBBEF40-F1CD-4E6B-BD78-EBA0FC57EAEE}" type="datetimeFigureOut">
              <a:rPr lang="en-US" smtClean="0"/>
              <a:t>11/30/2017</a:t>
            </a:fld>
            <a:endParaRPr lang="en-US"/>
          </a:p>
        </p:txBody>
      </p:sp>
      <p:sp>
        <p:nvSpPr>
          <p:cNvPr id="5" name="Footer Placeholder 4">
            <a:extLst>
              <a:ext uri="{FF2B5EF4-FFF2-40B4-BE49-F238E27FC236}">
                <a16:creationId xmlns:a16="http://schemas.microsoft.com/office/drawing/2014/main" id="{5845B45B-7410-4E3C-9C69-052395F15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E300D-7D17-4708-9846-647F1B393BF7}"/>
              </a:ext>
            </a:extLst>
          </p:cNvPr>
          <p:cNvSpPr>
            <a:spLocks noGrp="1"/>
          </p:cNvSpPr>
          <p:nvPr>
            <p:ph type="sldNum" sz="quarter" idx="12"/>
          </p:nvPr>
        </p:nvSpPr>
        <p:spPr/>
        <p:txBody>
          <a:bodyPr/>
          <a:lstStyle/>
          <a:p>
            <a:fld id="{E411370F-DF94-43EA-AEE0-A17CE8B18E20}" type="slidenum">
              <a:rPr lang="en-US" smtClean="0"/>
              <a:t>‹#›</a:t>
            </a:fld>
            <a:endParaRPr lang="en-US"/>
          </a:p>
        </p:txBody>
      </p:sp>
    </p:spTree>
    <p:extLst>
      <p:ext uri="{BB962C8B-B14F-4D97-AF65-F5344CB8AC3E}">
        <p14:creationId xmlns:p14="http://schemas.microsoft.com/office/powerpoint/2010/main" val="247442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9FAD-4AEE-47A1-8F62-CA7A5C5282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FF1F0-55C1-482E-846C-A881C4BDAB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6571A-4E41-4E09-ACA0-D248352397CA}"/>
              </a:ext>
            </a:extLst>
          </p:cNvPr>
          <p:cNvSpPr>
            <a:spLocks noGrp="1"/>
          </p:cNvSpPr>
          <p:nvPr>
            <p:ph type="dt" sz="half" idx="10"/>
          </p:nvPr>
        </p:nvSpPr>
        <p:spPr/>
        <p:txBody>
          <a:bodyPr/>
          <a:lstStyle/>
          <a:p>
            <a:fld id="{DEBBEF40-F1CD-4E6B-BD78-EBA0FC57EAEE}" type="datetimeFigureOut">
              <a:rPr lang="en-US" smtClean="0"/>
              <a:t>11/30/2017</a:t>
            </a:fld>
            <a:endParaRPr lang="en-US"/>
          </a:p>
        </p:txBody>
      </p:sp>
      <p:sp>
        <p:nvSpPr>
          <p:cNvPr id="5" name="Footer Placeholder 4">
            <a:extLst>
              <a:ext uri="{FF2B5EF4-FFF2-40B4-BE49-F238E27FC236}">
                <a16:creationId xmlns:a16="http://schemas.microsoft.com/office/drawing/2014/main" id="{615E9227-7A3C-4010-83B3-ADEA73B41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5A07B-41AB-4A3E-B0CC-3E7BD9ED97B4}"/>
              </a:ext>
            </a:extLst>
          </p:cNvPr>
          <p:cNvSpPr>
            <a:spLocks noGrp="1"/>
          </p:cNvSpPr>
          <p:nvPr>
            <p:ph type="sldNum" sz="quarter" idx="12"/>
          </p:nvPr>
        </p:nvSpPr>
        <p:spPr/>
        <p:txBody>
          <a:bodyPr/>
          <a:lstStyle/>
          <a:p>
            <a:fld id="{E411370F-DF94-43EA-AEE0-A17CE8B18E20}" type="slidenum">
              <a:rPr lang="en-US" smtClean="0"/>
              <a:t>‹#›</a:t>
            </a:fld>
            <a:endParaRPr lang="en-US"/>
          </a:p>
        </p:txBody>
      </p:sp>
    </p:spTree>
    <p:extLst>
      <p:ext uri="{BB962C8B-B14F-4D97-AF65-F5344CB8AC3E}">
        <p14:creationId xmlns:p14="http://schemas.microsoft.com/office/powerpoint/2010/main" val="381408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AB98-A84E-40D8-815E-B2B497A0C4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D40F53-0B11-453D-AE63-1944D08118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7D961A-94A4-4419-899A-5D60E4867E4E}"/>
              </a:ext>
            </a:extLst>
          </p:cNvPr>
          <p:cNvSpPr>
            <a:spLocks noGrp="1"/>
          </p:cNvSpPr>
          <p:nvPr>
            <p:ph type="dt" sz="half" idx="10"/>
          </p:nvPr>
        </p:nvSpPr>
        <p:spPr/>
        <p:txBody>
          <a:bodyPr/>
          <a:lstStyle/>
          <a:p>
            <a:fld id="{DEBBEF40-F1CD-4E6B-BD78-EBA0FC57EAEE}" type="datetimeFigureOut">
              <a:rPr lang="en-US" smtClean="0"/>
              <a:t>11/30/2017</a:t>
            </a:fld>
            <a:endParaRPr lang="en-US"/>
          </a:p>
        </p:txBody>
      </p:sp>
      <p:sp>
        <p:nvSpPr>
          <p:cNvPr id="5" name="Footer Placeholder 4">
            <a:extLst>
              <a:ext uri="{FF2B5EF4-FFF2-40B4-BE49-F238E27FC236}">
                <a16:creationId xmlns:a16="http://schemas.microsoft.com/office/drawing/2014/main" id="{20B5B3E4-B946-4CA4-A0A0-F70704302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F7994-C8D4-48F6-88A5-957797A0464E}"/>
              </a:ext>
            </a:extLst>
          </p:cNvPr>
          <p:cNvSpPr>
            <a:spLocks noGrp="1"/>
          </p:cNvSpPr>
          <p:nvPr>
            <p:ph type="sldNum" sz="quarter" idx="12"/>
          </p:nvPr>
        </p:nvSpPr>
        <p:spPr/>
        <p:txBody>
          <a:bodyPr/>
          <a:lstStyle/>
          <a:p>
            <a:fld id="{E411370F-DF94-43EA-AEE0-A17CE8B18E20}" type="slidenum">
              <a:rPr lang="en-US" smtClean="0"/>
              <a:t>‹#›</a:t>
            </a:fld>
            <a:endParaRPr lang="en-US"/>
          </a:p>
        </p:txBody>
      </p:sp>
    </p:spTree>
    <p:extLst>
      <p:ext uri="{BB962C8B-B14F-4D97-AF65-F5344CB8AC3E}">
        <p14:creationId xmlns:p14="http://schemas.microsoft.com/office/powerpoint/2010/main" val="54731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052D-6E15-438B-9FB8-325B6BB04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D2730-6CE0-40AF-9D02-0A298749EA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D251F7-6DF1-46D5-8F4A-FC712C56AD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6693B-05A5-4578-9222-3D4313B17933}"/>
              </a:ext>
            </a:extLst>
          </p:cNvPr>
          <p:cNvSpPr>
            <a:spLocks noGrp="1"/>
          </p:cNvSpPr>
          <p:nvPr>
            <p:ph type="dt" sz="half" idx="10"/>
          </p:nvPr>
        </p:nvSpPr>
        <p:spPr/>
        <p:txBody>
          <a:bodyPr/>
          <a:lstStyle/>
          <a:p>
            <a:fld id="{DEBBEF40-F1CD-4E6B-BD78-EBA0FC57EAEE}" type="datetimeFigureOut">
              <a:rPr lang="en-US" smtClean="0"/>
              <a:t>11/30/2017</a:t>
            </a:fld>
            <a:endParaRPr lang="en-US"/>
          </a:p>
        </p:txBody>
      </p:sp>
      <p:sp>
        <p:nvSpPr>
          <p:cNvPr id="6" name="Footer Placeholder 5">
            <a:extLst>
              <a:ext uri="{FF2B5EF4-FFF2-40B4-BE49-F238E27FC236}">
                <a16:creationId xmlns:a16="http://schemas.microsoft.com/office/drawing/2014/main" id="{555A5944-7F77-4372-A033-96FB9C04AC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5AD9E-51C3-4458-8521-002EF0FC9B47}"/>
              </a:ext>
            </a:extLst>
          </p:cNvPr>
          <p:cNvSpPr>
            <a:spLocks noGrp="1"/>
          </p:cNvSpPr>
          <p:nvPr>
            <p:ph type="sldNum" sz="quarter" idx="12"/>
          </p:nvPr>
        </p:nvSpPr>
        <p:spPr/>
        <p:txBody>
          <a:bodyPr/>
          <a:lstStyle/>
          <a:p>
            <a:fld id="{E411370F-DF94-43EA-AEE0-A17CE8B18E20}" type="slidenum">
              <a:rPr lang="en-US" smtClean="0"/>
              <a:t>‹#›</a:t>
            </a:fld>
            <a:endParaRPr lang="en-US"/>
          </a:p>
        </p:txBody>
      </p:sp>
    </p:spTree>
    <p:extLst>
      <p:ext uri="{BB962C8B-B14F-4D97-AF65-F5344CB8AC3E}">
        <p14:creationId xmlns:p14="http://schemas.microsoft.com/office/powerpoint/2010/main" val="124674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A55B-3E1A-4F43-9209-0C3473C4AC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D9A24A-678F-465A-ADB4-FA7F5A7C7F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5FE4A3-1839-475A-8D30-26D5317F6C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2CE468-B097-49A9-AB1C-EC3A11C9C0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14C410-EE10-4668-BE27-678D13065E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7EFAC-5F38-4E23-9C6E-673FA18DE7D1}"/>
              </a:ext>
            </a:extLst>
          </p:cNvPr>
          <p:cNvSpPr>
            <a:spLocks noGrp="1"/>
          </p:cNvSpPr>
          <p:nvPr>
            <p:ph type="dt" sz="half" idx="10"/>
          </p:nvPr>
        </p:nvSpPr>
        <p:spPr/>
        <p:txBody>
          <a:bodyPr/>
          <a:lstStyle/>
          <a:p>
            <a:fld id="{DEBBEF40-F1CD-4E6B-BD78-EBA0FC57EAEE}" type="datetimeFigureOut">
              <a:rPr lang="en-US" smtClean="0"/>
              <a:t>11/30/2017</a:t>
            </a:fld>
            <a:endParaRPr lang="en-US"/>
          </a:p>
        </p:txBody>
      </p:sp>
      <p:sp>
        <p:nvSpPr>
          <p:cNvPr id="8" name="Footer Placeholder 7">
            <a:extLst>
              <a:ext uri="{FF2B5EF4-FFF2-40B4-BE49-F238E27FC236}">
                <a16:creationId xmlns:a16="http://schemas.microsoft.com/office/drawing/2014/main" id="{AEC95578-D905-479F-B579-683366A970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0EBD56-1EFA-4E4A-B72E-B6EC0B60D372}"/>
              </a:ext>
            </a:extLst>
          </p:cNvPr>
          <p:cNvSpPr>
            <a:spLocks noGrp="1"/>
          </p:cNvSpPr>
          <p:nvPr>
            <p:ph type="sldNum" sz="quarter" idx="12"/>
          </p:nvPr>
        </p:nvSpPr>
        <p:spPr/>
        <p:txBody>
          <a:bodyPr/>
          <a:lstStyle/>
          <a:p>
            <a:fld id="{E411370F-DF94-43EA-AEE0-A17CE8B18E20}" type="slidenum">
              <a:rPr lang="en-US" smtClean="0"/>
              <a:t>‹#›</a:t>
            </a:fld>
            <a:endParaRPr lang="en-US"/>
          </a:p>
        </p:txBody>
      </p:sp>
    </p:spTree>
    <p:extLst>
      <p:ext uri="{BB962C8B-B14F-4D97-AF65-F5344CB8AC3E}">
        <p14:creationId xmlns:p14="http://schemas.microsoft.com/office/powerpoint/2010/main" val="1978607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2D86-319F-44CA-BC1C-0B9479CD83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B73359-819B-4A86-8C57-7BDEEB9A865B}"/>
              </a:ext>
            </a:extLst>
          </p:cNvPr>
          <p:cNvSpPr>
            <a:spLocks noGrp="1"/>
          </p:cNvSpPr>
          <p:nvPr>
            <p:ph type="dt" sz="half" idx="10"/>
          </p:nvPr>
        </p:nvSpPr>
        <p:spPr/>
        <p:txBody>
          <a:bodyPr/>
          <a:lstStyle/>
          <a:p>
            <a:fld id="{DEBBEF40-F1CD-4E6B-BD78-EBA0FC57EAEE}" type="datetimeFigureOut">
              <a:rPr lang="en-US" smtClean="0"/>
              <a:t>11/30/2017</a:t>
            </a:fld>
            <a:endParaRPr lang="en-US"/>
          </a:p>
        </p:txBody>
      </p:sp>
      <p:sp>
        <p:nvSpPr>
          <p:cNvPr id="4" name="Footer Placeholder 3">
            <a:extLst>
              <a:ext uri="{FF2B5EF4-FFF2-40B4-BE49-F238E27FC236}">
                <a16:creationId xmlns:a16="http://schemas.microsoft.com/office/drawing/2014/main" id="{4DF5E073-4BE1-4D26-BD3A-7F8F45A5F6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A82398-04D5-4528-B30E-DCE97BE9D07E}"/>
              </a:ext>
            </a:extLst>
          </p:cNvPr>
          <p:cNvSpPr>
            <a:spLocks noGrp="1"/>
          </p:cNvSpPr>
          <p:nvPr>
            <p:ph type="sldNum" sz="quarter" idx="12"/>
          </p:nvPr>
        </p:nvSpPr>
        <p:spPr/>
        <p:txBody>
          <a:bodyPr/>
          <a:lstStyle/>
          <a:p>
            <a:fld id="{E411370F-DF94-43EA-AEE0-A17CE8B18E20}" type="slidenum">
              <a:rPr lang="en-US" smtClean="0"/>
              <a:t>‹#›</a:t>
            </a:fld>
            <a:endParaRPr lang="en-US"/>
          </a:p>
        </p:txBody>
      </p:sp>
    </p:spTree>
    <p:extLst>
      <p:ext uri="{BB962C8B-B14F-4D97-AF65-F5344CB8AC3E}">
        <p14:creationId xmlns:p14="http://schemas.microsoft.com/office/powerpoint/2010/main" val="1597996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6AE93-CE87-41E0-84A0-D1B9615A1399}"/>
              </a:ext>
            </a:extLst>
          </p:cNvPr>
          <p:cNvSpPr>
            <a:spLocks noGrp="1"/>
          </p:cNvSpPr>
          <p:nvPr>
            <p:ph type="dt" sz="half" idx="10"/>
          </p:nvPr>
        </p:nvSpPr>
        <p:spPr/>
        <p:txBody>
          <a:bodyPr/>
          <a:lstStyle/>
          <a:p>
            <a:fld id="{DEBBEF40-F1CD-4E6B-BD78-EBA0FC57EAEE}" type="datetimeFigureOut">
              <a:rPr lang="en-US" smtClean="0"/>
              <a:t>11/30/2017</a:t>
            </a:fld>
            <a:endParaRPr lang="en-US"/>
          </a:p>
        </p:txBody>
      </p:sp>
      <p:sp>
        <p:nvSpPr>
          <p:cNvPr id="3" name="Footer Placeholder 2">
            <a:extLst>
              <a:ext uri="{FF2B5EF4-FFF2-40B4-BE49-F238E27FC236}">
                <a16:creationId xmlns:a16="http://schemas.microsoft.com/office/drawing/2014/main" id="{C8A14696-2FDD-47B5-95AF-51FFE4551A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51CDD7-1844-4E21-B0CE-B420F51DBE33}"/>
              </a:ext>
            </a:extLst>
          </p:cNvPr>
          <p:cNvSpPr>
            <a:spLocks noGrp="1"/>
          </p:cNvSpPr>
          <p:nvPr>
            <p:ph type="sldNum" sz="quarter" idx="12"/>
          </p:nvPr>
        </p:nvSpPr>
        <p:spPr/>
        <p:txBody>
          <a:bodyPr/>
          <a:lstStyle/>
          <a:p>
            <a:fld id="{E411370F-DF94-43EA-AEE0-A17CE8B18E20}" type="slidenum">
              <a:rPr lang="en-US" smtClean="0"/>
              <a:t>‹#›</a:t>
            </a:fld>
            <a:endParaRPr lang="en-US"/>
          </a:p>
        </p:txBody>
      </p:sp>
    </p:spTree>
    <p:extLst>
      <p:ext uri="{BB962C8B-B14F-4D97-AF65-F5344CB8AC3E}">
        <p14:creationId xmlns:p14="http://schemas.microsoft.com/office/powerpoint/2010/main" val="124943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614B-ADAB-4112-84A9-246127E88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326FDB-F180-4046-87FF-64654A619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C5E91-0881-4850-95A5-01FB1DBF4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EFAB36-B420-4B40-8291-59616FEFB4F5}"/>
              </a:ext>
            </a:extLst>
          </p:cNvPr>
          <p:cNvSpPr>
            <a:spLocks noGrp="1"/>
          </p:cNvSpPr>
          <p:nvPr>
            <p:ph type="dt" sz="half" idx="10"/>
          </p:nvPr>
        </p:nvSpPr>
        <p:spPr/>
        <p:txBody>
          <a:bodyPr/>
          <a:lstStyle/>
          <a:p>
            <a:fld id="{DEBBEF40-F1CD-4E6B-BD78-EBA0FC57EAEE}" type="datetimeFigureOut">
              <a:rPr lang="en-US" smtClean="0"/>
              <a:t>11/30/2017</a:t>
            </a:fld>
            <a:endParaRPr lang="en-US"/>
          </a:p>
        </p:txBody>
      </p:sp>
      <p:sp>
        <p:nvSpPr>
          <p:cNvPr id="6" name="Footer Placeholder 5">
            <a:extLst>
              <a:ext uri="{FF2B5EF4-FFF2-40B4-BE49-F238E27FC236}">
                <a16:creationId xmlns:a16="http://schemas.microsoft.com/office/drawing/2014/main" id="{A5B59D29-078F-48F9-A1A2-B14A58336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F3066-A871-4151-9638-FD980705960C}"/>
              </a:ext>
            </a:extLst>
          </p:cNvPr>
          <p:cNvSpPr>
            <a:spLocks noGrp="1"/>
          </p:cNvSpPr>
          <p:nvPr>
            <p:ph type="sldNum" sz="quarter" idx="12"/>
          </p:nvPr>
        </p:nvSpPr>
        <p:spPr/>
        <p:txBody>
          <a:bodyPr/>
          <a:lstStyle/>
          <a:p>
            <a:fld id="{E411370F-DF94-43EA-AEE0-A17CE8B18E20}" type="slidenum">
              <a:rPr lang="en-US" smtClean="0"/>
              <a:t>‹#›</a:t>
            </a:fld>
            <a:endParaRPr lang="en-US"/>
          </a:p>
        </p:txBody>
      </p:sp>
    </p:spTree>
    <p:extLst>
      <p:ext uri="{BB962C8B-B14F-4D97-AF65-F5344CB8AC3E}">
        <p14:creationId xmlns:p14="http://schemas.microsoft.com/office/powerpoint/2010/main" val="100508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4512-094B-4331-A1F7-8C9A75FBE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C8C613-1F34-4CB4-8FF3-31171E670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9CAA2D-810E-4E06-8946-827B1F54B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461EDA-74F5-4717-B359-4F61BEFDCF9F}"/>
              </a:ext>
            </a:extLst>
          </p:cNvPr>
          <p:cNvSpPr>
            <a:spLocks noGrp="1"/>
          </p:cNvSpPr>
          <p:nvPr>
            <p:ph type="dt" sz="half" idx="10"/>
          </p:nvPr>
        </p:nvSpPr>
        <p:spPr/>
        <p:txBody>
          <a:bodyPr/>
          <a:lstStyle/>
          <a:p>
            <a:fld id="{DEBBEF40-F1CD-4E6B-BD78-EBA0FC57EAEE}" type="datetimeFigureOut">
              <a:rPr lang="en-US" smtClean="0"/>
              <a:t>11/30/2017</a:t>
            </a:fld>
            <a:endParaRPr lang="en-US"/>
          </a:p>
        </p:txBody>
      </p:sp>
      <p:sp>
        <p:nvSpPr>
          <p:cNvPr id="6" name="Footer Placeholder 5">
            <a:extLst>
              <a:ext uri="{FF2B5EF4-FFF2-40B4-BE49-F238E27FC236}">
                <a16:creationId xmlns:a16="http://schemas.microsoft.com/office/drawing/2014/main" id="{834CA932-83C9-48C3-B840-3667E6366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CCC25-B21C-4C69-B672-B0F51878DBAF}"/>
              </a:ext>
            </a:extLst>
          </p:cNvPr>
          <p:cNvSpPr>
            <a:spLocks noGrp="1"/>
          </p:cNvSpPr>
          <p:nvPr>
            <p:ph type="sldNum" sz="quarter" idx="12"/>
          </p:nvPr>
        </p:nvSpPr>
        <p:spPr/>
        <p:txBody>
          <a:bodyPr/>
          <a:lstStyle/>
          <a:p>
            <a:fld id="{E411370F-DF94-43EA-AEE0-A17CE8B18E20}" type="slidenum">
              <a:rPr lang="en-US" smtClean="0"/>
              <a:t>‹#›</a:t>
            </a:fld>
            <a:endParaRPr lang="en-US"/>
          </a:p>
        </p:txBody>
      </p:sp>
    </p:spTree>
    <p:extLst>
      <p:ext uri="{BB962C8B-B14F-4D97-AF65-F5344CB8AC3E}">
        <p14:creationId xmlns:p14="http://schemas.microsoft.com/office/powerpoint/2010/main" val="138051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F0AC1A-1345-44A3-8456-A194E9BCB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B2719A-81D7-4E79-9A55-4A48389867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46671-2044-4D55-BA82-384A7F81D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EF40-F1CD-4E6B-BD78-EBA0FC57EAEE}" type="datetimeFigureOut">
              <a:rPr lang="en-US" smtClean="0"/>
              <a:t>11/30/2017</a:t>
            </a:fld>
            <a:endParaRPr lang="en-US"/>
          </a:p>
        </p:txBody>
      </p:sp>
      <p:sp>
        <p:nvSpPr>
          <p:cNvPr id="5" name="Footer Placeholder 4">
            <a:extLst>
              <a:ext uri="{FF2B5EF4-FFF2-40B4-BE49-F238E27FC236}">
                <a16:creationId xmlns:a16="http://schemas.microsoft.com/office/drawing/2014/main" id="{16D4DEBD-E0F8-4A8B-A47D-275B845E2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23DE88-9530-4983-92BC-CC6089E601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1370F-DF94-43EA-AEE0-A17CE8B18E20}" type="slidenum">
              <a:rPr lang="en-US" smtClean="0"/>
              <a:t>‹#›</a:t>
            </a:fld>
            <a:endParaRPr lang="en-US"/>
          </a:p>
        </p:txBody>
      </p:sp>
    </p:spTree>
    <p:extLst>
      <p:ext uri="{BB962C8B-B14F-4D97-AF65-F5344CB8AC3E}">
        <p14:creationId xmlns:p14="http://schemas.microsoft.com/office/powerpoint/2010/main" val="3346796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29012" y="838200"/>
            <a:ext cx="5133975" cy="5181600"/>
          </a:xfrm>
          <a:prstGeom prst="rect">
            <a:avLst/>
          </a:prstGeom>
        </p:spPr>
      </p:pic>
      <p:sp>
        <p:nvSpPr>
          <p:cNvPr id="6" name="TextBox 5"/>
          <p:cNvSpPr txBox="1"/>
          <p:nvPr/>
        </p:nvSpPr>
        <p:spPr>
          <a:xfrm>
            <a:off x="8084559" y="5751260"/>
            <a:ext cx="4206238" cy="861774"/>
          </a:xfrm>
          <a:prstGeom prst="rect">
            <a:avLst/>
          </a:prstGeom>
          <a:noFill/>
        </p:spPr>
        <p:txBody>
          <a:bodyPr wrap="square" rtlCol="0">
            <a:spAutoFit/>
          </a:bodyPr>
          <a:lstStyle/>
          <a:p>
            <a:r>
              <a:rPr lang="en-US" sz="3200" dirty="0"/>
              <a:t>Python and Anaconda</a:t>
            </a:r>
          </a:p>
          <a:p>
            <a:r>
              <a:rPr lang="en-US" dirty="0"/>
              <a:t>December 4, 2017</a:t>
            </a:r>
          </a:p>
        </p:txBody>
      </p:sp>
    </p:spTree>
    <p:extLst>
      <p:ext uri="{BB962C8B-B14F-4D97-AF65-F5344CB8AC3E}">
        <p14:creationId xmlns:p14="http://schemas.microsoft.com/office/powerpoint/2010/main" val="167191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0484" y="845030"/>
            <a:ext cx="7970357" cy="2400657"/>
          </a:xfrm>
          <a:prstGeom prst="rect">
            <a:avLst/>
          </a:prstGeom>
          <a:noFill/>
        </p:spPr>
        <p:txBody>
          <a:bodyPr wrap="square" rtlCol="0">
            <a:spAutoFit/>
          </a:bodyPr>
          <a:lstStyle/>
          <a:p>
            <a:pPr fontAlgn="base"/>
            <a:r>
              <a:rPr lang="en-US" sz="1500" dirty="0"/>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p>
          <a:p>
            <a:pPr algn="r" fontAlgn="base"/>
            <a:r>
              <a:rPr lang="en-US" sz="1500" dirty="0"/>
              <a:t>Python.org</a:t>
            </a:r>
          </a:p>
          <a:p>
            <a:pPr fontAlgn="base"/>
            <a:endParaRPr lang="en-US" sz="1500" dirty="0"/>
          </a:p>
        </p:txBody>
      </p:sp>
      <p:sp>
        <p:nvSpPr>
          <p:cNvPr id="5" name="Title 1">
            <a:extLst>
              <a:ext uri="{FF2B5EF4-FFF2-40B4-BE49-F238E27FC236}">
                <a16:creationId xmlns:a16="http://schemas.microsoft.com/office/drawing/2014/main" id="{B1987507-8C3F-4D11-9D21-99852B335B2C}"/>
              </a:ext>
            </a:extLst>
          </p:cNvPr>
          <p:cNvSpPr txBox="1">
            <a:spLocks/>
          </p:cNvSpPr>
          <p:nvPr/>
        </p:nvSpPr>
        <p:spPr>
          <a:xfrm>
            <a:off x="417272" y="299545"/>
            <a:ext cx="3932237" cy="6400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What is Python?</a:t>
            </a:r>
          </a:p>
        </p:txBody>
      </p:sp>
      <p:pic>
        <p:nvPicPr>
          <p:cNvPr id="3" name="Picture 2"/>
          <p:cNvPicPr>
            <a:picLocks noChangeAspect="1"/>
          </p:cNvPicPr>
          <p:nvPr/>
        </p:nvPicPr>
        <p:blipFill>
          <a:blip r:embed="rId2"/>
          <a:stretch>
            <a:fillRect/>
          </a:stretch>
        </p:blipFill>
        <p:spPr>
          <a:xfrm>
            <a:off x="1967108" y="3001755"/>
            <a:ext cx="5110845" cy="3420592"/>
          </a:xfrm>
          <a:prstGeom prst="rect">
            <a:avLst/>
          </a:prstGeom>
        </p:spPr>
      </p:pic>
    </p:spTree>
    <p:extLst>
      <p:ext uri="{BB962C8B-B14F-4D97-AF65-F5344CB8AC3E}">
        <p14:creationId xmlns:p14="http://schemas.microsoft.com/office/powerpoint/2010/main" val="389434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7507-8C3F-4D11-9D21-99852B335B2C}"/>
              </a:ext>
            </a:extLst>
          </p:cNvPr>
          <p:cNvSpPr>
            <a:spLocks noGrp="1"/>
          </p:cNvSpPr>
          <p:nvPr>
            <p:ph type="title"/>
          </p:nvPr>
        </p:nvSpPr>
        <p:spPr/>
        <p:txBody>
          <a:bodyPr/>
          <a:lstStyle/>
          <a:p>
            <a:r>
              <a:rPr lang="en-US" dirty="0"/>
              <a:t>Why learn Python?</a:t>
            </a:r>
          </a:p>
        </p:txBody>
      </p:sp>
      <p:sp>
        <p:nvSpPr>
          <p:cNvPr id="4" name="Text Placeholder 3">
            <a:extLst>
              <a:ext uri="{FF2B5EF4-FFF2-40B4-BE49-F238E27FC236}">
                <a16:creationId xmlns:a16="http://schemas.microsoft.com/office/drawing/2014/main" id="{AE6BB5E3-1257-4F80-B966-3607D6A0D43C}"/>
              </a:ext>
            </a:extLst>
          </p:cNvPr>
          <p:cNvSpPr>
            <a:spLocks noGrp="1"/>
          </p:cNvSpPr>
          <p:nvPr>
            <p:ph type="body" sz="half" idx="2"/>
          </p:nvPr>
        </p:nvSpPr>
        <p:spPr/>
        <p:txBody>
          <a:bodyPr>
            <a:normAutofit fontScale="92500" lnSpcReduction="10000"/>
          </a:bodyPr>
          <a:lstStyle/>
          <a:p>
            <a:r>
              <a:rPr lang="en-US" dirty="0"/>
              <a:t>Python is becoming the </a:t>
            </a:r>
            <a:r>
              <a:rPr lang="en-US" dirty="0">
                <a:solidFill>
                  <a:srgbClr val="0000FF"/>
                </a:solidFill>
              </a:rPr>
              <a:t>most relevant programming language</a:t>
            </a:r>
            <a:r>
              <a:rPr lang="en-US" dirty="0"/>
              <a:t> of today.</a:t>
            </a:r>
          </a:p>
          <a:p>
            <a:r>
              <a:rPr lang="en-US" dirty="0"/>
              <a:t>As a general purpose scripting language, it has a </a:t>
            </a:r>
            <a:r>
              <a:rPr lang="en-US" dirty="0">
                <a:solidFill>
                  <a:srgbClr val="0000FF"/>
                </a:solidFill>
              </a:rPr>
              <a:t>wide range of applications</a:t>
            </a:r>
            <a:r>
              <a:rPr lang="en-US" dirty="0"/>
              <a:t>.</a:t>
            </a:r>
          </a:p>
          <a:p>
            <a:r>
              <a:rPr lang="en-US" dirty="0">
                <a:solidFill>
                  <a:srgbClr val="0000FF"/>
                </a:solidFill>
              </a:rPr>
              <a:t>It is easy to learn</a:t>
            </a:r>
            <a:r>
              <a:rPr lang="en-US" dirty="0"/>
              <a:t>. Python is currently the most popular language for teaching introductory computer science courses at top-ranked U.S. departments</a:t>
            </a:r>
          </a:p>
          <a:p>
            <a:r>
              <a:rPr lang="en-US" dirty="0">
                <a:solidFill>
                  <a:srgbClr val="0000FF"/>
                </a:solidFill>
              </a:rPr>
              <a:t>Python powers well-known companies</a:t>
            </a:r>
            <a:r>
              <a:rPr lang="en-US" dirty="0"/>
              <a:t> and applications such as Google, Dropbox, Pinterest, Instagram, Reddit, </a:t>
            </a:r>
            <a:r>
              <a:rPr lang="en-US" dirty="0" err="1"/>
              <a:t>BitTorrent</a:t>
            </a:r>
            <a:endParaRPr lang="en-US" dirty="0"/>
          </a:p>
          <a:p>
            <a:r>
              <a:rPr lang="en-US" dirty="0"/>
              <a:t>Python has a very </a:t>
            </a:r>
            <a:r>
              <a:rPr lang="en-US" dirty="0">
                <a:solidFill>
                  <a:srgbClr val="0000FF"/>
                </a:solidFill>
              </a:rPr>
              <a:t>well-designed core of data science capabilities</a:t>
            </a:r>
          </a:p>
          <a:p>
            <a:r>
              <a:rPr lang="en-US" dirty="0"/>
              <a:t>Python is open-source which makes it free and also has a </a:t>
            </a:r>
            <a:r>
              <a:rPr lang="en-US" dirty="0">
                <a:solidFill>
                  <a:srgbClr val="0000FF"/>
                </a:solidFill>
              </a:rPr>
              <a:t>vibrant community of contributors</a:t>
            </a:r>
            <a:r>
              <a:rPr lang="en-US" dirty="0"/>
              <a:t>.</a:t>
            </a:r>
            <a:endParaRPr lang="en-US" dirty="0">
              <a:solidFill>
                <a:srgbClr val="0000FF"/>
              </a:solidFill>
            </a:endParaRPr>
          </a:p>
          <a:p>
            <a:endParaRPr lang="en-US" dirty="0"/>
          </a:p>
        </p:txBody>
      </p:sp>
      <p:pic>
        <p:nvPicPr>
          <p:cNvPr id="1026" name="Picture 2" descr="https://zgab33vy595fw5zq-zippykid.netdna-ssl.com/wp-content/uploads/2017/09/growth_major_languages-1-1024x878.png">
            <a:extLst>
              <a:ext uri="{FF2B5EF4-FFF2-40B4-BE49-F238E27FC236}">
                <a16:creationId xmlns:a16="http://schemas.microsoft.com/office/drawing/2014/main" id="{D1641344-F629-464A-8935-F15BABEAC8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09337" y="987425"/>
            <a:ext cx="5684045" cy="4873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73CF552-2871-4D93-B0EC-951FFBEB4D88}"/>
              </a:ext>
            </a:extLst>
          </p:cNvPr>
          <p:cNvSpPr txBox="1"/>
          <p:nvPr/>
        </p:nvSpPr>
        <p:spPr>
          <a:xfrm>
            <a:off x="5427265" y="6037868"/>
            <a:ext cx="5818912" cy="276999"/>
          </a:xfrm>
          <a:prstGeom prst="rect">
            <a:avLst/>
          </a:prstGeom>
          <a:noFill/>
        </p:spPr>
        <p:txBody>
          <a:bodyPr wrap="square" rtlCol="0">
            <a:spAutoFit/>
          </a:bodyPr>
          <a:lstStyle/>
          <a:p>
            <a:r>
              <a:rPr lang="en-US" sz="1200" dirty="0"/>
              <a:t>Source: https://stackoverflow.blog/2017/09/06/incredible-growth-python/</a:t>
            </a:r>
          </a:p>
        </p:txBody>
      </p:sp>
    </p:spTree>
    <p:extLst>
      <p:ext uri="{BB962C8B-B14F-4D97-AF65-F5344CB8AC3E}">
        <p14:creationId xmlns:p14="http://schemas.microsoft.com/office/powerpoint/2010/main" val="91014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30EE-1685-4DAE-8FBC-0BB8D88B6F4F}"/>
              </a:ext>
            </a:extLst>
          </p:cNvPr>
          <p:cNvSpPr>
            <a:spLocks noGrp="1"/>
          </p:cNvSpPr>
          <p:nvPr>
            <p:ph type="title"/>
          </p:nvPr>
        </p:nvSpPr>
        <p:spPr>
          <a:xfrm>
            <a:off x="838200" y="-182166"/>
            <a:ext cx="10515600" cy="1325563"/>
          </a:xfrm>
        </p:spPr>
        <p:txBody>
          <a:bodyPr/>
          <a:lstStyle/>
          <a:p>
            <a:r>
              <a:rPr lang="en-US" sz="3200" dirty="0"/>
              <a:t>The</a:t>
            </a:r>
            <a:r>
              <a:rPr lang="en-US" dirty="0"/>
              <a:t> </a:t>
            </a:r>
            <a:r>
              <a:rPr lang="en-US" sz="3200" dirty="0"/>
              <a:t>Package</a:t>
            </a:r>
            <a:r>
              <a:rPr lang="en-US" dirty="0"/>
              <a:t> </a:t>
            </a:r>
            <a:r>
              <a:rPr lang="en-US" sz="3200" dirty="0"/>
              <a:t>System</a:t>
            </a:r>
          </a:p>
        </p:txBody>
      </p:sp>
      <p:sp>
        <p:nvSpPr>
          <p:cNvPr id="3" name="Content Placeholder 2">
            <a:extLst>
              <a:ext uri="{FF2B5EF4-FFF2-40B4-BE49-F238E27FC236}">
                <a16:creationId xmlns:a16="http://schemas.microsoft.com/office/drawing/2014/main" id="{12C6DD9A-EF85-411E-8462-2A45739A34C8}"/>
              </a:ext>
            </a:extLst>
          </p:cNvPr>
          <p:cNvSpPr>
            <a:spLocks noGrp="1"/>
          </p:cNvSpPr>
          <p:nvPr>
            <p:ph idx="1"/>
          </p:nvPr>
        </p:nvSpPr>
        <p:spPr>
          <a:xfrm>
            <a:off x="800100" y="1105692"/>
            <a:ext cx="10515600" cy="5447507"/>
          </a:xfrm>
        </p:spPr>
        <p:txBody>
          <a:bodyPr>
            <a:normAutofit/>
          </a:bodyPr>
          <a:lstStyle/>
          <a:p>
            <a:r>
              <a:rPr lang="en-US" sz="1500" dirty="0"/>
              <a:t>Python has over 120,000 packages – That’s a </a:t>
            </a:r>
            <a:r>
              <a:rPr lang="en-US" sz="1500" b="1" dirty="0"/>
              <a:t>LOT</a:t>
            </a:r>
          </a:p>
          <a:p>
            <a:r>
              <a:rPr lang="en-US" sz="1500" dirty="0"/>
              <a:t>Think of packages as capabilities that extend the functionality of Python</a:t>
            </a:r>
          </a:p>
          <a:p>
            <a:r>
              <a:rPr lang="en-US" sz="1500" dirty="0"/>
              <a:t>You have freedom to choose which packages you want installed in your Python environment (use </a:t>
            </a:r>
            <a:r>
              <a:rPr lang="en-US" sz="1500" b="1" dirty="0" err="1">
                <a:solidFill>
                  <a:srgbClr val="0000FF"/>
                </a:solidFill>
              </a:rPr>
              <a:t>conda</a:t>
            </a:r>
            <a:r>
              <a:rPr lang="en-US" sz="1500" dirty="0"/>
              <a:t> or </a:t>
            </a:r>
            <a:r>
              <a:rPr lang="en-US" sz="1500" b="1" dirty="0">
                <a:solidFill>
                  <a:srgbClr val="0000FF"/>
                </a:solidFill>
              </a:rPr>
              <a:t>pip</a:t>
            </a:r>
            <a:r>
              <a:rPr lang="en-US" sz="1500" dirty="0"/>
              <a:t>) and which ones to include in any particular task or analysis (use </a:t>
            </a:r>
            <a:r>
              <a:rPr lang="en-US" sz="1500" b="1" dirty="0">
                <a:solidFill>
                  <a:srgbClr val="0000FF"/>
                </a:solidFill>
              </a:rPr>
              <a:t>import</a:t>
            </a:r>
            <a:r>
              <a:rPr lang="en-US" sz="1500" dirty="0"/>
              <a:t>)</a:t>
            </a:r>
          </a:p>
          <a:p>
            <a:pPr marL="0" indent="0">
              <a:buNone/>
            </a:pPr>
            <a:endParaRPr lang="en-US" sz="1500" dirty="0"/>
          </a:p>
        </p:txBody>
      </p:sp>
      <p:pic>
        <p:nvPicPr>
          <p:cNvPr id="4" name="Picture 3">
            <a:extLst>
              <a:ext uri="{FF2B5EF4-FFF2-40B4-BE49-F238E27FC236}">
                <a16:creationId xmlns:a16="http://schemas.microsoft.com/office/drawing/2014/main" id="{7E4B07D3-4F74-4135-8C29-65D1F43F3A3C}"/>
              </a:ext>
            </a:extLst>
          </p:cNvPr>
          <p:cNvPicPr>
            <a:picLocks noChangeAspect="1"/>
          </p:cNvPicPr>
          <p:nvPr/>
        </p:nvPicPr>
        <p:blipFill>
          <a:blip r:embed="rId2"/>
          <a:stretch>
            <a:fillRect/>
          </a:stretch>
        </p:blipFill>
        <p:spPr>
          <a:xfrm>
            <a:off x="948970" y="2543174"/>
            <a:ext cx="7356830" cy="3918213"/>
          </a:xfrm>
          <a:prstGeom prst="rect">
            <a:avLst/>
          </a:prstGeom>
        </p:spPr>
      </p:pic>
      <p:pic>
        <p:nvPicPr>
          <p:cNvPr id="7" name="Picture 6">
            <a:extLst>
              <a:ext uri="{FF2B5EF4-FFF2-40B4-BE49-F238E27FC236}">
                <a16:creationId xmlns:a16="http://schemas.microsoft.com/office/drawing/2014/main" id="{A48B00B9-E1FA-4C3D-B136-4B4F7509D9BF}"/>
              </a:ext>
            </a:extLst>
          </p:cNvPr>
          <p:cNvPicPr>
            <a:picLocks noChangeAspect="1"/>
          </p:cNvPicPr>
          <p:nvPr/>
        </p:nvPicPr>
        <p:blipFill>
          <a:blip r:embed="rId3"/>
          <a:stretch>
            <a:fillRect/>
          </a:stretch>
        </p:blipFill>
        <p:spPr>
          <a:xfrm>
            <a:off x="8263550" y="2504280"/>
            <a:ext cx="2909275" cy="3918215"/>
          </a:xfrm>
          <a:prstGeom prst="rect">
            <a:avLst/>
          </a:prstGeom>
        </p:spPr>
      </p:pic>
    </p:spTree>
    <p:extLst>
      <p:ext uri="{BB962C8B-B14F-4D97-AF65-F5344CB8AC3E}">
        <p14:creationId xmlns:p14="http://schemas.microsoft.com/office/powerpoint/2010/main" val="383854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0DD8-1644-4DB4-BD1D-EAB1C32F758B}"/>
              </a:ext>
            </a:extLst>
          </p:cNvPr>
          <p:cNvSpPr>
            <a:spLocks noGrp="1"/>
          </p:cNvSpPr>
          <p:nvPr>
            <p:ph type="title"/>
          </p:nvPr>
        </p:nvSpPr>
        <p:spPr>
          <a:xfrm>
            <a:off x="7588251" y="595312"/>
            <a:ext cx="3932237" cy="1600200"/>
          </a:xfrm>
        </p:spPr>
        <p:txBody>
          <a:bodyPr/>
          <a:lstStyle/>
          <a:p>
            <a:r>
              <a:rPr lang="en-US" dirty="0"/>
              <a:t>What is Anaconda?</a:t>
            </a:r>
          </a:p>
        </p:txBody>
      </p:sp>
      <p:sp>
        <p:nvSpPr>
          <p:cNvPr id="4" name="Text Placeholder 3">
            <a:extLst>
              <a:ext uri="{FF2B5EF4-FFF2-40B4-BE49-F238E27FC236}">
                <a16:creationId xmlns:a16="http://schemas.microsoft.com/office/drawing/2014/main" id="{E357C45B-7A21-418C-93E3-071E058F5B7F}"/>
              </a:ext>
            </a:extLst>
          </p:cNvPr>
          <p:cNvSpPr>
            <a:spLocks noGrp="1"/>
          </p:cNvSpPr>
          <p:nvPr>
            <p:ph type="body" sz="half" idx="2"/>
          </p:nvPr>
        </p:nvSpPr>
        <p:spPr>
          <a:xfrm>
            <a:off x="7588251" y="2195512"/>
            <a:ext cx="3932237" cy="3811588"/>
          </a:xfrm>
        </p:spPr>
        <p:txBody>
          <a:bodyPr/>
          <a:lstStyle/>
          <a:p>
            <a:r>
              <a:rPr lang="en-US" dirty="0"/>
              <a:t>Anaconda is a </a:t>
            </a:r>
            <a:r>
              <a:rPr lang="en-US" b="1" dirty="0"/>
              <a:t>python distribution, with installation and package management tools.</a:t>
            </a:r>
            <a:endParaRPr lang="en-US" dirty="0"/>
          </a:p>
          <a:p>
            <a:r>
              <a:rPr lang="en-US" dirty="0"/>
              <a:t>It provides large selection of packages and commercial support. It is an environment manager, which provides the </a:t>
            </a:r>
            <a:r>
              <a:rPr lang="en-US" b="1" dirty="0"/>
              <a:t>facility to create different python environments,</a:t>
            </a:r>
            <a:r>
              <a:rPr lang="en-US" dirty="0"/>
              <a:t> each with their own settings.</a:t>
            </a:r>
          </a:p>
          <a:p>
            <a:r>
              <a:rPr lang="en-US" dirty="0"/>
              <a:t>It has a </a:t>
            </a:r>
            <a:r>
              <a:rPr lang="en-US" b="1" dirty="0"/>
              <a:t>series of apps that facilitate data analysis</a:t>
            </a:r>
            <a:r>
              <a:rPr lang="en-US" dirty="0"/>
              <a:t> and analytics and Python development</a:t>
            </a:r>
          </a:p>
          <a:p>
            <a:r>
              <a:rPr lang="en-US" dirty="0"/>
              <a:t>It makes the management of your Python set-up </a:t>
            </a:r>
            <a:r>
              <a:rPr lang="en-US" b="1" dirty="0"/>
              <a:t>easy</a:t>
            </a:r>
            <a:r>
              <a:rPr lang="en-US" dirty="0"/>
              <a:t>.</a:t>
            </a:r>
          </a:p>
          <a:p>
            <a:r>
              <a:rPr lang="en-US" dirty="0"/>
              <a:t>It comes </a:t>
            </a:r>
            <a:r>
              <a:rPr lang="en-US" b="1" dirty="0"/>
              <a:t>pre-loaded with most of the common packages</a:t>
            </a:r>
            <a:r>
              <a:rPr lang="en-US" dirty="0"/>
              <a:t> used in data science.</a:t>
            </a:r>
          </a:p>
        </p:txBody>
      </p:sp>
      <p:pic>
        <p:nvPicPr>
          <p:cNvPr id="9" name="Picture 8">
            <a:extLst>
              <a:ext uri="{FF2B5EF4-FFF2-40B4-BE49-F238E27FC236}">
                <a16:creationId xmlns:a16="http://schemas.microsoft.com/office/drawing/2014/main" id="{5E7F2C2D-5F1C-4F42-A932-9DC56BF8FB37}"/>
              </a:ext>
            </a:extLst>
          </p:cNvPr>
          <p:cNvPicPr>
            <a:picLocks noChangeAspect="1"/>
          </p:cNvPicPr>
          <p:nvPr/>
        </p:nvPicPr>
        <p:blipFill>
          <a:blip r:embed="rId2"/>
          <a:stretch>
            <a:fillRect/>
          </a:stretch>
        </p:blipFill>
        <p:spPr>
          <a:xfrm>
            <a:off x="188520" y="1219199"/>
            <a:ext cx="7107540" cy="4224337"/>
          </a:xfrm>
          <a:prstGeom prst="rect">
            <a:avLst/>
          </a:prstGeom>
        </p:spPr>
      </p:pic>
    </p:spTree>
    <p:extLst>
      <p:ext uri="{BB962C8B-B14F-4D97-AF65-F5344CB8AC3E}">
        <p14:creationId xmlns:p14="http://schemas.microsoft.com/office/powerpoint/2010/main" val="414278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FEA3-A453-4A93-A150-8888D18828C1}"/>
              </a:ext>
            </a:extLst>
          </p:cNvPr>
          <p:cNvSpPr>
            <a:spLocks noGrp="1"/>
          </p:cNvSpPr>
          <p:nvPr>
            <p:ph type="title"/>
          </p:nvPr>
        </p:nvSpPr>
        <p:spPr>
          <a:xfrm>
            <a:off x="839789" y="457200"/>
            <a:ext cx="3770312" cy="1600200"/>
          </a:xfrm>
        </p:spPr>
        <p:txBody>
          <a:bodyPr/>
          <a:lstStyle/>
          <a:p>
            <a:r>
              <a:rPr lang="en-US" dirty="0"/>
              <a:t>Data Science Core</a:t>
            </a:r>
          </a:p>
        </p:txBody>
      </p:sp>
      <p:sp>
        <p:nvSpPr>
          <p:cNvPr id="4" name="Text Placeholder 3">
            <a:extLst>
              <a:ext uri="{FF2B5EF4-FFF2-40B4-BE49-F238E27FC236}">
                <a16:creationId xmlns:a16="http://schemas.microsoft.com/office/drawing/2014/main" id="{86C0A239-6DFC-4D08-B43C-162E7C8AA0BF}"/>
              </a:ext>
            </a:extLst>
          </p:cNvPr>
          <p:cNvSpPr>
            <a:spLocks noGrp="1"/>
          </p:cNvSpPr>
          <p:nvPr>
            <p:ph type="body" sz="half" idx="2"/>
          </p:nvPr>
        </p:nvSpPr>
        <p:spPr/>
        <p:txBody>
          <a:bodyPr>
            <a:normAutofit/>
          </a:bodyPr>
          <a:lstStyle/>
          <a:p>
            <a:r>
              <a:rPr lang="en-US" b="1" dirty="0">
                <a:solidFill>
                  <a:srgbClr val="0000FF"/>
                </a:solidFill>
              </a:rPr>
              <a:t>Pandas</a:t>
            </a:r>
            <a:r>
              <a:rPr lang="en-US" dirty="0"/>
              <a:t> - high-performance, easy-to-use data structures and data analysis tools</a:t>
            </a:r>
          </a:p>
          <a:p>
            <a:r>
              <a:rPr lang="en-US" b="1" dirty="0" err="1">
                <a:solidFill>
                  <a:srgbClr val="0000FF"/>
                </a:solidFill>
              </a:rPr>
              <a:t>Numpy</a:t>
            </a:r>
            <a:r>
              <a:rPr lang="en-US" dirty="0"/>
              <a:t> – Blazing fast array and linear algebra functions</a:t>
            </a:r>
          </a:p>
          <a:p>
            <a:r>
              <a:rPr lang="en-US" b="1" dirty="0" err="1">
                <a:solidFill>
                  <a:srgbClr val="0000FF"/>
                </a:solidFill>
              </a:rPr>
              <a:t>Matplotlib</a:t>
            </a:r>
            <a:r>
              <a:rPr lang="en-US" dirty="0"/>
              <a:t> – </a:t>
            </a:r>
            <a:r>
              <a:rPr lang="en-US" dirty="0" err="1"/>
              <a:t>Defacto</a:t>
            </a:r>
            <a:r>
              <a:rPr lang="en-US" dirty="0"/>
              <a:t> visualization library of Python</a:t>
            </a:r>
          </a:p>
          <a:p>
            <a:r>
              <a:rPr lang="en-US" b="1" dirty="0">
                <a:solidFill>
                  <a:srgbClr val="0000FF"/>
                </a:solidFill>
              </a:rPr>
              <a:t>SciPy</a:t>
            </a:r>
            <a:r>
              <a:rPr lang="en-US" dirty="0"/>
              <a:t> -  collection of mathematical algorithms and convenience functions</a:t>
            </a:r>
          </a:p>
          <a:p>
            <a:r>
              <a:rPr lang="en-US" b="1" dirty="0" err="1">
                <a:solidFill>
                  <a:srgbClr val="0000FF"/>
                </a:solidFill>
              </a:rPr>
              <a:t>Jupyter</a:t>
            </a:r>
            <a:r>
              <a:rPr lang="en-US" dirty="0"/>
              <a:t> – Web-based Interactive computing environment</a:t>
            </a:r>
          </a:p>
          <a:p>
            <a:r>
              <a:rPr lang="en-US" b="1" dirty="0" err="1">
                <a:solidFill>
                  <a:srgbClr val="0000FF"/>
                </a:solidFill>
              </a:rPr>
              <a:t>Scikit</a:t>
            </a:r>
            <a:r>
              <a:rPr lang="en-US" b="1" dirty="0">
                <a:solidFill>
                  <a:srgbClr val="0000FF"/>
                </a:solidFill>
              </a:rPr>
              <a:t>-learn</a:t>
            </a:r>
            <a:r>
              <a:rPr lang="en-US" dirty="0"/>
              <a:t> – Machine-learning suite</a:t>
            </a:r>
          </a:p>
          <a:p>
            <a:r>
              <a:rPr lang="en-US" b="1" dirty="0" err="1">
                <a:solidFill>
                  <a:srgbClr val="0000FF"/>
                </a:solidFill>
              </a:rPr>
              <a:t>StatsModels</a:t>
            </a:r>
            <a:r>
              <a:rPr lang="en-US" dirty="0"/>
              <a:t> – classical statistics and likely candidate for our predictive pricing models </a:t>
            </a:r>
          </a:p>
        </p:txBody>
      </p:sp>
      <p:pic>
        <p:nvPicPr>
          <p:cNvPr id="13" name="Picture Placeholder 12">
            <a:extLst>
              <a:ext uri="{FF2B5EF4-FFF2-40B4-BE49-F238E27FC236}">
                <a16:creationId xmlns:a16="http://schemas.microsoft.com/office/drawing/2014/main" id="{289EE583-F0BA-4AC7-A574-1F470372E90B}"/>
              </a:ext>
            </a:extLst>
          </p:cNvPr>
          <p:cNvPicPr>
            <a:picLocks noGrp="1" noChangeAspect="1"/>
          </p:cNvPicPr>
          <p:nvPr>
            <p:ph type="pic" idx="1"/>
          </p:nvPr>
        </p:nvPicPr>
        <p:blipFill>
          <a:blip r:embed="rId2"/>
          <a:srcRect l="103" r="103"/>
          <a:stretch>
            <a:fillRect/>
          </a:stretch>
        </p:blipFill>
        <p:spPr>
          <a:xfrm>
            <a:off x="5248275" y="1501775"/>
            <a:ext cx="6172200" cy="4873625"/>
          </a:xfrm>
          <a:prstGeom prst="rect">
            <a:avLst/>
          </a:prstGeom>
        </p:spPr>
      </p:pic>
      <p:sp>
        <p:nvSpPr>
          <p:cNvPr id="15" name="Rectangle: Rounded Corners 14">
            <a:extLst>
              <a:ext uri="{FF2B5EF4-FFF2-40B4-BE49-F238E27FC236}">
                <a16:creationId xmlns:a16="http://schemas.microsoft.com/office/drawing/2014/main" id="{371A8144-E3A0-4FE3-B817-344251A530AB}"/>
              </a:ext>
            </a:extLst>
          </p:cNvPr>
          <p:cNvSpPr/>
          <p:nvPr/>
        </p:nvSpPr>
        <p:spPr>
          <a:xfrm>
            <a:off x="5046661" y="1076571"/>
            <a:ext cx="6305550" cy="4995862"/>
          </a:xfrm>
          <a:prstGeom prst="roundRect">
            <a:avLst>
              <a:gd name="adj" fmla="val 35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987284C-A34D-4EE6-B938-D13BECD798A8}"/>
              </a:ext>
            </a:extLst>
          </p:cNvPr>
          <p:cNvPicPr>
            <a:picLocks noChangeAspect="1"/>
          </p:cNvPicPr>
          <p:nvPr/>
        </p:nvPicPr>
        <p:blipFill>
          <a:blip r:embed="rId3"/>
          <a:stretch>
            <a:fillRect/>
          </a:stretch>
        </p:blipFill>
        <p:spPr>
          <a:xfrm>
            <a:off x="5567362" y="571500"/>
            <a:ext cx="4948238" cy="1010143"/>
          </a:xfrm>
          <a:prstGeom prst="rect">
            <a:avLst/>
          </a:prstGeom>
        </p:spPr>
      </p:pic>
    </p:spTree>
    <p:extLst>
      <p:ext uri="{BB962C8B-B14F-4D97-AF65-F5344CB8AC3E}">
        <p14:creationId xmlns:p14="http://schemas.microsoft.com/office/powerpoint/2010/main" val="70837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FEA3-A453-4A93-A150-8888D18828C1}"/>
              </a:ext>
            </a:extLst>
          </p:cNvPr>
          <p:cNvSpPr>
            <a:spLocks noGrp="1"/>
          </p:cNvSpPr>
          <p:nvPr>
            <p:ph type="title"/>
          </p:nvPr>
        </p:nvSpPr>
        <p:spPr>
          <a:xfrm>
            <a:off x="579812" y="112059"/>
            <a:ext cx="4751386" cy="862013"/>
          </a:xfrm>
        </p:spPr>
        <p:txBody>
          <a:bodyPr>
            <a:normAutofit/>
          </a:bodyPr>
          <a:lstStyle/>
          <a:p>
            <a:r>
              <a:rPr lang="en-US" dirty="0"/>
              <a:t>Additional Useful Packages</a:t>
            </a:r>
          </a:p>
        </p:txBody>
      </p:sp>
      <p:sp>
        <p:nvSpPr>
          <p:cNvPr id="4" name="Text Placeholder 3">
            <a:extLst>
              <a:ext uri="{FF2B5EF4-FFF2-40B4-BE49-F238E27FC236}">
                <a16:creationId xmlns:a16="http://schemas.microsoft.com/office/drawing/2014/main" id="{86C0A239-6DFC-4D08-B43C-162E7C8AA0BF}"/>
              </a:ext>
            </a:extLst>
          </p:cNvPr>
          <p:cNvSpPr>
            <a:spLocks noGrp="1"/>
          </p:cNvSpPr>
          <p:nvPr>
            <p:ph type="body" sz="half" idx="2"/>
          </p:nvPr>
        </p:nvSpPr>
        <p:spPr>
          <a:xfrm>
            <a:off x="660495" y="1691248"/>
            <a:ext cx="3162952" cy="3811588"/>
          </a:xfrm>
        </p:spPr>
        <p:txBody>
          <a:bodyPr>
            <a:normAutofit lnSpcReduction="10000"/>
          </a:bodyPr>
          <a:lstStyle/>
          <a:p>
            <a:r>
              <a:rPr lang="en-US" b="1" dirty="0" err="1">
                <a:solidFill>
                  <a:srgbClr val="0000FF"/>
                </a:solidFill>
              </a:rPr>
              <a:t>pyodbc</a:t>
            </a:r>
            <a:r>
              <a:rPr lang="en-US" b="1" dirty="0">
                <a:solidFill>
                  <a:srgbClr val="0000FF"/>
                </a:solidFill>
              </a:rPr>
              <a:t> </a:t>
            </a:r>
            <a:r>
              <a:rPr lang="en-US" dirty="0"/>
              <a:t>– Establish ODBC connections directly in Python</a:t>
            </a:r>
            <a:endParaRPr lang="en-US" b="1" dirty="0">
              <a:solidFill>
                <a:srgbClr val="0000FF"/>
              </a:solidFill>
            </a:endParaRPr>
          </a:p>
          <a:p>
            <a:r>
              <a:rPr lang="en-US" b="1" dirty="0">
                <a:solidFill>
                  <a:srgbClr val="0000FF"/>
                </a:solidFill>
              </a:rPr>
              <a:t>re</a:t>
            </a:r>
            <a:r>
              <a:rPr lang="en-US" dirty="0"/>
              <a:t> – regular expression mini-language used for complex string manipulation – think extracting structured data from unstructured documents</a:t>
            </a:r>
          </a:p>
          <a:p>
            <a:r>
              <a:rPr lang="en-US" b="1" dirty="0" err="1">
                <a:solidFill>
                  <a:srgbClr val="0000FF"/>
                </a:solidFill>
              </a:rPr>
              <a:t>beautifulsoup</a:t>
            </a:r>
            <a:r>
              <a:rPr lang="en-US" dirty="0"/>
              <a:t> – HTML parser that facilitates web scraping</a:t>
            </a:r>
          </a:p>
          <a:p>
            <a:r>
              <a:rPr lang="en-US" b="1" dirty="0" err="1">
                <a:solidFill>
                  <a:srgbClr val="0000FF"/>
                </a:solidFill>
              </a:rPr>
              <a:t>sqlalchemy</a:t>
            </a:r>
            <a:r>
              <a:rPr lang="en-US" dirty="0"/>
              <a:t> – the Python SQL toolkit and Object Relational Mapper that gives application developers the full power and flexibility of SQL</a:t>
            </a:r>
          </a:p>
          <a:p>
            <a:r>
              <a:rPr lang="en-US" b="1" dirty="0" err="1">
                <a:solidFill>
                  <a:srgbClr val="0000FF"/>
                </a:solidFill>
              </a:rPr>
              <a:t>quandl</a:t>
            </a:r>
            <a:r>
              <a:rPr lang="en-US" dirty="0"/>
              <a:t> – online compendia of publicly available financial data</a:t>
            </a:r>
          </a:p>
          <a:p>
            <a:endParaRPr lang="en-US" dirty="0"/>
          </a:p>
        </p:txBody>
      </p:sp>
      <p:sp>
        <p:nvSpPr>
          <p:cNvPr id="6" name="Rectangle: Rounded Corners 5">
            <a:extLst>
              <a:ext uri="{FF2B5EF4-FFF2-40B4-BE49-F238E27FC236}">
                <a16:creationId xmlns:a16="http://schemas.microsoft.com/office/drawing/2014/main" id="{AE0AB582-BD3A-4F6C-A7D1-EAFA83818FF5}"/>
              </a:ext>
            </a:extLst>
          </p:cNvPr>
          <p:cNvSpPr/>
          <p:nvPr/>
        </p:nvSpPr>
        <p:spPr>
          <a:xfrm>
            <a:off x="506506" y="1407459"/>
            <a:ext cx="3482788" cy="5186083"/>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D98B048-18EC-4B41-A49B-76141FFA4DFC}"/>
              </a:ext>
            </a:extLst>
          </p:cNvPr>
          <p:cNvSpPr/>
          <p:nvPr/>
        </p:nvSpPr>
        <p:spPr>
          <a:xfrm>
            <a:off x="4213412" y="1407458"/>
            <a:ext cx="3482788" cy="5186083"/>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86F10A-A8BA-4E4A-B13F-D270221A5CEA}"/>
              </a:ext>
            </a:extLst>
          </p:cNvPr>
          <p:cNvSpPr/>
          <p:nvPr/>
        </p:nvSpPr>
        <p:spPr>
          <a:xfrm>
            <a:off x="7857565" y="1407457"/>
            <a:ext cx="3482788" cy="5186083"/>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B4A76437-C904-4287-84EF-B9FE1D92DE9F}"/>
              </a:ext>
            </a:extLst>
          </p:cNvPr>
          <p:cNvSpPr txBox="1">
            <a:spLocks/>
          </p:cNvSpPr>
          <p:nvPr/>
        </p:nvSpPr>
        <p:spPr>
          <a:xfrm>
            <a:off x="1791495" y="1044388"/>
            <a:ext cx="767929" cy="646860"/>
          </a:xfrm>
          <a:prstGeom prst="rect">
            <a:avLst/>
          </a:prstGeom>
          <a:solidFill>
            <a:schemeClr val="bg1"/>
          </a:solidFill>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ETL</a:t>
            </a:r>
          </a:p>
        </p:txBody>
      </p:sp>
      <p:sp>
        <p:nvSpPr>
          <p:cNvPr id="16" name="Title 1">
            <a:extLst>
              <a:ext uri="{FF2B5EF4-FFF2-40B4-BE49-F238E27FC236}">
                <a16:creationId xmlns:a16="http://schemas.microsoft.com/office/drawing/2014/main" id="{109ACC0D-7707-4CD3-9142-E6CA9BC6A56A}"/>
              </a:ext>
            </a:extLst>
          </p:cNvPr>
          <p:cNvSpPr txBox="1">
            <a:spLocks/>
          </p:cNvSpPr>
          <p:nvPr/>
        </p:nvSpPr>
        <p:spPr>
          <a:xfrm>
            <a:off x="5180596" y="974072"/>
            <a:ext cx="1494632" cy="646860"/>
          </a:xfrm>
          <a:prstGeom prst="rect">
            <a:avLst/>
          </a:prstGeom>
          <a:solidFill>
            <a:schemeClr val="bg1"/>
          </a:solidFill>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Analytics</a:t>
            </a:r>
          </a:p>
        </p:txBody>
      </p:sp>
      <p:sp>
        <p:nvSpPr>
          <p:cNvPr id="17" name="Title 1">
            <a:extLst>
              <a:ext uri="{FF2B5EF4-FFF2-40B4-BE49-F238E27FC236}">
                <a16:creationId xmlns:a16="http://schemas.microsoft.com/office/drawing/2014/main" id="{C8BC1F43-832F-4C52-9D64-D913665AEB83}"/>
              </a:ext>
            </a:extLst>
          </p:cNvPr>
          <p:cNvSpPr txBox="1">
            <a:spLocks/>
          </p:cNvSpPr>
          <p:nvPr/>
        </p:nvSpPr>
        <p:spPr>
          <a:xfrm>
            <a:off x="8739583" y="974072"/>
            <a:ext cx="1843251" cy="646860"/>
          </a:xfrm>
          <a:prstGeom prst="rect">
            <a:avLst/>
          </a:prstGeom>
          <a:solidFill>
            <a:schemeClr val="bg1"/>
          </a:solidFill>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err="1"/>
              <a:t>Vizualization</a:t>
            </a:r>
            <a:endParaRPr lang="en-US" dirty="0"/>
          </a:p>
        </p:txBody>
      </p:sp>
      <p:sp>
        <p:nvSpPr>
          <p:cNvPr id="18" name="Text Placeholder 3">
            <a:extLst>
              <a:ext uri="{FF2B5EF4-FFF2-40B4-BE49-F238E27FC236}">
                <a16:creationId xmlns:a16="http://schemas.microsoft.com/office/drawing/2014/main" id="{234B9ECB-4844-4AC2-8BDD-9067D473D2D5}"/>
              </a:ext>
            </a:extLst>
          </p:cNvPr>
          <p:cNvSpPr txBox="1">
            <a:spLocks/>
          </p:cNvSpPr>
          <p:nvPr/>
        </p:nvSpPr>
        <p:spPr>
          <a:xfrm>
            <a:off x="4373330" y="1836085"/>
            <a:ext cx="3162952"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solidFill>
                  <a:srgbClr val="0000FF"/>
                </a:solidFill>
              </a:rPr>
              <a:t>NLTK</a:t>
            </a:r>
            <a:r>
              <a:rPr lang="en-US" dirty="0"/>
              <a:t> – Natural language processing toolkit extracts predictive/prescriptive insights out of free-form text</a:t>
            </a:r>
          </a:p>
          <a:p>
            <a:r>
              <a:rPr lang="en-US" b="1" dirty="0">
                <a:solidFill>
                  <a:srgbClr val="0000FF"/>
                </a:solidFill>
              </a:rPr>
              <a:t>rpy2</a:t>
            </a:r>
            <a:r>
              <a:rPr lang="en-US" dirty="0"/>
              <a:t> – </a:t>
            </a:r>
            <a:r>
              <a:rPr lang="en-US" dirty="0" err="1"/>
              <a:t>utiity</a:t>
            </a:r>
            <a:r>
              <a:rPr lang="en-US" dirty="0"/>
              <a:t> package that exposes the entirety of the R package ecosystem to Python</a:t>
            </a:r>
          </a:p>
          <a:p>
            <a:r>
              <a:rPr lang="en-US" b="1" dirty="0" err="1">
                <a:solidFill>
                  <a:srgbClr val="0000FF"/>
                </a:solidFill>
              </a:rPr>
              <a:t>Networkx</a:t>
            </a:r>
            <a:r>
              <a:rPr lang="en-US" b="1" dirty="0">
                <a:solidFill>
                  <a:srgbClr val="0000FF"/>
                </a:solidFill>
              </a:rPr>
              <a:t> </a:t>
            </a:r>
            <a:r>
              <a:rPr lang="en-US" dirty="0"/>
              <a:t>– facilitates complex network analysis</a:t>
            </a:r>
            <a:endParaRPr lang="en-US" b="1" dirty="0">
              <a:solidFill>
                <a:srgbClr val="0000FF"/>
              </a:solidFill>
            </a:endParaRPr>
          </a:p>
          <a:p>
            <a:r>
              <a:rPr lang="en-US" b="1" dirty="0" err="1">
                <a:solidFill>
                  <a:srgbClr val="0000FF"/>
                </a:solidFill>
              </a:rPr>
              <a:t>keras</a:t>
            </a:r>
            <a:r>
              <a:rPr lang="en-US" b="1" dirty="0">
                <a:solidFill>
                  <a:srgbClr val="0000FF"/>
                </a:solidFill>
              </a:rPr>
              <a:t>/</a:t>
            </a:r>
            <a:r>
              <a:rPr lang="en-US" b="1" dirty="0" err="1">
                <a:solidFill>
                  <a:srgbClr val="0000FF"/>
                </a:solidFill>
              </a:rPr>
              <a:t>tensorflow</a:t>
            </a:r>
            <a:r>
              <a:rPr lang="en-US" dirty="0"/>
              <a:t> – Deep learning in Python </a:t>
            </a:r>
          </a:p>
          <a:p>
            <a:r>
              <a:rPr lang="en-US" b="1" dirty="0" err="1">
                <a:solidFill>
                  <a:srgbClr val="0000FF"/>
                </a:solidFill>
              </a:rPr>
              <a:t>chainladder</a:t>
            </a:r>
            <a:r>
              <a:rPr lang="en-US" dirty="0"/>
              <a:t> – Bulk reserving package under active development by yours truly</a:t>
            </a:r>
          </a:p>
          <a:p>
            <a:endParaRPr lang="en-US" dirty="0"/>
          </a:p>
          <a:p>
            <a:endParaRPr lang="en-US" dirty="0"/>
          </a:p>
        </p:txBody>
      </p:sp>
      <p:sp>
        <p:nvSpPr>
          <p:cNvPr id="7" name="Rectangle 6">
            <a:extLst>
              <a:ext uri="{FF2B5EF4-FFF2-40B4-BE49-F238E27FC236}">
                <a16:creationId xmlns:a16="http://schemas.microsoft.com/office/drawing/2014/main" id="{40F350EA-434C-49BC-AC71-C18E15987D1B}"/>
              </a:ext>
            </a:extLst>
          </p:cNvPr>
          <p:cNvSpPr/>
          <p:nvPr/>
        </p:nvSpPr>
        <p:spPr>
          <a:xfrm>
            <a:off x="8013000" y="1765211"/>
            <a:ext cx="3116682" cy="3416320"/>
          </a:xfrm>
          <a:prstGeom prst="rect">
            <a:avLst/>
          </a:prstGeom>
        </p:spPr>
        <p:txBody>
          <a:bodyPr wrap="square">
            <a:spAutoFit/>
          </a:bodyPr>
          <a:lstStyle/>
          <a:p>
            <a:r>
              <a:rPr lang="en-US" b="1" dirty="0">
                <a:solidFill>
                  <a:srgbClr val="0000FF"/>
                </a:solidFill>
              </a:rPr>
              <a:t>seaborn</a:t>
            </a:r>
            <a:r>
              <a:rPr lang="en-US" dirty="0"/>
              <a:t> – abstraction of </a:t>
            </a:r>
            <a:r>
              <a:rPr lang="en-US" dirty="0" err="1"/>
              <a:t>matplotlib</a:t>
            </a:r>
            <a:r>
              <a:rPr lang="en-US" dirty="0"/>
              <a:t> that makes graphics in fewer lines of code</a:t>
            </a:r>
          </a:p>
          <a:p>
            <a:endParaRPr lang="en-US" dirty="0"/>
          </a:p>
          <a:p>
            <a:r>
              <a:rPr lang="en-US" b="1" dirty="0">
                <a:solidFill>
                  <a:srgbClr val="0000FF"/>
                </a:solidFill>
              </a:rPr>
              <a:t>bokeh</a:t>
            </a:r>
            <a:r>
              <a:rPr lang="en-US" dirty="0"/>
              <a:t> -  interactive web-based visualization package designed around the ‘grammar of graphics’. </a:t>
            </a:r>
          </a:p>
          <a:p>
            <a:endParaRPr lang="en-US" dirty="0"/>
          </a:p>
          <a:p>
            <a:r>
              <a:rPr lang="en-US" b="1" dirty="0" err="1">
                <a:solidFill>
                  <a:srgbClr val="0000FF"/>
                </a:solidFill>
              </a:rPr>
              <a:t>geopandas</a:t>
            </a:r>
            <a:r>
              <a:rPr lang="en-US" dirty="0"/>
              <a:t> – </a:t>
            </a:r>
            <a:r>
              <a:rPr lang="en-US" dirty="0" err="1"/>
              <a:t>Gepgraphic</a:t>
            </a:r>
            <a:r>
              <a:rPr lang="en-US" dirty="0"/>
              <a:t> mapping capabilities</a:t>
            </a:r>
          </a:p>
          <a:p>
            <a:endParaRPr lang="en-US" b="1" dirty="0">
              <a:solidFill>
                <a:srgbClr val="0000FF"/>
              </a:solidFill>
            </a:endParaRPr>
          </a:p>
        </p:txBody>
      </p:sp>
      <p:sp>
        <p:nvSpPr>
          <p:cNvPr id="19" name="Title 1">
            <a:extLst>
              <a:ext uri="{FF2B5EF4-FFF2-40B4-BE49-F238E27FC236}">
                <a16:creationId xmlns:a16="http://schemas.microsoft.com/office/drawing/2014/main" id="{B0F8B603-9421-4CC6-8957-88E2275ED4E3}"/>
              </a:ext>
            </a:extLst>
          </p:cNvPr>
          <p:cNvSpPr txBox="1">
            <a:spLocks/>
          </p:cNvSpPr>
          <p:nvPr/>
        </p:nvSpPr>
        <p:spPr>
          <a:xfrm>
            <a:off x="7223266" y="5325810"/>
            <a:ext cx="4751386" cy="862013"/>
          </a:xfrm>
          <a:prstGeom prst="rect">
            <a:avLst/>
          </a:prstGeom>
          <a:solidFill>
            <a:schemeClr val="bg1"/>
          </a:solidFill>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i="1" dirty="0"/>
              <a:t>But there are so many more…</a:t>
            </a:r>
          </a:p>
        </p:txBody>
      </p:sp>
    </p:spTree>
    <p:extLst>
      <p:ext uri="{BB962C8B-B14F-4D97-AF65-F5344CB8AC3E}">
        <p14:creationId xmlns:p14="http://schemas.microsoft.com/office/powerpoint/2010/main" val="411216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FEA3-A453-4A93-A150-8888D18828C1}"/>
              </a:ext>
            </a:extLst>
          </p:cNvPr>
          <p:cNvSpPr>
            <a:spLocks noGrp="1"/>
          </p:cNvSpPr>
          <p:nvPr>
            <p:ph type="title"/>
          </p:nvPr>
        </p:nvSpPr>
        <p:spPr>
          <a:xfrm>
            <a:off x="579812" y="112059"/>
            <a:ext cx="4751386" cy="862013"/>
          </a:xfrm>
        </p:spPr>
        <p:txBody>
          <a:bodyPr>
            <a:normAutofit/>
          </a:bodyPr>
          <a:lstStyle/>
          <a:p>
            <a:r>
              <a:rPr lang="en-US" dirty="0"/>
              <a:t>Learn by doing</a:t>
            </a:r>
          </a:p>
        </p:txBody>
      </p:sp>
      <p:sp>
        <p:nvSpPr>
          <p:cNvPr id="4" name="Text Placeholder 3">
            <a:extLst>
              <a:ext uri="{FF2B5EF4-FFF2-40B4-BE49-F238E27FC236}">
                <a16:creationId xmlns:a16="http://schemas.microsoft.com/office/drawing/2014/main" id="{86C0A239-6DFC-4D08-B43C-162E7C8AA0BF}"/>
              </a:ext>
            </a:extLst>
          </p:cNvPr>
          <p:cNvSpPr>
            <a:spLocks noGrp="1"/>
          </p:cNvSpPr>
          <p:nvPr>
            <p:ph type="body" sz="half" idx="2"/>
          </p:nvPr>
        </p:nvSpPr>
        <p:spPr>
          <a:xfrm>
            <a:off x="3399303" y="1771930"/>
            <a:ext cx="8694176" cy="818870"/>
          </a:xfrm>
        </p:spPr>
        <p:txBody>
          <a:bodyPr>
            <a:normAutofit fontScale="92500" lnSpcReduction="10000"/>
          </a:bodyPr>
          <a:lstStyle/>
          <a:p>
            <a:r>
              <a:rPr lang="en-US" dirty="0"/>
              <a:t>Learn Python Syntax basics.  Geared towards non-programmers and is best place to start.  Free tier is very extensive.</a:t>
            </a:r>
          </a:p>
          <a:p>
            <a:r>
              <a:rPr lang="en-US" dirty="0"/>
              <a:t> </a:t>
            </a:r>
          </a:p>
        </p:txBody>
      </p:sp>
      <p:pic>
        <p:nvPicPr>
          <p:cNvPr id="3" name="Picture 2">
            <a:extLst>
              <a:ext uri="{FF2B5EF4-FFF2-40B4-BE49-F238E27FC236}">
                <a16:creationId xmlns:a16="http://schemas.microsoft.com/office/drawing/2014/main" id="{D0556E7B-DA03-44CE-834F-AC0CF735CEE5}"/>
              </a:ext>
            </a:extLst>
          </p:cNvPr>
          <p:cNvPicPr>
            <a:picLocks noChangeAspect="1"/>
          </p:cNvPicPr>
          <p:nvPr/>
        </p:nvPicPr>
        <p:blipFill>
          <a:blip r:embed="rId2"/>
          <a:stretch>
            <a:fillRect/>
          </a:stretch>
        </p:blipFill>
        <p:spPr>
          <a:xfrm>
            <a:off x="723059" y="1691249"/>
            <a:ext cx="2661117" cy="667196"/>
          </a:xfrm>
          <a:prstGeom prst="rect">
            <a:avLst/>
          </a:prstGeom>
        </p:spPr>
      </p:pic>
      <p:pic>
        <p:nvPicPr>
          <p:cNvPr id="5" name="Picture 4">
            <a:extLst>
              <a:ext uri="{FF2B5EF4-FFF2-40B4-BE49-F238E27FC236}">
                <a16:creationId xmlns:a16="http://schemas.microsoft.com/office/drawing/2014/main" id="{77F65087-7463-4F3E-A6F6-BE4D402815CF}"/>
              </a:ext>
            </a:extLst>
          </p:cNvPr>
          <p:cNvPicPr>
            <a:picLocks noChangeAspect="1"/>
          </p:cNvPicPr>
          <p:nvPr/>
        </p:nvPicPr>
        <p:blipFill>
          <a:blip r:embed="rId3"/>
          <a:stretch>
            <a:fillRect/>
          </a:stretch>
        </p:blipFill>
        <p:spPr>
          <a:xfrm>
            <a:off x="839600" y="3195791"/>
            <a:ext cx="2675843" cy="734545"/>
          </a:xfrm>
          <a:prstGeom prst="rect">
            <a:avLst/>
          </a:prstGeom>
        </p:spPr>
      </p:pic>
      <p:sp>
        <p:nvSpPr>
          <p:cNvPr id="15" name="Text Placeholder 3">
            <a:extLst>
              <a:ext uri="{FF2B5EF4-FFF2-40B4-BE49-F238E27FC236}">
                <a16:creationId xmlns:a16="http://schemas.microsoft.com/office/drawing/2014/main" id="{C182748D-0404-4B4C-A7FB-DAC3150CC4E8}"/>
              </a:ext>
            </a:extLst>
          </p:cNvPr>
          <p:cNvSpPr txBox="1">
            <a:spLocks/>
          </p:cNvSpPr>
          <p:nvPr/>
        </p:nvSpPr>
        <p:spPr>
          <a:xfrm>
            <a:off x="3497824" y="3111466"/>
            <a:ext cx="8694176" cy="81887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Smattering of training modules geared towards Data Science.  Relatively cheap subscription service to get hands-on coding practice but also developing a data science mindset.</a:t>
            </a:r>
          </a:p>
          <a:p>
            <a:r>
              <a:rPr lang="en-US" dirty="0"/>
              <a:t> </a:t>
            </a:r>
          </a:p>
        </p:txBody>
      </p:sp>
      <p:pic>
        <p:nvPicPr>
          <p:cNvPr id="8" name="Picture 7">
            <a:extLst>
              <a:ext uri="{FF2B5EF4-FFF2-40B4-BE49-F238E27FC236}">
                <a16:creationId xmlns:a16="http://schemas.microsoft.com/office/drawing/2014/main" id="{20E45E3E-5302-4346-8728-435BB3122D20}"/>
              </a:ext>
            </a:extLst>
          </p:cNvPr>
          <p:cNvPicPr>
            <a:picLocks noChangeAspect="1"/>
          </p:cNvPicPr>
          <p:nvPr/>
        </p:nvPicPr>
        <p:blipFill>
          <a:blip r:embed="rId4"/>
          <a:stretch>
            <a:fillRect/>
          </a:stretch>
        </p:blipFill>
        <p:spPr>
          <a:xfrm>
            <a:off x="779650" y="4683357"/>
            <a:ext cx="2894188" cy="667196"/>
          </a:xfrm>
          <a:prstGeom prst="rect">
            <a:avLst/>
          </a:prstGeom>
        </p:spPr>
      </p:pic>
      <p:sp>
        <p:nvSpPr>
          <p:cNvPr id="20" name="Text Placeholder 3">
            <a:extLst>
              <a:ext uri="{FF2B5EF4-FFF2-40B4-BE49-F238E27FC236}">
                <a16:creationId xmlns:a16="http://schemas.microsoft.com/office/drawing/2014/main" id="{38CC5F0E-0F7D-420F-BA78-DBDE6BC462BE}"/>
              </a:ext>
            </a:extLst>
          </p:cNvPr>
          <p:cNvSpPr txBox="1">
            <a:spLocks/>
          </p:cNvSpPr>
          <p:nvPr/>
        </p:nvSpPr>
        <p:spPr>
          <a:xfrm>
            <a:off x="3547130" y="4757316"/>
            <a:ext cx="8694176" cy="81887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Applied Data Science with Python Specialization (University of Michigan). Graduate from toy examples with walk-throughs to independent programming and analytics assignments.</a:t>
            </a:r>
          </a:p>
          <a:p>
            <a:r>
              <a:rPr lang="en-US" dirty="0"/>
              <a:t> </a:t>
            </a:r>
          </a:p>
        </p:txBody>
      </p:sp>
    </p:spTree>
    <p:extLst>
      <p:ext uri="{BB962C8B-B14F-4D97-AF65-F5344CB8AC3E}">
        <p14:creationId xmlns:p14="http://schemas.microsoft.com/office/powerpoint/2010/main" val="2899501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2532</TotalTime>
  <Words>563</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Why learn Python?</vt:lpstr>
      <vt:lpstr>The Package System</vt:lpstr>
      <vt:lpstr>What is Anaconda?</vt:lpstr>
      <vt:lpstr>Data Science Core</vt:lpstr>
      <vt:lpstr>Additional Useful Packages</vt:lpstr>
      <vt:lpstr>Learn by doing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Bogaardt</dc:creator>
  <cp:lastModifiedBy>John Bogaardt</cp:lastModifiedBy>
  <cp:revision>21</cp:revision>
  <dcterms:created xsi:type="dcterms:W3CDTF">2017-11-26T19:55:11Z</dcterms:created>
  <dcterms:modified xsi:type="dcterms:W3CDTF">2017-12-01T02:24:36Z</dcterms:modified>
</cp:coreProperties>
</file>