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6" r:id="rId11"/>
    <p:sldId id="268" r:id="rId12"/>
    <p:sldId id="267" r:id="rId13"/>
    <p:sldId id="274" r:id="rId14"/>
    <p:sldId id="269" r:id="rId15"/>
    <p:sldId id="270" r:id="rId16"/>
    <p:sldId id="272" r:id="rId17"/>
    <p:sldId id="271" r:id="rId18"/>
    <p:sldId id="273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44" autoAdjust="0"/>
    <p:restoredTop sz="94660"/>
  </p:normalViewPr>
  <p:slideViewPr>
    <p:cSldViewPr>
      <p:cViewPr>
        <p:scale>
          <a:sx n="75" d="100"/>
          <a:sy n="75" d="100"/>
        </p:scale>
        <p:origin x="-1014" y="-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7E886-BF29-494D-9109-66B7861C787E}" type="datetimeFigureOut">
              <a:rPr lang="en-US" smtClean="0"/>
              <a:pPr/>
              <a:t>3/15/2014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5AFE-FFC5-4FBA-9C98-489CEB33B0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7E886-BF29-494D-9109-66B7861C787E}" type="datetimeFigureOut">
              <a:rPr lang="en-US" smtClean="0"/>
              <a:pPr/>
              <a:t>3/15/2014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5AFE-FFC5-4FBA-9C98-489CEB33B0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7E886-BF29-494D-9109-66B7861C787E}" type="datetimeFigureOut">
              <a:rPr lang="en-US" smtClean="0"/>
              <a:pPr/>
              <a:t>3/15/2014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5AFE-FFC5-4FBA-9C98-489CEB33B0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7E886-BF29-494D-9109-66B7861C787E}" type="datetimeFigureOut">
              <a:rPr lang="en-US" smtClean="0"/>
              <a:pPr/>
              <a:t>3/15/2014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5AFE-FFC5-4FBA-9C98-489CEB33B0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7E886-BF29-494D-9109-66B7861C787E}" type="datetimeFigureOut">
              <a:rPr lang="en-US" smtClean="0"/>
              <a:pPr/>
              <a:t>3/15/2014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5AFE-FFC5-4FBA-9C98-489CEB33B0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7E886-BF29-494D-9109-66B7861C787E}" type="datetimeFigureOut">
              <a:rPr lang="en-US" smtClean="0"/>
              <a:pPr/>
              <a:t>3/15/2014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5AFE-FFC5-4FBA-9C98-489CEB33B0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7E886-BF29-494D-9109-66B7861C787E}" type="datetimeFigureOut">
              <a:rPr lang="en-US" smtClean="0"/>
              <a:pPr/>
              <a:t>3/15/2014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5AFE-FFC5-4FBA-9C98-489CEB33B09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7E886-BF29-494D-9109-66B7861C787E}" type="datetimeFigureOut">
              <a:rPr lang="en-US" smtClean="0"/>
              <a:pPr/>
              <a:t>3/15/2014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5AFE-FFC5-4FBA-9C98-489CEB33B0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7E886-BF29-494D-9109-66B7861C787E}" type="datetimeFigureOut">
              <a:rPr lang="en-US" smtClean="0"/>
              <a:pPr/>
              <a:t>3/15/2014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5AFE-FFC5-4FBA-9C98-489CEB33B0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7E886-BF29-494D-9109-66B7861C787E}" type="datetimeFigureOut">
              <a:rPr lang="en-US" smtClean="0"/>
              <a:pPr/>
              <a:t>3/15/2014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5AFE-FFC5-4FBA-9C98-489CEB33B09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7E886-BF29-494D-9109-66B7861C787E}" type="datetimeFigureOut">
              <a:rPr lang="en-US" smtClean="0"/>
              <a:pPr/>
              <a:t>3/15/2014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5AFE-FFC5-4FBA-9C98-489CEB33B0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7B37E886-BF29-494D-9109-66B7861C787E}" type="datetimeFigureOut">
              <a:rPr lang="en-US" smtClean="0"/>
              <a:pPr/>
              <a:t>3/15/2014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8D25AFE-FFC5-4FBA-9C98-489CEB33B0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7.gif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poi.apache.org/download.html" TargetMode="External"/><Relationship Id="rId3" Type="http://schemas.openxmlformats.org/officeDocument/2006/relationships/hyperlink" Target="http://stackoverflow.com/" TargetMode="External"/><Relationship Id="rId7" Type="http://schemas.openxmlformats.org/officeDocument/2006/relationships/hyperlink" Target="http://htmlcleaner.sourceforge.net/download.php" TargetMode="External"/><Relationship Id="rId2" Type="http://schemas.openxmlformats.org/officeDocument/2006/relationships/hyperlink" Target="http://www.oracle.com/us/technologies/java/enterprise-edition/overview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dmp.eu/" TargetMode="External"/><Relationship Id="rId5" Type="http://schemas.openxmlformats.org/officeDocument/2006/relationships/hyperlink" Target="http://commons.apache.org/proper/commons-logging/" TargetMode="External"/><Relationship Id="rId10" Type="http://schemas.openxmlformats.org/officeDocument/2006/relationships/hyperlink" Target="http://www.jgrasp.org/" TargetMode="External"/><Relationship Id="rId4" Type="http://schemas.openxmlformats.org/officeDocument/2006/relationships/hyperlink" Target="http://www.jfree.org/jfreechart/" TargetMode="External"/><Relationship Id="rId9" Type="http://schemas.openxmlformats.org/officeDocument/2006/relationships/hyperlink" Target="http://jexcelapi.sourceforge.ne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Minute Miner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Seung</a:t>
            </a:r>
            <a:r>
              <a:rPr lang="en-US" dirty="0" smtClean="0"/>
              <a:t> Kwon An</a:t>
            </a:r>
          </a:p>
          <a:p>
            <a:r>
              <a:rPr lang="en-US" dirty="0" err="1"/>
              <a:t>Shichiji</a:t>
            </a:r>
            <a:r>
              <a:rPr lang="en-US" dirty="0"/>
              <a:t> </a:t>
            </a:r>
            <a:r>
              <a:rPr lang="en-US" dirty="0" err="1"/>
              <a:t>Ishiyama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7254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410200"/>
            <a:ext cx="67818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Inside the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Academic\Desktop\DFDpp - New Page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410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105400"/>
            <a:ext cx="6781800" cy="16002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Process 1: Extract Data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Academic\Desktop\1.0 - New Page (1)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04800"/>
            <a:ext cx="9144000" cy="6248400"/>
          </a:xfrm>
          <a:prstGeom prst="rect">
            <a:avLst/>
          </a:prstGeom>
          <a:noFill/>
        </p:spPr>
      </p:pic>
      <p:sp>
        <p:nvSpPr>
          <p:cNvPr id="5" name="Smiley Face 4"/>
          <p:cNvSpPr/>
          <p:nvPr/>
        </p:nvSpPr>
        <p:spPr>
          <a:xfrm>
            <a:off x="3581400" y="1371600"/>
            <a:ext cx="228600" cy="228600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miley Face 5"/>
          <p:cNvSpPr/>
          <p:nvPr/>
        </p:nvSpPr>
        <p:spPr>
          <a:xfrm>
            <a:off x="6096000" y="1371600"/>
            <a:ext cx="228600" cy="228600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miley Face 6"/>
          <p:cNvSpPr/>
          <p:nvPr/>
        </p:nvSpPr>
        <p:spPr>
          <a:xfrm>
            <a:off x="7391400" y="3048000"/>
            <a:ext cx="228600" cy="228600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miley Face 7"/>
          <p:cNvSpPr/>
          <p:nvPr/>
        </p:nvSpPr>
        <p:spPr>
          <a:xfrm>
            <a:off x="4648200" y="2971800"/>
            <a:ext cx="228600" cy="228600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105400"/>
            <a:ext cx="8001000" cy="16002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Process 2:  Create Visual Data Representation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Academic\Desktop\2.0 - New Page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096000"/>
          </a:xfrm>
          <a:prstGeom prst="rect">
            <a:avLst/>
          </a:prstGeom>
          <a:noFill/>
        </p:spPr>
      </p:pic>
      <p:sp>
        <p:nvSpPr>
          <p:cNvPr id="5" name="Smiley Face 4"/>
          <p:cNvSpPr/>
          <p:nvPr/>
        </p:nvSpPr>
        <p:spPr>
          <a:xfrm>
            <a:off x="7848600" y="2514600"/>
            <a:ext cx="304800" cy="304800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miley Face 5"/>
          <p:cNvSpPr/>
          <p:nvPr/>
        </p:nvSpPr>
        <p:spPr>
          <a:xfrm>
            <a:off x="4800600" y="2133600"/>
            <a:ext cx="304800" cy="304800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miley Face 6"/>
          <p:cNvSpPr/>
          <p:nvPr/>
        </p:nvSpPr>
        <p:spPr>
          <a:xfrm>
            <a:off x="4876800" y="3429000"/>
            <a:ext cx="304800" cy="304800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miley Face 7"/>
          <p:cNvSpPr/>
          <p:nvPr/>
        </p:nvSpPr>
        <p:spPr>
          <a:xfrm>
            <a:off x="4876800" y="4800600"/>
            <a:ext cx="304800" cy="304800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miley Face 8"/>
          <p:cNvSpPr/>
          <p:nvPr/>
        </p:nvSpPr>
        <p:spPr>
          <a:xfrm>
            <a:off x="2286000" y="2133600"/>
            <a:ext cx="304800" cy="304800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105400"/>
            <a:ext cx="6781800" cy="16002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Process 3: </a:t>
            </a:r>
            <a:br>
              <a:rPr lang="en-US" sz="3200" dirty="0" smtClean="0"/>
            </a:br>
            <a:r>
              <a:rPr lang="en-US" sz="3200" dirty="0" smtClean="0"/>
              <a:t>Suggest similar data source/matches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Academic\Desktop\3.0 - New Page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</p:spPr>
      </p:pic>
      <p:sp>
        <p:nvSpPr>
          <p:cNvPr id="5" name="Smiley Face 4"/>
          <p:cNvSpPr/>
          <p:nvPr/>
        </p:nvSpPr>
        <p:spPr>
          <a:xfrm>
            <a:off x="5410200" y="4724400"/>
            <a:ext cx="228600" cy="228600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miley Face 5"/>
          <p:cNvSpPr/>
          <p:nvPr/>
        </p:nvSpPr>
        <p:spPr>
          <a:xfrm>
            <a:off x="5334000" y="2895600"/>
            <a:ext cx="228600" cy="228600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miley Face 6"/>
          <p:cNvSpPr/>
          <p:nvPr/>
        </p:nvSpPr>
        <p:spPr>
          <a:xfrm>
            <a:off x="5257800" y="1219200"/>
            <a:ext cx="228600" cy="228600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&quot;No&quot; Symbol 7"/>
          <p:cNvSpPr/>
          <p:nvPr/>
        </p:nvSpPr>
        <p:spPr>
          <a:xfrm>
            <a:off x="2209800" y="2057400"/>
            <a:ext cx="381000" cy="3048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&quot;No&quot; Symbol 10"/>
          <p:cNvSpPr/>
          <p:nvPr/>
        </p:nvSpPr>
        <p:spPr>
          <a:xfrm>
            <a:off x="7924800" y="2514600"/>
            <a:ext cx="381000" cy="3048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&quot;No&quot; Symbol 11"/>
          <p:cNvSpPr/>
          <p:nvPr/>
        </p:nvSpPr>
        <p:spPr>
          <a:xfrm>
            <a:off x="7924800" y="4343400"/>
            <a:ext cx="381000" cy="3048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Smiley Face 12"/>
          <p:cNvSpPr/>
          <p:nvPr/>
        </p:nvSpPr>
        <p:spPr>
          <a:xfrm>
            <a:off x="2209800" y="4572000"/>
            <a:ext cx="228600" cy="228600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Algorithm Summary (Easy)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7543800" cy="38862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Extract Data from Website</a:t>
            </a:r>
          </a:p>
          <a:p>
            <a:r>
              <a:rPr lang="en-US" sz="3200" dirty="0" smtClean="0"/>
              <a:t>Give Visual Representations</a:t>
            </a:r>
          </a:p>
          <a:p>
            <a:r>
              <a:rPr lang="en-US" sz="3200" dirty="0" smtClean="0"/>
              <a:t>Give Some Additional Data and Source</a:t>
            </a:r>
          </a:p>
          <a:p>
            <a:pPr>
              <a:buNone/>
            </a:pP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/>
          </a:p>
        </p:txBody>
      </p:sp>
      <p:sp>
        <p:nvSpPr>
          <p:cNvPr id="4" name="Smiley Face 3"/>
          <p:cNvSpPr/>
          <p:nvPr/>
        </p:nvSpPr>
        <p:spPr>
          <a:xfrm>
            <a:off x="7696200" y="5410200"/>
            <a:ext cx="762000" cy="685800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Files</a:t>
            </a:r>
            <a:endParaRPr lang="en-US" dirty="0"/>
          </a:p>
        </p:txBody>
      </p:sp>
      <p:pic>
        <p:nvPicPr>
          <p:cNvPr id="4" name="Content Placeholder 3" descr="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533400"/>
            <a:ext cx="8001000" cy="4495800"/>
          </a:xfrm>
        </p:spPr>
      </p:pic>
      <p:pic>
        <p:nvPicPr>
          <p:cNvPr id="5" name="Picture 4" descr="Java_620X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43600" y="4419600"/>
            <a:ext cx="2800350" cy="15763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Representations </a:t>
            </a:r>
            <a:endParaRPr lang="en-US" dirty="0"/>
          </a:p>
        </p:txBody>
      </p:sp>
      <p:pic>
        <p:nvPicPr>
          <p:cNvPr id="4" name="Content Placeholder 3" descr="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533400"/>
            <a:ext cx="4219575" cy="2515358"/>
          </a:xfrm>
        </p:spPr>
      </p:pic>
      <p:pic>
        <p:nvPicPr>
          <p:cNvPr id="5" name="Picture 4" descr="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09800" y="2895600"/>
            <a:ext cx="4019550" cy="2481343"/>
          </a:xfrm>
          <a:prstGeom prst="rect">
            <a:avLst/>
          </a:prstGeom>
        </p:spPr>
      </p:pic>
      <p:pic>
        <p:nvPicPr>
          <p:cNvPr id="6" name="Picture 5" descr="4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38600" y="990600"/>
            <a:ext cx="4191000" cy="265609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into GUI</a:t>
            </a:r>
            <a:endParaRPr lang="en-US" dirty="0"/>
          </a:p>
        </p:txBody>
      </p:sp>
      <p:pic>
        <p:nvPicPr>
          <p:cNvPr id="4" name="Content Placeholder 3" descr="6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24400" y="990600"/>
            <a:ext cx="3886200" cy="3886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" y="1905000"/>
            <a:ext cx="2819400" cy="22874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ight Arrow 5"/>
          <p:cNvSpPr/>
          <p:nvPr/>
        </p:nvSpPr>
        <p:spPr>
          <a:xfrm>
            <a:off x="2971800" y="3124200"/>
            <a:ext cx="2819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00600" y="1219200"/>
            <a:ext cx="1735796" cy="1216433"/>
          </a:xfrm>
          <a:prstGeom prst="rect">
            <a:avLst/>
          </a:prstGeom>
        </p:spPr>
      </p:pic>
      <p:pic>
        <p:nvPicPr>
          <p:cNvPr id="8" name="Picture 7" descr="3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77000" y="2362200"/>
            <a:ext cx="2057400" cy="1199983"/>
          </a:xfrm>
          <a:prstGeom prst="rect">
            <a:avLst/>
          </a:prstGeom>
        </p:spPr>
      </p:pic>
      <p:pic>
        <p:nvPicPr>
          <p:cNvPr id="9" name="Picture 8" descr="4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77000" y="1295400"/>
            <a:ext cx="2026778" cy="1143000"/>
          </a:xfrm>
          <a:prstGeom prst="rect">
            <a:avLst/>
          </a:prstGeom>
        </p:spPr>
      </p:pic>
      <p:pic>
        <p:nvPicPr>
          <p:cNvPr id="1026" name="Picture 2" descr="C:\Users\Academic\Desktop\oracle-suggested-improvements-to-online-shopping-sites-dec11.thumbnail.gi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00600" y="3505200"/>
            <a:ext cx="1663700" cy="12477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4102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 still have a month…..</a:t>
            </a:r>
            <a:endParaRPr lang="en-US" dirty="0"/>
          </a:p>
        </p:txBody>
      </p:sp>
      <p:pic>
        <p:nvPicPr>
          <p:cNvPr id="4" name="Content Placeholder 3" descr="Java_620X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0" y="1981200"/>
            <a:ext cx="4610100" cy="25950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2362200" y="914400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Minute Miner is written in Java.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14400"/>
            <a:ext cx="7543800" cy="4267200"/>
          </a:xfrm>
        </p:spPr>
        <p:txBody>
          <a:bodyPr>
            <a:noAutofit/>
          </a:bodyPr>
          <a:lstStyle/>
          <a:p>
            <a:r>
              <a:rPr lang="en-US" sz="1200" u="sng" dirty="0" smtClean="0">
                <a:hlinkClick r:id="rId2"/>
              </a:rPr>
              <a:t>http://www.oracle.com/us/technologies/java/enterprise-edition/overview/index.html</a:t>
            </a:r>
            <a:endParaRPr lang="en-US" sz="1200" dirty="0" smtClean="0"/>
          </a:p>
          <a:p>
            <a:r>
              <a:rPr lang="en-US" sz="1200" u="sng" dirty="0" smtClean="0">
                <a:hlinkClick r:id="rId3"/>
              </a:rPr>
              <a:t>http://stackoverflow.com/</a:t>
            </a:r>
            <a:endParaRPr lang="en-US" sz="1200" dirty="0" smtClean="0"/>
          </a:p>
          <a:p>
            <a:r>
              <a:rPr lang="en-US" sz="1200" u="sng" dirty="0" smtClean="0">
                <a:hlinkClick r:id="rId4"/>
              </a:rPr>
              <a:t>http://www.jfree.org/jfreechart/</a:t>
            </a:r>
            <a:endParaRPr lang="en-US" sz="1200" dirty="0" smtClean="0"/>
          </a:p>
          <a:p>
            <a:r>
              <a:rPr lang="en-US" sz="1200" u="sng" dirty="0" smtClean="0">
                <a:hlinkClick r:id="rId5"/>
              </a:rPr>
              <a:t>http://commons.apache.org/proper/commons-logging/</a:t>
            </a:r>
            <a:endParaRPr lang="en-US" sz="1200" dirty="0" smtClean="0"/>
          </a:p>
          <a:p>
            <a:r>
              <a:rPr lang="en-US" sz="1200" u="sng" dirty="0" smtClean="0">
                <a:hlinkClick r:id="rId6"/>
              </a:rPr>
              <a:t>http://jdmp.eu/</a:t>
            </a:r>
            <a:endParaRPr lang="en-US" sz="1200" dirty="0" smtClean="0"/>
          </a:p>
          <a:p>
            <a:r>
              <a:rPr lang="en-US" sz="1200" u="sng" dirty="0" smtClean="0">
                <a:hlinkClick r:id="rId7"/>
              </a:rPr>
              <a:t>http://htmlcleaner.sourceforge.net/download.php</a:t>
            </a:r>
            <a:endParaRPr lang="en-US" sz="1200" dirty="0" smtClean="0"/>
          </a:p>
          <a:p>
            <a:r>
              <a:rPr lang="en-US" sz="1200" u="sng" dirty="0" smtClean="0">
                <a:hlinkClick r:id="rId8"/>
              </a:rPr>
              <a:t>http://poi.apache.org/download.html</a:t>
            </a:r>
            <a:endParaRPr lang="en-US" sz="1200" dirty="0" smtClean="0"/>
          </a:p>
          <a:p>
            <a:r>
              <a:rPr lang="en-US" sz="1200" u="sng" dirty="0" smtClean="0">
                <a:hlinkClick r:id="rId9"/>
              </a:rPr>
              <a:t>http://jexcelapi.sourceforge.net/</a:t>
            </a:r>
            <a:endParaRPr lang="en-US" sz="1200" dirty="0" smtClean="0"/>
          </a:p>
          <a:p>
            <a:r>
              <a:rPr lang="en-US" sz="1200" u="sng" dirty="0" smtClean="0">
                <a:hlinkClick r:id="rId10"/>
              </a:rPr>
              <a:t>http://www.jgrasp.org/</a:t>
            </a:r>
            <a:endParaRPr lang="en-US" sz="1200" dirty="0" smtClean="0"/>
          </a:p>
          <a:p>
            <a:r>
              <a:rPr lang="en-US" sz="1200" dirty="0" err="1" smtClean="0"/>
              <a:t>Corbitt</a:t>
            </a:r>
            <a:r>
              <a:rPr lang="en-US" sz="1200" dirty="0" smtClean="0"/>
              <a:t>, T. (2003). Business intelligence and data mining.</a:t>
            </a:r>
            <a:r>
              <a:rPr lang="en-US" sz="1200" i="1" dirty="0" smtClean="0"/>
              <a:t> Management Services, 47</a:t>
            </a:r>
            <a:r>
              <a:rPr lang="en-US" sz="1200" dirty="0" smtClean="0"/>
              <a:t>(11), 18. Retrieved from http://search.proquest.com/docview/234332816?accountid=11243</a:t>
            </a:r>
            <a:endParaRPr lang="en-US" sz="1200" b="1" dirty="0" smtClean="0"/>
          </a:p>
          <a:p>
            <a:r>
              <a:rPr lang="en-US" sz="1200" dirty="0" smtClean="0"/>
              <a:t> </a:t>
            </a:r>
            <a:endParaRPr lang="en-US" sz="1200" b="1" dirty="0" smtClean="0"/>
          </a:p>
          <a:p>
            <a:r>
              <a:rPr lang="en-US" sz="1200" dirty="0" smtClean="0"/>
              <a:t>Frank, E., Holmes, G., </a:t>
            </a:r>
            <a:r>
              <a:rPr lang="en-US" sz="1200" dirty="0" err="1" smtClean="0"/>
              <a:t>Kirkby</a:t>
            </a:r>
            <a:r>
              <a:rPr lang="en-US" sz="1200" dirty="0" smtClean="0"/>
              <a:t>, R., and Hall, M. (2002). Racing committees for large datasets. In </a:t>
            </a:r>
            <a:r>
              <a:rPr lang="en-US" sz="1200" i="1" dirty="0" smtClean="0"/>
              <a:t>Proceedings of the International Conference on Discovery Science</a:t>
            </a:r>
            <a:r>
              <a:rPr lang="en-US" sz="1200" dirty="0" smtClean="0"/>
              <a:t>, pages 153–164. Springer-</a:t>
            </a:r>
            <a:r>
              <a:rPr lang="en-US" sz="1200" dirty="0" err="1" smtClean="0"/>
              <a:t>Verlag</a:t>
            </a:r>
            <a:r>
              <a:rPr lang="en-US" sz="1200" dirty="0" smtClean="0"/>
              <a:t>.</a:t>
            </a:r>
            <a:endParaRPr lang="en-US" sz="1200" b="1" dirty="0" smtClean="0"/>
          </a:p>
          <a:p>
            <a:r>
              <a:rPr lang="en-US" sz="1200" dirty="0" smtClean="0"/>
              <a:t> </a:t>
            </a:r>
          </a:p>
          <a:p>
            <a:r>
              <a:rPr lang="en-US" sz="1200" dirty="0" err="1" smtClean="0"/>
              <a:t>Froelich</a:t>
            </a:r>
            <a:r>
              <a:rPr lang="en-US" sz="1200" dirty="0" smtClean="0"/>
              <a:t>, J., </a:t>
            </a:r>
            <a:r>
              <a:rPr lang="en-US" sz="1200" dirty="0" err="1" smtClean="0"/>
              <a:t>Ananyan</a:t>
            </a:r>
            <a:r>
              <a:rPr lang="en-US" sz="1200" dirty="0" smtClean="0"/>
              <a:t>, S., &amp; Olson, D. L. (2005, Winter). Business intelligence through text mining.</a:t>
            </a:r>
            <a:r>
              <a:rPr lang="en-US" sz="1200" i="1" dirty="0" smtClean="0"/>
              <a:t> Business Intelligence Journal, 10</a:t>
            </a:r>
            <a:r>
              <a:rPr lang="en-US" sz="1200" dirty="0" smtClean="0"/>
              <a:t>, 43-50. Retrieved from http://search.proquest.com/docview/222638608?accountid=11243</a:t>
            </a:r>
          </a:p>
          <a:p>
            <a:r>
              <a:rPr lang="en-US" sz="1200" dirty="0" smtClean="0"/>
              <a:t> </a:t>
            </a:r>
          </a:p>
          <a:p>
            <a:r>
              <a:rPr lang="en-US" sz="1200" dirty="0" err="1" smtClean="0"/>
              <a:t>Hornik</a:t>
            </a:r>
            <a:r>
              <a:rPr lang="en-US" sz="1200" dirty="0" smtClean="0"/>
              <a:t>, K., </a:t>
            </a:r>
            <a:r>
              <a:rPr lang="en-US" sz="1200" dirty="0" err="1" smtClean="0"/>
              <a:t>Buchta</a:t>
            </a:r>
            <a:r>
              <a:rPr lang="en-US" sz="1200" dirty="0" smtClean="0"/>
              <a:t>, C., &amp; </a:t>
            </a:r>
            <a:r>
              <a:rPr lang="en-US" sz="1200" dirty="0" err="1" smtClean="0"/>
              <a:t>Zeileis</a:t>
            </a:r>
            <a:r>
              <a:rPr lang="en-US" sz="1200" dirty="0" smtClean="0"/>
              <a:t>, A. (2009). Open-source machine learning: R meets </a:t>
            </a:r>
            <a:r>
              <a:rPr lang="en-US" sz="1200" dirty="0" err="1" smtClean="0"/>
              <a:t>weka</a:t>
            </a:r>
            <a:r>
              <a:rPr lang="en-US" sz="1200" dirty="0" smtClean="0"/>
              <a:t>.</a:t>
            </a:r>
            <a:r>
              <a:rPr lang="en-US" sz="1200" i="1" dirty="0" smtClean="0"/>
              <a:t> Computational Statistics, 24</a:t>
            </a:r>
            <a:r>
              <a:rPr lang="en-US" sz="1200" dirty="0" smtClean="0"/>
              <a:t>(2), 225-232. </a:t>
            </a:r>
            <a:r>
              <a:rPr lang="en-US" sz="1200" dirty="0" err="1" smtClean="0"/>
              <a:t>doi:http</a:t>
            </a:r>
            <a:r>
              <a:rPr lang="en-US" sz="1200" dirty="0" smtClean="0"/>
              <a:t>://</a:t>
            </a:r>
            <a:r>
              <a:rPr lang="en-US" sz="1200" dirty="0" err="1" smtClean="0"/>
              <a:t>dx.doi.org</a:t>
            </a:r>
            <a:r>
              <a:rPr lang="en-US" sz="1200" dirty="0" smtClean="0"/>
              <a:t>/10.1007/s00180-008-0119-7</a:t>
            </a:r>
          </a:p>
          <a:p>
            <a:r>
              <a:rPr lang="en-US" sz="1200" dirty="0" smtClean="0"/>
              <a:t> </a:t>
            </a:r>
          </a:p>
          <a:p>
            <a:r>
              <a:rPr lang="en-US" sz="1200" dirty="0" err="1" smtClean="0"/>
              <a:t>Sauban</a:t>
            </a:r>
            <a:r>
              <a:rPr lang="en-US" sz="1200" dirty="0" smtClean="0"/>
              <a:t>, M. and </a:t>
            </a:r>
            <a:r>
              <a:rPr lang="en-US" sz="1200" dirty="0" err="1" smtClean="0"/>
              <a:t>Pfahringer</a:t>
            </a:r>
            <a:r>
              <a:rPr lang="en-US" sz="1200" dirty="0" smtClean="0"/>
              <a:t>, B. (2003). Text </a:t>
            </a:r>
            <a:r>
              <a:rPr lang="en-US" sz="1200" dirty="0" err="1" smtClean="0"/>
              <a:t>categorisation</a:t>
            </a:r>
            <a:r>
              <a:rPr lang="en-US" sz="1200" dirty="0" smtClean="0"/>
              <a:t> using document profiling. In </a:t>
            </a:r>
            <a:r>
              <a:rPr lang="en-US" sz="1200" i="1" dirty="0" smtClean="0"/>
              <a:t>Proceedings of the 7th European Conference on Principles and Practice of Knowledge Discovery in Databases</a:t>
            </a:r>
            <a:r>
              <a:rPr lang="en-US" sz="1200" dirty="0" smtClean="0"/>
              <a:t>, pages 411–122. Springer.</a:t>
            </a:r>
          </a:p>
          <a:p>
            <a:endParaRPr lang="en-US" sz="12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of analyzing large amounts of data via a computer to extract into useful data</a:t>
            </a:r>
          </a:p>
          <a:p>
            <a:r>
              <a:rPr lang="en-US" dirty="0" smtClean="0"/>
              <a:t>Different perspective data analysis</a:t>
            </a:r>
          </a:p>
          <a:p>
            <a:r>
              <a:rPr lang="en-US" dirty="0" smtClean="0"/>
              <a:t>Grants businesses to make productive business decisions via analyzed data knowledge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7028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Ease of use</a:t>
            </a:r>
          </a:p>
          <a:p>
            <a:r>
              <a:rPr lang="en-US" dirty="0" smtClean="0"/>
              <a:t>No extensive knowledge of data mining required</a:t>
            </a:r>
          </a:p>
          <a:p>
            <a:r>
              <a:rPr lang="en-US" dirty="0" smtClean="0"/>
              <a:t>Analyze existing data directly from online websites</a:t>
            </a:r>
          </a:p>
          <a:p>
            <a:r>
              <a:rPr lang="en-US" dirty="0" smtClean="0"/>
              <a:t>Suggestions of similar data will be presented to the user</a:t>
            </a:r>
          </a:p>
          <a:p>
            <a:r>
              <a:rPr lang="en-US" dirty="0" smtClean="0"/>
              <a:t>Enable non-professional users to explore data in depth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9947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Enhanced 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Clear, concise display of extracted data</a:t>
            </a:r>
          </a:p>
          <a:p>
            <a:r>
              <a:rPr lang="en-US" dirty="0" smtClean="0"/>
              <a:t> Display filtered data (remove unnecessary outlying data)</a:t>
            </a:r>
          </a:p>
          <a:p>
            <a:r>
              <a:rPr lang="en-US" dirty="0" smtClean="0"/>
              <a:t>Visually create a storyline with extraction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84182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9180286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1260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5990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75549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Process</a:t>
            </a:r>
            <a:endParaRPr lang="en-US" dirty="0"/>
          </a:p>
        </p:txBody>
      </p:sp>
      <p:pic>
        <p:nvPicPr>
          <p:cNvPr id="2050" name="Picture 2" descr="C:\Users\Academic\Desktop\logicDiagram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838200"/>
            <a:ext cx="3575115" cy="1733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 descr="Attribute Logic Fig 4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6800" y="1066800"/>
            <a:ext cx="393748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29757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HTML Data into .txt file</a:t>
            </a:r>
          </a:p>
          <a:p>
            <a:r>
              <a:rPr lang="en-US" dirty="0" smtClean="0"/>
              <a:t>Visual Representations (Graphs, charts, etc.) to find outliers &amp; concentrated area</a:t>
            </a:r>
          </a:p>
          <a:p>
            <a:r>
              <a:rPr lang="en-US" dirty="0" smtClean="0"/>
              <a:t>Analyze HTML header &amp; metadata information </a:t>
            </a:r>
          </a:p>
          <a:p>
            <a:r>
              <a:rPr lang="en-US" dirty="0" smtClean="0"/>
              <a:t>Count &amp; Highlight frequently used terms (Determine Criteria) </a:t>
            </a:r>
          </a:p>
          <a:p>
            <a:r>
              <a:rPr lang="en-US" dirty="0" smtClean="0"/>
              <a:t>Outlier Examination</a:t>
            </a:r>
          </a:p>
          <a:p>
            <a:r>
              <a:rPr lang="en-US" dirty="0" smtClean="0"/>
              <a:t>Determine keywords/terms from extracted data</a:t>
            </a:r>
          </a:p>
          <a:p>
            <a:r>
              <a:rPr lang="en-US" dirty="0" smtClean="0"/>
              <a:t>Provide data matching sources using keywords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899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seven7stz\Desktop\Capstone - Context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63148"/>
          <a:stretch/>
        </p:blipFill>
        <p:spPr bwMode="auto">
          <a:xfrm>
            <a:off x="0" y="0"/>
            <a:ext cx="910745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858290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809</TotalTime>
  <Words>267</Words>
  <Application>Microsoft Office PowerPoint</Application>
  <PresentationFormat>On-screen Show (4:3)</PresentationFormat>
  <Paragraphs>61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NewsPrint</vt:lpstr>
      <vt:lpstr>Minute Miner</vt:lpstr>
      <vt:lpstr>What is it?</vt:lpstr>
      <vt:lpstr>Purpose of Application</vt:lpstr>
      <vt:lpstr>Enhanced GUI</vt:lpstr>
      <vt:lpstr>Slide 5</vt:lpstr>
      <vt:lpstr>Slide 6</vt:lpstr>
      <vt:lpstr>Design Process</vt:lpstr>
      <vt:lpstr>Algorithm</vt:lpstr>
      <vt:lpstr>Context</vt:lpstr>
      <vt:lpstr>Inside the System</vt:lpstr>
      <vt:lpstr>Process 1: Extract Data</vt:lpstr>
      <vt:lpstr>Process 2:  Create Visual Data Representation</vt:lpstr>
      <vt:lpstr>Process 3:  Suggest similar data source/matches</vt:lpstr>
      <vt:lpstr>Algorithm Summary (Easy)</vt:lpstr>
      <vt:lpstr>Class Files</vt:lpstr>
      <vt:lpstr>Visual Representations </vt:lpstr>
      <vt:lpstr>Integration into GUI</vt:lpstr>
      <vt:lpstr> We still have a month…..</vt:lpstr>
      <vt:lpstr>Reference  </vt:lpstr>
    </vt:vector>
  </TitlesOfParts>
  <Company>The George Washington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seven7stz</dc:creator>
  <cp:lastModifiedBy>Academic</cp:lastModifiedBy>
  <cp:revision>42</cp:revision>
  <dcterms:created xsi:type="dcterms:W3CDTF">2014-03-13T17:55:50Z</dcterms:created>
  <dcterms:modified xsi:type="dcterms:W3CDTF">2014-03-15T14:28:19Z</dcterms:modified>
</cp:coreProperties>
</file>