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0E25AD-E8B7-746B-98BE-F6335EB20369}" v="1165" dt="2024-06-22T17:55:19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FCBC64-0DEE-43BF-840C-69DF07A3499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CBBBB1E-1860-48FD-9759-83E29ADE0C9D}">
      <dgm:prSet/>
      <dgm:spPr/>
      <dgm:t>
        <a:bodyPr/>
        <a:lstStyle/>
        <a:p>
          <a:r>
            <a:rPr lang="en-US" b="1"/>
            <a:t>The model's performance was evaluated on test data, using predicted values and the R² score to assess accuracy and realism.</a:t>
          </a:r>
          <a:endParaRPr lang="en-US"/>
        </a:p>
      </dgm:t>
    </dgm:pt>
    <dgm:pt modelId="{C3EBFDD1-A772-4450-B847-1A9EB72F5B0D}" type="parTrans" cxnId="{08866AE5-488F-42F6-8749-633393FBF10F}">
      <dgm:prSet/>
      <dgm:spPr/>
      <dgm:t>
        <a:bodyPr/>
        <a:lstStyle/>
        <a:p>
          <a:endParaRPr lang="en-US"/>
        </a:p>
      </dgm:t>
    </dgm:pt>
    <dgm:pt modelId="{8912A3C4-8CFB-4543-8550-E71AFE11AB05}" type="sibTrans" cxnId="{08866AE5-488F-42F6-8749-633393FBF10F}">
      <dgm:prSet/>
      <dgm:spPr/>
      <dgm:t>
        <a:bodyPr/>
        <a:lstStyle/>
        <a:p>
          <a:endParaRPr lang="en-US"/>
        </a:p>
      </dgm:t>
    </dgm:pt>
    <dgm:pt modelId="{95B64C4A-1288-42E3-9ED2-A2A05D8DE2C3}">
      <dgm:prSet/>
      <dgm:spPr/>
      <dgm:t>
        <a:bodyPr/>
        <a:lstStyle/>
        <a:p>
          <a:r>
            <a:rPr lang="en-US" b="1"/>
            <a:t>The preprocessing pipeline and trained model were saved with 'joblib', ensuring they can be reused consistently in future applications.</a:t>
          </a:r>
          <a:endParaRPr lang="en-US"/>
        </a:p>
      </dgm:t>
    </dgm:pt>
    <dgm:pt modelId="{95698915-D7D7-4390-B307-7E5A6C247E92}" type="parTrans" cxnId="{973E3B02-2627-49FA-A97C-A759548A415F}">
      <dgm:prSet/>
      <dgm:spPr/>
      <dgm:t>
        <a:bodyPr/>
        <a:lstStyle/>
        <a:p>
          <a:endParaRPr lang="en-US"/>
        </a:p>
      </dgm:t>
    </dgm:pt>
    <dgm:pt modelId="{2C4E07AD-162D-4270-9B66-F533BD1EA55D}" type="sibTrans" cxnId="{973E3B02-2627-49FA-A97C-A759548A415F}">
      <dgm:prSet/>
      <dgm:spPr/>
      <dgm:t>
        <a:bodyPr/>
        <a:lstStyle/>
        <a:p>
          <a:endParaRPr lang="en-US"/>
        </a:p>
      </dgm:t>
    </dgm:pt>
    <dgm:pt modelId="{9C17A8F9-538F-4E48-814C-51CDCD705C64}">
      <dgm:prSet/>
      <dgm:spPr/>
      <dgm:t>
        <a:bodyPr/>
        <a:lstStyle/>
        <a:p>
          <a:r>
            <a:rPr lang="en-US" b="1"/>
            <a:t>The model's predictions closely matched actual values, demonstrating its effectiveness and reliability in real-world prediction scenarios.</a:t>
          </a:r>
          <a:endParaRPr lang="en-US"/>
        </a:p>
      </dgm:t>
    </dgm:pt>
    <dgm:pt modelId="{B752D4C3-7AE5-4E2D-B967-340570B0940D}" type="parTrans" cxnId="{1A6CBDA3-3509-4678-958C-6C1EA47CBA5C}">
      <dgm:prSet/>
      <dgm:spPr/>
      <dgm:t>
        <a:bodyPr/>
        <a:lstStyle/>
        <a:p>
          <a:endParaRPr lang="en-US"/>
        </a:p>
      </dgm:t>
    </dgm:pt>
    <dgm:pt modelId="{DAB4F598-55BE-4F6A-8E1F-68D44EA27930}" type="sibTrans" cxnId="{1A6CBDA3-3509-4678-958C-6C1EA47CBA5C}">
      <dgm:prSet/>
      <dgm:spPr/>
      <dgm:t>
        <a:bodyPr/>
        <a:lstStyle/>
        <a:p>
          <a:endParaRPr lang="en-US"/>
        </a:p>
      </dgm:t>
    </dgm:pt>
    <dgm:pt modelId="{71FE5213-5144-4A00-A9F5-D2AC30D6D33E}" type="pres">
      <dgm:prSet presAssocID="{33FCBC64-0DEE-43BF-840C-69DF07A349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9CB95DD-A66A-42F8-AAD5-13A0D9664639}" type="pres">
      <dgm:prSet presAssocID="{4CBBBB1E-1860-48FD-9759-83E29ADE0C9D}" presName="hierRoot1" presStyleCnt="0"/>
      <dgm:spPr/>
    </dgm:pt>
    <dgm:pt modelId="{DD3D0B93-162E-48A1-AB19-D14DBE554E55}" type="pres">
      <dgm:prSet presAssocID="{4CBBBB1E-1860-48FD-9759-83E29ADE0C9D}" presName="composite" presStyleCnt="0"/>
      <dgm:spPr/>
    </dgm:pt>
    <dgm:pt modelId="{8B2373B4-8E3D-48C3-AA14-66520C2135B6}" type="pres">
      <dgm:prSet presAssocID="{4CBBBB1E-1860-48FD-9759-83E29ADE0C9D}" presName="background" presStyleLbl="node0" presStyleIdx="0" presStyleCnt="3"/>
      <dgm:spPr/>
    </dgm:pt>
    <dgm:pt modelId="{2EE84F81-C2B1-48CC-B529-9622E101CBD7}" type="pres">
      <dgm:prSet presAssocID="{4CBBBB1E-1860-48FD-9759-83E29ADE0C9D}" presName="text" presStyleLbl="fgAcc0" presStyleIdx="0" presStyleCnt="3">
        <dgm:presLayoutVars>
          <dgm:chPref val="3"/>
        </dgm:presLayoutVars>
      </dgm:prSet>
      <dgm:spPr/>
    </dgm:pt>
    <dgm:pt modelId="{8C713E57-450D-4CDB-981D-7F56F8BB28BE}" type="pres">
      <dgm:prSet presAssocID="{4CBBBB1E-1860-48FD-9759-83E29ADE0C9D}" presName="hierChild2" presStyleCnt="0"/>
      <dgm:spPr/>
    </dgm:pt>
    <dgm:pt modelId="{26ADBE00-BA36-41E2-8949-DD97559E3852}" type="pres">
      <dgm:prSet presAssocID="{95B64C4A-1288-42E3-9ED2-A2A05D8DE2C3}" presName="hierRoot1" presStyleCnt="0"/>
      <dgm:spPr/>
    </dgm:pt>
    <dgm:pt modelId="{B64AB443-C8A0-4261-B142-D57F41A16EB3}" type="pres">
      <dgm:prSet presAssocID="{95B64C4A-1288-42E3-9ED2-A2A05D8DE2C3}" presName="composite" presStyleCnt="0"/>
      <dgm:spPr/>
    </dgm:pt>
    <dgm:pt modelId="{A5CF111D-6F36-4C81-AB59-3834BB40B54F}" type="pres">
      <dgm:prSet presAssocID="{95B64C4A-1288-42E3-9ED2-A2A05D8DE2C3}" presName="background" presStyleLbl="node0" presStyleIdx="1" presStyleCnt="3"/>
      <dgm:spPr/>
    </dgm:pt>
    <dgm:pt modelId="{D2AFB3E8-903E-41F6-AC50-DABE0B9AE17B}" type="pres">
      <dgm:prSet presAssocID="{95B64C4A-1288-42E3-9ED2-A2A05D8DE2C3}" presName="text" presStyleLbl="fgAcc0" presStyleIdx="1" presStyleCnt="3">
        <dgm:presLayoutVars>
          <dgm:chPref val="3"/>
        </dgm:presLayoutVars>
      </dgm:prSet>
      <dgm:spPr/>
    </dgm:pt>
    <dgm:pt modelId="{B83F6813-A15F-4BC9-BF44-F52F978BEA53}" type="pres">
      <dgm:prSet presAssocID="{95B64C4A-1288-42E3-9ED2-A2A05D8DE2C3}" presName="hierChild2" presStyleCnt="0"/>
      <dgm:spPr/>
    </dgm:pt>
    <dgm:pt modelId="{67308824-9639-485A-BA38-741B919DC55D}" type="pres">
      <dgm:prSet presAssocID="{9C17A8F9-538F-4E48-814C-51CDCD705C64}" presName="hierRoot1" presStyleCnt="0"/>
      <dgm:spPr/>
    </dgm:pt>
    <dgm:pt modelId="{77B01C7D-769E-4C8C-B0C7-0228788135CD}" type="pres">
      <dgm:prSet presAssocID="{9C17A8F9-538F-4E48-814C-51CDCD705C64}" presName="composite" presStyleCnt="0"/>
      <dgm:spPr/>
    </dgm:pt>
    <dgm:pt modelId="{868A758D-DC36-4D8C-8ABC-1825D25155D6}" type="pres">
      <dgm:prSet presAssocID="{9C17A8F9-538F-4E48-814C-51CDCD705C64}" presName="background" presStyleLbl="node0" presStyleIdx="2" presStyleCnt="3"/>
      <dgm:spPr/>
    </dgm:pt>
    <dgm:pt modelId="{8FCE6C60-4C6C-4817-9054-7A86387BB7B0}" type="pres">
      <dgm:prSet presAssocID="{9C17A8F9-538F-4E48-814C-51CDCD705C64}" presName="text" presStyleLbl="fgAcc0" presStyleIdx="2" presStyleCnt="3">
        <dgm:presLayoutVars>
          <dgm:chPref val="3"/>
        </dgm:presLayoutVars>
      </dgm:prSet>
      <dgm:spPr/>
    </dgm:pt>
    <dgm:pt modelId="{17637EC3-0F0D-4FC0-BAC9-4373FDA1D5BC}" type="pres">
      <dgm:prSet presAssocID="{9C17A8F9-538F-4E48-814C-51CDCD705C64}" presName="hierChild2" presStyleCnt="0"/>
      <dgm:spPr/>
    </dgm:pt>
  </dgm:ptLst>
  <dgm:cxnLst>
    <dgm:cxn modelId="{973E3B02-2627-49FA-A97C-A759548A415F}" srcId="{33FCBC64-0DEE-43BF-840C-69DF07A34991}" destId="{95B64C4A-1288-42E3-9ED2-A2A05D8DE2C3}" srcOrd="1" destOrd="0" parTransId="{95698915-D7D7-4390-B307-7E5A6C247E92}" sibTransId="{2C4E07AD-162D-4270-9B66-F533BD1EA55D}"/>
    <dgm:cxn modelId="{55AE9B8F-A654-4784-9326-4E5EB6D8C0DF}" type="presOf" srcId="{4CBBBB1E-1860-48FD-9759-83E29ADE0C9D}" destId="{2EE84F81-C2B1-48CC-B529-9622E101CBD7}" srcOrd="0" destOrd="0" presId="urn:microsoft.com/office/officeart/2005/8/layout/hierarchy1"/>
    <dgm:cxn modelId="{1A6CBDA3-3509-4678-958C-6C1EA47CBA5C}" srcId="{33FCBC64-0DEE-43BF-840C-69DF07A34991}" destId="{9C17A8F9-538F-4E48-814C-51CDCD705C64}" srcOrd="2" destOrd="0" parTransId="{B752D4C3-7AE5-4E2D-B967-340570B0940D}" sibTransId="{DAB4F598-55BE-4F6A-8E1F-68D44EA27930}"/>
    <dgm:cxn modelId="{904AFAB8-447F-49AA-AA1E-183A4B779B8C}" type="presOf" srcId="{33FCBC64-0DEE-43BF-840C-69DF07A34991}" destId="{71FE5213-5144-4A00-A9F5-D2AC30D6D33E}" srcOrd="0" destOrd="0" presId="urn:microsoft.com/office/officeart/2005/8/layout/hierarchy1"/>
    <dgm:cxn modelId="{08866AE5-488F-42F6-8749-633393FBF10F}" srcId="{33FCBC64-0DEE-43BF-840C-69DF07A34991}" destId="{4CBBBB1E-1860-48FD-9759-83E29ADE0C9D}" srcOrd="0" destOrd="0" parTransId="{C3EBFDD1-A772-4450-B847-1A9EB72F5B0D}" sibTransId="{8912A3C4-8CFB-4543-8550-E71AFE11AB05}"/>
    <dgm:cxn modelId="{34DCA0EB-4D21-4EE4-A200-287EC854157A}" type="presOf" srcId="{9C17A8F9-538F-4E48-814C-51CDCD705C64}" destId="{8FCE6C60-4C6C-4817-9054-7A86387BB7B0}" srcOrd="0" destOrd="0" presId="urn:microsoft.com/office/officeart/2005/8/layout/hierarchy1"/>
    <dgm:cxn modelId="{AD9C49F3-B4BC-426A-920D-ED99AD117FAA}" type="presOf" srcId="{95B64C4A-1288-42E3-9ED2-A2A05D8DE2C3}" destId="{D2AFB3E8-903E-41F6-AC50-DABE0B9AE17B}" srcOrd="0" destOrd="0" presId="urn:microsoft.com/office/officeart/2005/8/layout/hierarchy1"/>
    <dgm:cxn modelId="{D778B7AF-11C7-4B07-AB64-373EFBC8678A}" type="presParOf" srcId="{71FE5213-5144-4A00-A9F5-D2AC30D6D33E}" destId="{39CB95DD-A66A-42F8-AAD5-13A0D9664639}" srcOrd="0" destOrd="0" presId="urn:microsoft.com/office/officeart/2005/8/layout/hierarchy1"/>
    <dgm:cxn modelId="{2988EBA7-046E-4F0C-B23B-9ACE621DAAEB}" type="presParOf" srcId="{39CB95DD-A66A-42F8-AAD5-13A0D9664639}" destId="{DD3D0B93-162E-48A1-AB19-D14DBE554E55}" srcOrd="0" destOrd="0" presId="urn:microsoft.com/office/officeart/2005/8/layout/hierarchy1"/>
    <dgm:cxn modelId="{980CECAA-70CC-4A0B-8ACC-723803E01DDF}" type="presParOf" srcId="{DD3D0B93-162E-48A1-AB19-D14DBE554E55}" destId="{8B2373B4-8E3D-48C3-AA14-66520C2135B6}" srcOrd="0" destOrd="0" presId="urn:microsoft.com/office/officeart/2005/8/layout/hierarchy1"/>
    <dgm:cxn modelId="{EC405D43-33DA-421A-BACE-60F88D9E2DCF}" type="presParOf" srcId="{DD3D0B93-162E-48A1-AB19-D14DBE554E55}" destId="{2EE84F81-C2B1-48CC-B529-9622E101CBD7}" srcOrd="1" destOrd="0" presId="urn:microsoft.com/office/officeart/2005/8/layout/hierarchy1"/>
    <dgm:cxn modelId="{51B7893B-DC26-4782-B50F-872B53B3D888}" type="presParOf" srcId="{39CB95DD-A66A-42F8-AAD5-13A0D9664639}" destId="{8C713E57-450D-4CDB-981D-7F56F8BB28BE}" srcOrd="1" destOrd="0" presId="urn:microsoft.com/office/officeart/2005/8/layout/hierarchy1"/>
    <dgm:cxn modelId="{51A9D060-6A89-4E8C-9C07-649D6A304FC1}" type="presParOf" srcId="{71FE5213-5144-4A00-A9F5-D2AC30D6D33E}" destId="{26ADBE00-BA36-41E2-8949-DD97559E3852}" srcOrd="1" destOrd="0" presId="urn:microsoft.com/office/officeart/2005/8/layout/hierarchy1"/>
    <dgm:cxn modelId="{DAD0486B-DE1B-435A-89E9-751CFF3B7279}" type="presParOf" srcId="{26ADBE00-BA36-41E2-8949-DD97559E3852}" destId="{B64AB443-C8A0-4261-B142-D57F41A16EB3}" srcOrd="0" destOrd="0" presId="urn:microsoft.com/office/officeart/2005/8/layout/hierarchy1"/>
    <dgm:cxn modelId="{028F5D44-71BC-4A56-BD8C-0B3B875C0B40}" type="presParOf" srcId="{B64AB443-C8A0-4261-B142-D57F41A16EB3}" destId="{A5CF111D-6F36-4C81-AB59-3834BB40B54F}" srcOrd="0" destOrd="0" presId="urn:microsoft.com/office/officeart/2005/8/layout/hierarchy1"/>
    <dgm:cxn modelId="{5F0B477E-DE05-42A0-84DA-50FB73CCA125}" type="presParOf" srcId="{B64AB443-C8A0-4261-B142-D57F41A16EB3}" destId="{D2AFB3E8-903E-41F6-AC50-DABE0B9AE17B}" srcOrd="1" destOrd="0" presId="urn:microsoft.com/office/officeart/2005/8/layout/hierarchy1"/>
    <dgm:cxn modelId="{DF10C52B-9B6F-4483-9B24-92F4FF18EE24}" type="presParOf" srcId="{26ADBE00-BA36-41E2-8949-DD97559E3852}" destId="{B83F6813-A15F-4BC9-BF44-F52F978BEA53}" srcOrd="1" destOrd="0" presId="urn:microsoft.com/office/officeart/2005/8/layout/hierarchy1"/>
    <dgm:cxn modelId="{AFBDF71C-A636-46C2-83AF-51B8DE9D6BBA}" type="presParOf" srcId="{71FE5213-5144-4A00-A9F5-D2AC30D6D33E}" destId="{67308824-9639-485A-BA38-741B919DC55D}" srcOrd="2" destOrd="0" presId="urn:microsoft.com/office/officeart/2005/8/layout/hierarchy1"/>
    <dgm:cxn modelId="{485A8FA6-EBA0-4E2E-B407-3F0B92FF0979}" type="presParOf" srcId="{67308824-9639-485A-BA38-741B919DC55D}" destId="{77B01C7D-769E-4C8C-B0C7-0228788135CD}" srcOrd="0" destOrd="0" presId="urn:microsoft.com/office/officeart/2005/8/layout/hierarchy1"/>
    <dgm:cxn modelId="{13124E1E-95DC-452F-A8AD-B16EEF815D07}" type="presParOf" srcId="{77B01C7D-769E-4C8C-B0C7-0228788135CD}" destId="{868A758D-DC36-4D8C-8ABC-1825D25155D6}" srcOrd="0" destOrd="0" presId="urn:microsoft.com/office/officeart/2005/8/layout/hierarchy1"/>
    <dgm:cxn modelId="{E777C162-AB6B-4E29-914A-4D834404968F}" type="presParOf" srcId="{77B01C7D-769E-4C8C-B0C7-0228788135CD}" destId="{8FCE6C60-4C6C-4817-9054-7A86387BB7B0}" srcOrd="1" destOrd="0" presId="urn:microsoft.com/office/officeart/2005/8/layout/hierarchy1"/>
    <dgm:cxn modelId="{D6801CB6-C3DC-4D03-8E44-F10AED1891FB}" type="presParOf" srcId="{67308824-9639-485A-BA38-741B919DC55D}" destId="{17637EC3-0F0D-4FC0-BAC9-4373FDA1D5B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FCBC64-0DEE-43BF-840C-69DF07A3499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17A8F9-538F-4E48-814C-51CDCD705C64}">
      <dgm:prSet phldr="0"/>
      <dgm:spPr/>
      <dgm:t>
        <a:bodyPr/>
        <a:lstStyle/>
        <a:p>
          <a:r>
            <a:rPr lang="en-US" b="1" dirty="0">
              <a:solidFill>
                <a:schemeClr val="tx1">
                  <a:lumMod val="75000"/>
                  <a:lumOff val="25000"/>
                </a:schemeClr>
              </a:solidFill>
            </a:rPr>
            <a:t>A Decision Tree Regressor was trained on preprocessed data, capturing complex relationships and ensuring effective model learning.</a:t>
          </a:r>
          <a:endParaRPr lang="en-US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B752D4C3-7AE5-4E2D-B967-340570B0940D}" type="parTrans" cxnId="{1A6CBDA3-3509-4678-958C-6C1EA47CBA5C}">
      <dgm:prSet/>
      <dgm:spPr/>
      <dgm:t>
        <a:bodyPr/>
        <a:lstStyle/>
        <a:p>
          <a:endParaRPr lang="en-US"/>
        </a:p>
      </dgm:t>
    </dgm:pt>
    <dgm:pt modelId="{DAB4F598-55BE-4F6A-8E1F-68D44EA27930}" type="sibTrans" cxnId="{1A6CBDA3-3509-4678-958C-6C1EA47CBA5C}">
      <dgm:prSet/>
      <dgm:spPr/>
      <dgm:t>
        <a:bodyPr/>
        <a:lstStyle/>
        <a:p>
          <a:endParaRPr lang="en-US"/>
        </a:p>
      </dgm:t>
    </dgm:pt>
    <dgm:pt modelId="{5B2DF182-602C-4799-AAC9-8DAC38110386}">
      <dgm:prSet phldr="0"/>
      <dgm:spPr/>
      <dgm:t>
        <a:bodyPr/>
        <a:lstStyle/>
        <a:p>
          <a:pPr algn="l" rtl="0"/>
          <a:r>
            <a: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rPr>
            <a:t>The dataset was split and preprocessed using a pipeline to ensure consistency and reliability, handling missing values and standardization.</a:t>
          </a:r>
          <a:endParaRPr lang="en-US" b="0" dirty="0">
            <a:solidFill>
              <a:schemeClr val="tx1">
                <a:lumMod val="75000"/>
                <a:lumOff val="25000"/>
              </a:schemeClr>
            </a:solidFill>
            <a:latin typeface="Arial"/>
            <a:cs typeface="Arial"/>
          </a:endParaRPr>
        </a:p>
      </dgm:t>
    </dgm:pt>
    <dgm:pt modelId="{F06CE9C0-51D5-4152-A0B4-CA63BA0033F8}" type="parTrans" cxnId="{382E4E0B-1E35-427C-86BA-5356F021B5E5}">
      <dgm:prSet/>
      <dgm:spPr/>
    </dgm:pt>
    <dgm:pt modelId="{895F5A8A-751D-44A0-8EF2-35E0D689964C}" type="sibTrans" cxnId="{382E4E0B-1E35-427C-86BA-5356F021B5E5}">
      <dgm:prSet/>
      <dgm:spPr/>
    </dgm:pt>
    <dgm:pt modelId="{71FE5213-5144-4A00-A9F5-D2AC30D6D33E}" type="pres">
      <dgm:prSet presAssocID="{33FCBC64-0DEE-43BF-840C-69DF07A349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A29C65B-1AD5-4E0A-9C21-BF9BF95F2061}" type="pres">
      <dgm:prSet presAssocID="{5B2DF182-602C-4799-AAC9-8DAC38110386}" presName="hierRoot1" presStyleCnt="0"/>
      <dgm:spPr/>
    </dgm:pt>
    <dgm:pt modelId="{BA1D5BE9-02BC-47AF-9457-DE86C1A97A45}" type="pres">
      <dgm:prSet presAssocID="{5B2DF182-602C-4799-AAC9-8DAC38110386}" presName="composite" presStyleCnt="0"/>
      <dgm:spPr/>
    </dgm:pt>
    <dgm:pt modelId="{EB2B2357-7308-4E9B-B720-8E02F358182E}" type="pres">
      <dgm:prSet presAssocID="{5B2DF182-602C-4799-AAC9-8DAC38110386}" presName="background" presStyleLbl="node0" presStyleIdx="0" presStyleCnt="2"/>
      <dgm:spPr/>
    </dgm:pt>
    <dgm:pt modelId="{E8305C91-4490-411E-BE8F-6D53F81CD315}" type="pres">
      <dgm:prSet presAssocID="{5B2DF182-602C-4799-AAC9-8DAC38110386}" presName="text" presStyleLbl="fgAcc0" presStyleIdx="0" presStyleCnt="2">
        <dgm:presLayoutVars>
          <dgm:chPref val="3"/>
        </dgm:presLayoutVars>
      </dgm:prSet>
      <dgm:spPr/>
    </dgm:pt>
    <dgm:pt modelId="{2869E649-AB2B-465C-894A-023FCF25FED9}" type="pres">
      <dgm:prSet presAssocID="{5B2DF182-602C-4799-AAC9-8DAC38110386}" presName="hierChild2" presStyleCnt="0"/>
      <dgm:spPr/>
    </dgm:pt>
    <dgm:pt modelId="{67308824-9639-485A-BA38-741B919DC55D}" type="pres">
      <dgm:prSet presAssocID="{9C17A8F9-538F-4E48-814C-51CDCD705C64}" presName="hierRoot1" presStyleCnt="0"/>
      <dgm:spPr/>
    </dgm:pt>
    <dgm:pt modelId="{77B01C7D-769E-4C8C-B0C7-0228788135CD}" type="pres">
      <dgm:prSet presAssocID="{9C17A8F9-538F-4E48-814C-51CDCD705C64}" presName="composite" presStyleCnt="0"/>
      <dgm:spPr/>
    </dgm:pt>
    <dgm:pt modelId="{868A758D-DC36-4D8C-8ABC-1825D25155D6}" type="pres">
      <dgm:prSet presAssocID="{9C17A8F9-538F-4E48-814C-51CDCD705C64}" presName="background" presStyleLbl="node0" presStyleIdx="1" presStyleCnt="2"/>
      <dgm:spPr/>
    </dgm:pt>
    <dgm:pt modelId="{8FCE6C60-4C6C-4817-9054-7A86387BB7B0}" type="pres">
      <dgm:prSet presAssocID="{9C17A8F9-538F-4E48-814C-51CDCD705C64}" presName="text" presStyleLbl="fgAcc0" presStyleIdx="1" presStyleCnt="2">
        <dgm:presLayoutVars>
          <dgm:chPref val="3"/>
        </dgm:presLayoutVars>
      </dgm:prSet>
      <dgm:spPr/>
    </dgm:pt>
    <dgm:pt modelId="{17637EC3-0F0D-4FC0-BAC9-4373FDA1D5BC}" type="pres">
      <dgm:prSet presAssocID="{9C17A8F9-538F-4E48-814C-51CDCD705C64}" presName="hierChild2" presStyleCnt="0"/>
      <dgm:spPr/>
    </dgm:pt>
  </dgm:ptLst>
  <dgm:cxnLst>
    <dgm:cxn modelId="{382E4E0B-1E35-427C-86BA-5356F021B5E5}" srcId="{33FCBC64-0DEE-43BF-840C-69DF07A34991}" destId="{5B2DF182-602C-4799-AAC9-8DAC38110386}" srcOrd="0" destOrd="0" parTransId="{F06CE9C0-51D5-4152-A0B4-CA63BA0033F8}" sibTransId="{895F5A8A-751D-44A0-8EF2-35E0D689964C}"/>
    <dgm:cxn modelId="{FC18358E-3E98-448E-9E3D-39C5FCC54506}" type="presOf" srcId="{9C17A8F9-538F-4E48-814C-51CDCD705C64}" destId="{8FCE6C60-4C6C-4817-9054-7A86387BB7B0}" srcOrd="0" destOrd="0" presId="urn:microsoft.com/office/officeart/2005/8/layout/hierarchy1"/>
    <dgm:cxn modelId="{1A6CBDA3-3509-4678-958C-6C1EA47CBA5C}" srcId="{33FCBC64-0DEE-43BF-840C-69DF07A34991}" destId="{9C17A8F9-538F-4E48-814C-51CDCD705C64}" srcOrd="1" destOrd="0" parTransId="{B752D4C3-7AE5-4E2D-B967-340570B0940D}" sibTransId="{DAB4F598-55BE-4F6A-8E1F-68D44EA27930}"/>
    <dgm:cxn modelId="{904AFAB8-447F-49AA-AA1E-183A4B779B8C}" type="presOf" srcId="{33FCBC64-0DEE-43BF-840C-69DF07A34991}" destId="{71FE5213-5144-4A00-A9F5-D2AC30D6D33E}" srcOrd="0" destOrd="0" presId="urn:microsoft.com/office/officeart/2005/8/layout/hierarchy1"/>
    <dgm:cxn modelId="{617E3AD3-A93E-48B9-A7D6-A4A54CC48B6F}" type="presOf" srcId="{5B2DF182-602C-4799-AAC9-8DAC38110386}" destId="{E8305C91-4490-411E-BE8F-6D53F81CD315}" srcOrd="0" destOrd="0" presId="urn:microsoft.com/office/officeart/2005/8/layout/hierarchy1"/>
    <dgm:cxn modelId="{7157751E-B307-4598-97DF-C606EAB2BB0E}" type="presParOf" srcId="{71FE5213-5144-4A00-A9F5-D2AC30D6D33E}" destId="{EA29C65B-1AD5-4E0A-9C21-BF9BF95F2061}" srcOrd="0" destOrd="0" presId="urn:microsoft.com/office/officeart/2005/8/layout/hierarchy1"/>
    <dgm:cxn modelId="{BA0C471A-E758-409D-BD96-1103B1190C52}" type="presParOf" srcId="{EA29C65B-1AD5-4E0A-9C21-BF9BF95F2061}" destId="{BA1D5BE9-02BC-47AF-9457-DE86C1A97A45}" srcOrd="0" destOrd="0" presId="urn:microsoft.com/office/officeart/2005/8/layout/hierarchy1"/>
    <dgm:cxn modelId="{111632E9-7DAA-498A-8EA1-1412A8183003}" type="presParOf" srcId="{BA1D5BE9-02BC-47AF-9457-DE86C1A97A45}" destId="{EB2B2357-7308-4E9B-B720-8E02F358182E}" srcOrd="0" destOrd="0" presId="urn:microsoft.com/office/officeart/2005/8/layout/hierarchy1"/>
    <dgm:cxn modelId="{BEB4C397-AB04-4C37-80CA-BF0292BBEE5E}" type="presParOf" srcId="{BA1D5BE9-02BC-47AF-9457-DE86C1A97A45}" destId="{E8305C91-4490-411E-BE8F-6D53F81CD315}" srcOrd="1" destOrd="0" presId="urn:microsoft.com/office/officeart/2005/8/layout/hierarchy1"/>
    <dgm:cxn modelId="{926DA8A0-072C-4011-873F-456D99F4DEC4}" type="presParOf" srcId="{EA29C65B-1AD5-4E0A-9C21-BF9BF95F2061}" destId="{2869E649-AB2B-465C-894A-023FCF25FED9}" srcOrd="1" destOrd="0" presId="urn:microsoft.com/office/officeart/2005/8/layout/hierarchy1"/>
    <dgm:cxn modelId="{3D10CF59-59AD-4677-BD74-B44C11040103}" type="presParOf" srcId="{71FE5213-5144-4A00-A9F5-D2AC30D6D33E}" destId="{67308824-9639-485A-BA38-741B919DC55D}" srcOrd="1" destOrd="0" presId="urn:microsoft.com/office/officeart/2005/8/layout/hierarchy1"/>
    <dgm:cxn modelId="{E50936FB-D121-41DB-9C55-7FE111FE739D}" type="presParOf" srcId="{67308824-9639-485A-BA38-741B919DC55D}" destId="{77B01C7D-769E-4C8C-B0C7-0228788135CD}" srcOrd="0" destOrd="0" presId="urn:microsoft.com/office/officeart/2005/8/layout/hierarchy1"/>
    <dgm:cxn modelId="{603E853D-FE78-478B-84A1-34D7696C9D20}" type="presParOf" srcId="{77B01C7D-769E-4C8C-B0C7-0228788135CD}" destId="{868A758D-DC36-4D8C-8ABC-1825D25155D6}" srcOrd="0" destOrd="0" presId="urn:microsoft.com/office/officeart/2005/8/layout/hierarchy1"/>
    <dgm:cxn modelId="{333E0DD2-6DF0-47DF-9943-E5B1F3CAFDB5}" type="presParOf" srcId="{77B01C7D-769E-4C8C-B0C7-0228788135CD}" destId="{8FCE6C60-4C6C-4817-9054-7A86387BB7B0}" srcOrd="1" destOrd="0" presId="urn:microsoft.com/office/officeart/2005/8/layout/hierarchy1"/>
    <dgm:cxn modelId="{3894D0E3-C885-40F3-84C2-D521A510363F}" type="presParOf" srcId="{67308824-9639-485A-BA38-741B919DC55D}" destId="{17637EC3-0F0D-4FC0-BAC9-4373FDA1D5B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2373B4-8E3D-48C3-AA14-66520C2135B6}">
      <dsp:nvSpPr>
        <dsp:cNvPr id="0" name=""/>
        <dsp:cNvSpPr/>
      </dsp:nvSpPr>
      <dsp:spPr>
        <a:xfrm>
          <a:off x="0" y="345073"/>
          <a:ext cx="1994801" cy="12666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84F81-C2B1-48CC-B529-9622E101CBD7}">
      <dsp:nvSpPr>
        <dsp:cNvPr id="0" name=""/>
        <dsp:cNvSpPr/>
      </dsp:nvSpPr>
      <dsp:spPr>
        <a:xfrm>
          <a:off x="221644" y="555635"/>
          <a:ext cx="1994801" cy="12666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The model's performance was evaluated on test data, using predicted values and the R² score to assess accuracy and realism.</a:t>
          </a:r>
          <a:endParaRPr lang="en-US" sz="1200" kern="1200"/>
        </a:p>
      </dsp:txBody>
      <dsp:txXfrm>
        <a:off x="258744" y="592735"/>
        <a:ext cx="1920601" cy="1192498"/>
      </dsp:txXfrm>
    </dsp:sp>
    <dsp:sp modelId="{A5CF111D-6F36-4C81-AB59-3834BB40B54F}">
      <dsp:nvSpPr>
        <dsp:cNvPr id="0" name=""/>
        <dsp:cNvSpPr/>
      </dsp:nvSpPr>
      <dsp:spPr>
        <a:xfrm>
          <a:off x="2438090" y="345073"/>
          <a:ext cx="1994801" cy="12666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FB3E8-903E-41F6-AC50-DABE0B9AE17B}">
      <dsp:nvSpPr>
        <dsp:cNvPr id="0" name=""/>
        <dsp:cNvSpPr/>
      </dsp:nvSpPr>
      <dsp:spPr>
        <a:xfrm>
          <a:off x="2659734" y="555635"/>
          <a:ext cx="1994801" cy="12666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The preprocessing pipeline and trained model were saved with 'joblib', ensuring they can be reused consistently in future applications.</a:t>
          </a:r>
          <a:endParaRPr lang="en-US" sz="1200" kern="1200"/>
        </a:p>
      </dsp:txBody>
      <dsp:txXfrm>
        <a:off x="2696834" y="592735"/>
        <a:ext cx="1920601" cy="1192498"/>
      </dsp:txXfrm>
    </dsp:sp>
    <dsp:sp modelId="{868A758D-DC36-4D8C-8ABC-1825D25155D6}">
      <dsp:nvSpPr>
        <dsp:cNvPr id="0" name=""/>
        <dsp:cNvSpPr/>
      </dsp:nvSpPr>
      <dsp:spPr>
        <a:xfrm>
          <a:off x="4876180" y="345073"/>
          <a:ext cx="1994801" cy="12666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E6C60-4C6C-4817-9054-7A86387BB7B0}">
      <dsp:nvSpPr>
        <dsp:cNvPr id="0" name=""/>
        <dsp:cNvSpPr/>
      </dsp:nvSpPr>
      <dsp:spPr>
        <a:xfrm>
          <a:off x="5097824" y="555635"/>
          <a:ext cx="1994801" cy="12666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The model's predictions closely matched actual values, demonstrating its effectiveness and reliability in real-world prediction scenarios.</a:t>
          </a:r>
          <a:endParaRPr lang="en-US" sz="1200" kern="1200"/>
        </a:p>
      </dsp:txBody>
      <dsp:txXfrm>
        <a:off x="5134924" y="592735"/>
        <a:ext cx="1920601" cy="11924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B2357-7308-4E9B-B720-8E02F358182E}">
      <dsp:nvSpPr>
        <dsp:cNvPr id="0" name=""/>
        <dsp:cNvSpPr/>
      </dsp:nvSpPr>
      <dsp:spPr>
        <a:xfrm>
          <a:off x="166800" y="629"/>
          <a:ext cx="2427754" cy="1541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05C91-4490-411E-BE8F-6D53F81CD315}">
      <dsp:nvSpPr>
        <dsp:cNvPr id="0" name=""/>
        <dsp:cNvSpPr/>
      </dsp:nvSpPr>
      <dsp:spPr>
        <a:xfrm>
          <a:off x="436550" y="256892"/>
          <a:ext cx="2427754" cy="1541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rPr>
            <a:t>The dataset was split and preprocessed using a pipeline to ensure consistency and reliability, handling missing values and standardization.</a:t>
          </a:r>
          <a:endParaRPr lang="en-US" sz="1400" b="0" kern="1200" dirty="0">
            <a:solidFill>
              <a:schemeClr val="tx1">
                <a:lumMod val="75000"/>
                <a:lumOff val="25000"/>
              </a:schemeClr>
            </a:solidFill>
            <a:latin typeface="Arial"/>
            <a:cs typeface="Arial"/>
          </a:endParaRPr>
        </a:p>
      </dsp:txBody>
      <dsp:txXfrm>
        <a:off x="481703" y="302045"/>
        <a:ext cx="2337448" cy="1451317"/>
      </dsp:txXfrm>
    </dsp:sp>
    <dsp:sp modelId="{868A758D-DC36-4D8C-8ABC-1825D25155D6}">
      <dsp:nvSpPr>
        <dsp:cNvPr id="0" name=""/>
        <dsp:cNvSpPr/>
      </dsp:nvSpPr>
      <dsp:spPr>
        <a:xfrm>
          <a:off x="3134055" y="629"/>
          <a:ext cx="2427754" cy="1541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E6C60-4C6C-4817-9054-7A86387BB7B0}">
      <dsp:nvSpPr>
        <dsp:cNvPr id="0" name=""/>
        <dsp:cNvSpPr/>
      </dsp:nvSpPr>
      <dsp:spPr>
        <a:xfrm>
          <a:off x="3403805" y="256892"/>
          <a:ext cx="2427754" cy="1541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A Decision Tree Regressor was trained on preprocessed data, capturing complex relationships and ensuring effective model learning.</a:t>
          </a:r>
          <a:endParaRPr lang="en-US" sz="14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3448958" y="302045"/>
        <a:ext cx="2337448" cy="1451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wsgeek.com/Amazon-Machine-Learnin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4980"/>
            <a:ext cx="9144000" cy="1782176"/>
          </a:xfrm>
        </p:spPr>
        <p:txBody>
          <a:bodyPr/>
          <a:lstStyle/>
          <a:p>
            <a:r>
              <a:rPr lang="en-US" sz="5400" b="1" u="sng" dirty="0">
                <a:solidFill>
                  <a:srgbClr val="45B0E1"/>
                </a:solidFill>
                <a:ea typeface="+mj-lt"/>
                <a:cs typeface="+mj-lt"/>
              </a:rPr>
              <a:t>Machine</a:t>
            </a:r>
            <a:r>
              <a:rPr lang="en-US" u="sng" dirty="0">
                <a:solidFill>
                  <a:srgbClr val="45B0E1"/>
                </a:solidFill>
                <a:ea typeface="+mj-lt"/>
                <a:cs typeface="+mj-lt"/>
              </a:rPr>
              <a:t> </a:t>
            </a:r>
            <a:r>
              <a:rPr lang="en-US" sz="5400" b="1" u="sng" dirty="0">
                <a:solidFill>
                  <a:srgbClr val="45B0E1"/>
                </a:solidFill>
                <a:ea typeface="+mj-lt"/>
                <a:cs typeface="+mj-lt"/>
              </a:rPr>
              <a:t>Learning</a:t>
            </a:r>
            <a:r>
              <a:rPr lang="en-US" u="sng" dirty="0">
                <a:solidFill>
                  <a:srgbClr val="45B0E1"/>
                </a:solidFill>
                <a:ea typeface="+mj-lt"/>
                <a:cs typeface="+mj-lt"/>
              </a:rPr>
              <a:t> </a:t>
            </a:r>
            <a:r>
              <a:rPr lang="en-US" sz="5400" b="1" u="sng" dirty="0">
                <a:solidFill>
                  <a:srgbClr val="45B0E1"/>
                </a:solidFill>
                <a:ea typeface="+mj-lt"/>
                <a:cs typeface="+mj-lt"/>
              </a:rPr>
              <a:t>Model</a:t>
            </a:r>
            <a:r>
              <a:rPr lang="en-US" u="sng" dirty="0">
                <a:solidFill>
                  <a:srgbClr val="45B0E1"/>
                </a:solidFill>
                <a:ea typeface="+mj-lt"/>
                <a:cs typeface="+mj-lt"/>
              </a:rPr>
              <a:t> </a:t>
            </a:r>
            <a:r>
              <a:rPr lang="en-US" sz="5400" b="1" u="sng" dirty="0">
                <a:solidFill>
                  <a:srgbClr val="45B0E1"/>
                </a:solidFill>
                <a:ea typeface="+mj-lt"/>
                <a:cs typeface="+mj-lt"/>
              </a:rPr>
              <a:t>Development</a:t>
            </a:r>
            <a:r>
              <a:rPr lang="en-US" u="sng" dirty="0">
                <a:solidFill>
                  <a:srgbClr val="45B0E1"/>
                </a:solidFill>
                <a:ea typeface="+mj-lt"/>
                <a:cs typeface="+mj-lt"/>
              </a:rPr>
              <a:t> </a:t>
            </a:r>
            <a:r>
              <a:rPr lang="en-US" sz="5400" b="1" u="sng" dirty="0">
                <a:solidFill>
                  <a:srgbClr val="45B0E1"/>
                </a:solidFill>
                <a:ea typeface="+mj-lt"/>
                <a:cs typeface="+mj-lt"/>
              </a:rPr>
              <a:t>Report</a:t>
            </a:r>
            <a:endParaRPr lang="en-US" sz="5400" b="1" u="sng">
              <a:solidFill>
                <a:srgbClr val="45B0E1"/>
              </a:solidFill>
            </a:endParaRPr>
          </a:p>
        </p:txBody>
      </p:sp>
      <p:pic>
        <p:nvPicPr>
          <p:cNvPr id="4" name="Picture 3" descr="A whiteboard with text and images&#10;&#10;Description automatically generated">
            <a:extLst>
              <a:ext uri="{FF2B5EF4-FFF2-40B4-BE49-F238E27FC236}">
                <a16:creationId xmlns:a16="http://schemas.microsoft.com/office/drawing/2014/main" id="{B20853B3-D276-C88E-CFB4-FAD154926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7028" y="1710322"/>
            <a:ext cx="3226302" cy="23935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01456E-CADA-487F-25E5-3B7487270782}"/>
              </a:ext>
            </a:extLst>
          </p:cNvPr>
          <p:cNvSpPr txBox="1"/>
          <p:nvPr/>
        </p:nvSpPr>
        <p:spPr>
          <a:xfrm>
            <a:off x="-2556745" y="3288278"/>
            <a:ext cx="4215792" cy="160925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en-US"/>
              <a:t>ThePhoto by PhotoAuthor is licensed under CCYYSA.</a:t>
            </a:r>
          </a:p>
        </p:txBody>
      </p:sp>
      <p:pic>
        <p:nvPicPr>
          <p:cNvPr id="10" name="Picture 9" descr="A person touching a screen with a finger&#10;&#10;Description automatically generated">
            <a:extLst>
              <a:ext uri="{FF2B5EF4-FFF2-40B4-BE49-F238E27FC236}">
                <a16:creationId xmlns:a16="http://schemas.microsoft.com/office/drawing/2014/main" id="{F610794A-5442-4CE6-4941-C2653C346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108" y="4405279"/>
            <a:ext cx="3694564" cy="21810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939100-14FF-5512-C88A-D8F6A7493044}"/>
              </a:ext>
            </a:extLst>
          </p:cNvPr>
          <p:cNvSpPr txBox="1"/>
          <p:nvPr/>
        </p:nvSpPr>
        <p:spPr>
          <a:xfrm>
            <a:off x="3636922" y="2045073"/>
            <a:ext cx="245930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u="sng" dirty="0">
                <a:solidFill>
                  <a:srgbClr val="FFC000"/>
                </a:solidFill>
                <a:ea typeface="+mn-lt"/>
                <a:cs typeface="+mn-lt"/>
              </a:rPr>
              <a:t>Project Overview  :-</a:t>
            </a:r>
            <a:endParaRPr lang="en-US" sz="2000" b="1" u="sng" dirty="0">
              <a:solidFill>
                <a:srgbClr val="FFC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4E966A-1506-4938-E05C-E0BDEA0B4A4C}"/>
              </a:ext>
            </a:extLst>
          </p:cNvPr>
          <p:cNvSpPr txBox="1"/>
          <p:nvPr/>
        </p:nvSpPr>
        <p:spPr>
          <a:xfrm>
            <a:off x="4254674" y="2438400"/>
            <a:ext cx="745089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This report outlines the development process of a machine learning model aimed at predicting a specific target variable ('</a:t>
            </a:r>
            <a:r>
              <a:rPr lang="en-US" sz="2000" b="1" dirty="0" err="1">
                <a:solidFill>
                  <a:srgbClr val="FF0000"/>
                </a:solidFill>
              </a:rPr>
              <a:t>s.s.temp</a:t>
            </a:r>
            <a:r>
              <a:rPr lang="en-US" sz="2000" b="1" dirty="0">
                <a:solidFill>
                  <a:srgbClr val="FF0000"/>
                </a:solidFill>
              </a:rPr>
              <a:t>.') using a dataset provided in 'train.csv'. The model employs a Decision Tree Regressor and includes necessary data preprocessing steps to ensure reliable and accurate predictions.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A29CA-69B6-9D92-640D-C42DC27B896E}"/>
              </a:ext>
            </a:extLst>
          </p:cNvPr>
          <p:cNvSpPr txBox="1"/>
          <p:nvPr/>
        </p:nvSpPr>
        <p:spPr>
          <a:xfrm>
            <a:off x="356562" y="4410788"/>
            <a:ext cx="354695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>
                <a:solidFill>
                  <a:srgbClr val="FFC000"/>
                </a:solidFill>
              </a:rPr>
              <a:t>Steps in Model </a:t>
            </a:r>
            <a:r>
              <a:rPr lang="en-US" sz="2000" b="1" u="sng" dirty="0">
                <a:solidFill>
                  <a:srgbClr val="FFC000"/>
                </a:solidFill>
              </a:rPr>
              <a:t>Development :-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CA22218-4A89-DEBC-A001-E5F81B546ABC}"/>
              </a:ext>
            </a:extLst>
          </p:cNvPr>
          <p:cNvSpPr/>
          <p:nvPr/>
        </p:nvSpPr>
        <p:spPr>
          <a:xfrm>
            <a:off x="3894044" y="2567452"/>
            <a:ext cx="365342" cy="1774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5B0E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13FA81-1FA0-DB19-ADB4-B924E807DF42}"/>
              </a:ext>
            </a:extLst>
          </p:cNvPr>
          <p:cNvSpPr txBox="1"/>
          <p:nvPr/>
        </p:nvSpPr>
        <p:spPr>
          <a:xfrm>
            <a:off x="1521198" y="4950198"/>
            <a:ext cx="440110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Data Loading and Initial Exploration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Data Splitting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Pipeline Preparation</a:t>
            </a:r>
            <a:endParaRPr lang="en-US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Model Training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Model Evaluation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1241-E620-ED12-6BCD-8D06DEA23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818" y="141008"/>
            <a:ext cx="10672482" cy="1056622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          </a:t>
            </a:r>
            <a:r>
              <a:rPr lang="en-US" b="1" u="sng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Data Loading and Initial Exploration</a:t>
            </a:r>
            <a:endParaRPr lang="en-US" b="1" u="sng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93EB11-F21D-F729-07BE-456F8181D560}"/>
              </a:ext>
            </a:extLst>
          </p:cNvPr>
          <p:cNvSpPr txBox="1"/>
          <p:nvPr/>
        </p:nvSpPr>
        <p:spPr>
          <a:xfrm>
            <a:off x="675154" y="1383926"/>
            <a:ext cx="17565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u="sng" dirty="0">
                <a:solidFill>
                  <a:schemeClr val="accent2">
                    <a:lumMod val="50000"/>
                  </a:schemeClr>
                </a:solidFill>
              </a:rPr>
              <a:t>Objective:-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5E4EB-7796-674D-FD8F-373EB67BAAA7}"/>
              </a:ext>
            </a:extLst>
          </p:cNvPr>
          <p:cNvSpPr txBox="1"/>
          <p:nvPr/>
        </p:nvSpPr>
        <p:spPr>
          <a:xfrm>
            <a:off x="677955" y="1857374"/>
            <a:ext cx="77768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To load the dataset and perform initial exploration to understand its structure and content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6" name="Picture 5" descr="A blue and white background with gears and lines&#10;&#10;Description automatically generated">
            <a:extLst>
              <a:ext uri="{FF2B5EF4-FFF2-40B4-BE49-F238E27FC236}">
                <a16:creationId xmlns:a16="http://schemas.microsoft.com/office/drawing/2014/main" id="{427DE744-26E8-C013-D205-83483FA75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572" y="2314855"/>
            <a:ext cx="2981325" cy="1533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D784E1-25EC-4617-58E5-D55CA270D90A}"/>
              </a:ext>
            </a:extLst>
          </p:cNvPr>
          <p:cNvSpPr txBox="1"/>
          <p:nvPr/>
        </p:nvSpPr>
        <p:spPr>
          <a:xfrm>
            <a:off x="677955" y="2619375"/>
            <a:ext cx="151279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u="sng" dirty="0">
                <a:solidFill>
                  <a:schemeClr val="accent2">
                    <a:lumMod val="50000"/>
                  </a:schemeClr>
                </a:solidFill>
              </a:rPr>
              <a:t>Code</a:t>
            </a:r>
            <a:r>
              <a:rPr lang="en-US" sz="2000" b="1" u="sng" dirty="0">
                <a:solidFill>
                  <a:schemeClr val="accent2">
                    <a:lumMod val="50000"/>
                  </a:schemeClr>
                </a:solidFill>
              </a:rPr>
              <a:t>:-</a:t>
            </a:r>
          </a:p>
        </p:txBody>
      </p:sp>
      <p:pic>
        <p:nvPicPr>
          <p:cNvPr id="8" name="Picture 7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6563A130-138B-3ECF-5AE3-358BC627E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059" y="3077364"/>
            <a:ext cx="6096000" cy="9498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A74F49-785C-A102-0918-7A3151F94FC1}"/>
              </a:ext>
            </a:extLst>
          </p:cNvPr>
          <p:cNvSpPr txBox="1"/>
          <p:nvPr/>
        </p:nvSpPr>
        <p:spPr>
          <a:xfrm>
            <a:off x="677955" y="4557992"/>
            <a:ext cx="13727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u="sng" dirty="0">
                <a:solidFill>
                  <a:schemeClr val="accent2">
                    <a:lumMod val="50000"/>
                  </a:schemeClr>
                </a:solidFill>
              </a:rPr>
              <a:t>Detail:-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0F51D0-FEB9-B169-8213-5C5363AE3C69}"/>
              </a:ext>
            </a:extLst>
          </p:cNvPr>
          <p:cNvSpPr txBox="1"/>
          <p:nvPr/>
        </p:nvSpPr>
        <p:spPr>
          <a:xfrm>
            <a:off x="876860" y="5213536"/>
            <a:ext cx="104802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The dataset is loaded using the pandas library.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Initial exploration is done using </a:t>
            </a:r>
            <a:r>
              <a:rPr lang="en-US" b="1" dirty="0">
                <a:solidFill>
                  <a:srgbClr val="FF0000"/>
                </a:solidFill>
                <a:latin typeface="Aptos"/>
              </a:rPr>
              <a:t>'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print(</a:t>
            </a:r>
            <a:r>
              <a:rPr lang="en-US" b="1" err="1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df.head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())</a:t>
            </a:r>
            <a:r>
              <a:rPr lang="en-US" b="1" dirty="0">
                <a:solidFill>
                  <a:srgbClr val="FF0000"/>
                </a:solidFill>
                <a:latin typeface="Consolas"/>
              </a:rPr>
              <a:t>'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 to display the first few rows of the dataset.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67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BBF0-F42E-A075-FB51-28273D89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13506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ea typeface="+mj-lt"/>
                <a:cs typeface="+mj-lt"/>
              </a:rPr>
              <a:t>                                  </a:t>
            </a:r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ea typeface="+mj-lt"/>
                <a:cs typeface="+mj-lt"/>
              </a:rPr>
              <a:t>Data Splitting</a:t>
            </a:r>
            <a:endParaRPr lang="en-US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56854-9E07-7471-7164-50E42221FF5E}"/>
              </a:ext>
            </a:extLst>
          </p:cNvPr>
          <p:cNvSpPr txBox="1"/>
          <p:nvPr/>
        </p:nvSpPr>
        <p:spPr>
          <a:xfrm>
            <a:off x="843242" y="1072961"/>
            <a:ext cx="203666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Objective:-</a:t>
            </a:r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E0DB05-6571-6E86-F064-E35195EFB4D8}"/>
              </a:ext>
            </a:extLst>
          </p:cNvPr>
          <p:cNvSpPr txBox="1"/>
          <p:nvPr/>
        </p:nvSpPr>
        <p:spPr>
          <a:xfrm>
            <a:off x="1176617" y="1720102"/>
            <a:ext cx="795897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To split the dataset into training and test sets to facilitate model training and evaluation.</a:t>
            </a:r>
            <a:endParaRPr lang="en-US" b="1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BF941D-3C0C-6372-261F-F844C625DF45}"/>
              </a:ext>
            </a:extLst>
          </p:cNvPr>
          <p:cNvSpPr txBox="1"/>
          <p:nvPr/>
        </p:nvSpPr>
        <p:spPr>
          <a:xfrm>
            <a:off x="840441" y="2658595"/>
            <a:ext cx="171450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Code:-</a:t>
            </a:r>
          </a:p>
        </p:txBody>
      </p:sp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41CD655-A4B8-B9B8-45E1-08A598AA5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618" y="3247635"/>
            <a:ext cx="7250205" cy="10911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673394-6CB0-8D62-46A9-C465826485AA}"/>
              </a:ext>
            </a:extLst>
          </p:cNvPr>
          <p:cNvSpPr txBox="1"/>
          <p:nvPr/>
        </p:nvSpPr>
        <p:spPr>
          <a:xfrm>
            <a:off x="840440" y="4625228"/>
            <a:ext cx="18209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Detail:-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E9FC0C-E16B-9E96-AF59-9A2D576CF5CD}"/>
              </a:ext>
            </a:extLst>
          </p:cNvPr>
          <p:cNvSpPr txBox="1"/>
          <p:nvPr/>
        </p:nvSpPr>
        <p:spPr>
          <a:xfrm>
            <a:off x="868455" y="5322794"/>
            <a:ext cx="805422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The dataset is split into training and test sets using an 80-20 split ratio.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'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random_state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ea typeface="+mn-lt"/>
                <a:cs typeface="+mn-lt"/>
              </a:rPr>
              <a:t>=42'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ensures reproducibility of the split.</a:t>
            </a:r>
          </a:p>
        </p:txBody>
      </p:sp>
      <p:pic>
        <p:nvPicPr>
          <p:cNvPr id="10" name="Picture 9" descr="A diagram of data split&#10;&#10;Description automatically generated">
            <a:extLst>
              <a:ext uri="{FF2B5EF4-FFF2-40B4-BE49-F238E27FC236}">
                <a16:creationId xmlns:a16="http://schemas.microsoft.com/office/drawing/2014/main" id="{6D784494-2524-DED0-64B3-477D4B049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635" y="2760011"/>
            <a:ext cx="3438525" cy="174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3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1A94-A697-278B-02AF-280AC889D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940" y="-217"/>
            <a:ext cx="10515600" cy="1148111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                         </a:t>
            </a:r>
            <a:r>
              <a:rPr lang="en-US" sz="4800" b="1" u="sng" dirty="0">
                <a:solidFill>
                  <a:schemeClr val="tx2">
                    <a:lumMod val="75000"/>
                    <a:lumOff val="25000"/>
                  </a:schemeClr>
                </a:solidFill>
                <a:ea typeface="+mj-lt"/>
                <a:cs typeface="+mj-lt"/>
              </a:rPr>
              <a:t>Pipeline Preparation</a:t>
            </a:r>
            <a:endParaRPr lang="en-US" sz="4800" b="1" u="sng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46B359-848F-BB33-EADF-C03E613AA9BA}"/>
              </a:ext>
            </a:extLst>
          </p:cNvPr>
          <p:cNvSpPr txBox="1"/>
          <p:nvPr/>
        </p:nvSpPr>
        <p:spPr>
          <a:xfrm>
            <a:off x="771210" y="1082941"/>
            <a:ext cx="210110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u="sng" dirty="0">
                <a:solidFill>
                  <a:schemeClr val="tx2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Objective:-</a:t>
            </a:r>
            <a:endParaRPr lang="en-US" sz="2400" b="1" u="sng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05AAE9-5A78-8A72-B521-C83E9A5A2CB1}"/>
              </a:ext>
            </a:extLst>
          </p:cNvPr>
          <p:cNvSpPr txBox="1"/>
          <p:nvPr/>
        </p:nvSpPr>
        <p:spPr>
          <a:xfrm>
            <a:off x="1135132" y="1544914"/>
            <a:ext cx="68754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To prepare a data preprocessing pipeline that handles missing values and scales the features.</a:t>
            </a:r>
            <a:endParaRPr lang="en-US" b="1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D1BFB7-9106-9715-E48E-0D5A7F5306BA}"/>
              </a:ext>
            </a:extLst>
          </p:cNvPr>
          <p:cNvSpPr txBox="1"/>
          <p:nvPr/>
        </p:nvSpPr>
        <p:spPr>
          <a:xfrm>
            <a:off x="767909" y="2196927"/>
            <a:ext cx="17929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Code:-</a:t>
            </a:r>
          </a:p>
        </p:txBody>
      </p:sp>
      <p:pic>
        <p:nvPicPr>
          <p:cNvPr id="7" name="Picture 6" descr="A computer screen shot of white text&#10;&#10;Description automatically generated">
            <a:extLst>
              <a:ext uri="{FF2B5EF4-FFF2-40B4-BE49-F238E27FC236}">
                <a16:creationId xmlns:a16="http://schemas.microsoft.com/office/drawing/2014/main" id="{70C050A4-F434-462C-0AB7-081952ECC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301" y="2395276"/>
            <a:ext cx="6864001" cy="25371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39F0E6-7CC4-58CC-0672-66E5D7946FD0}"/>
              </a:ext>
            </a:extLst>
          </p:cNvPr>
          <p:cNvSpPr txBox="1"/>
          <p:nvPr/>
        </p:nvSpPr>
        <p:spPr>
          <a:xfrm>
            <a:off x="590811" y="5173250"/>
            <a:ext cx="11605363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Details:-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The pipeline includes </a:t>
            </a:r>
            <a:r>
              <a:rPr lang="en-US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SimpleImputer</a:t>
            </a: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to handle missing values using the median strategy and </a:t>
            </a:r>
            <a:r>
              <a:rPr lang="en-US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StandardScaler</a:t>
            </a: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to standardize the features.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The pipeline is saved using </a:t>
            </a:r>
            <a:r>
              <a:rPr lang="en-US" b="1" err="1">
                <a:solidFill>
                  <a:schemeClr val="tx2">
                    <a:lumMod val="90000"/>
                    <a:lumOff val="10000"/>
                  </a:schemeClr>
                </a:solidFill>
              </a:rPr>
              <a:t>joblib</a:t>
            </a: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for future use.</a:t>
            </a:r>
          </a:p>
        </p:txBody>
      </p:sp>
      <p:pic>
        <p:nvPicPr>
          <p:cNvPr id="13" name="Picture 12" descr="Data to Deployment: Crafting a Robust Machine Learning ...">
            <a:extLst>
              <a:ext uri="{FF2B5EF4-FFF2-40B4-BE49-F238E27FC236}">
                <a16:creationId xmlns:a16="http://schemas.microsoft.com/office/drawing/2014/main" id="{118C15EE-20D8-93F6-1C8F-B5CF54C8F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577" y="171001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7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D7F3-5054-9AFD-3688-486628AA7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166"/>
            <a:ext cx="10515600" cy="1064605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                             </a:t>
            </a:r>
            <a:r>
              <a:rPr lang="en-US" b="1" dirty="0">
                <a:ea typeface="+mj-lt"/>
                <a:cs typeface="+mj-lt"/>
              </a:rPr>
              <a:t> </a:t>
            </a:r>
            <a:r>
              <a:rPr lang="en-US" b="1" u="sng" dirty="0">
                <a:solidFill>
                  <a:schemeClr val="accent1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Model Training</a:t>
            </a:r>
            <a:endParaRPr lang="en-US" b="1" u="sng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224E2-74FC-B820-7F96-8DCF38EA7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625" y="865298"/>
            <a:ext cx="3803737" cy="5100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rgbClr val="FFC000"/>
                </a:solidFill>
                <a:ea typeface="+mn-lt"/>
                <a:cs typeface="+mn-lt"/>
              </a:rPr>
              <a:t>Objective</a:t>
            </a:r>
            <a:r>
              <a:rPr lang="en-US" sz="2400" b="1" dirty="0">
                <a:solidFill>
                  <a:srgbClr val="FFC000"/>
                </a:solidFill>
                <a:ea typeface="+mn-lt"/>
                <a:cs typeface="+mn-lt"/>
              </a:rPr>
              <a:t>:</a:t>
            </a:r>
            <a:r>
              <a:rPr lang="en-US" sz="2400" dirty="0">
                <a:solidFill>
                  <a:srgbClr val="FFC000"/>
                </a:solidFill>
                <a:ea typeface="+mn-lt"/>
                <a:cs typeface="+mn-lt"/>
              </a:rPr>
              <a:t> -</a:t>
            </a:r>
            <a:endParaRPr lang="en-US" sz="240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431877-9AD2-821C-4773-7E4EF37B57F0}"/>
              </a:ext>
            </a:extLst>
          </p:cNvPr>
          <p:cNvSpPr txBox="1"/>
          <p:nvPr/>
        </p:nvSpPr>
        <p:spPr>
          <a:xfrm>
            <a:off x="959368" y="1172435"/>
            <a:ext cx="6801969" cy="65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To train a Decision Tree Regressor model using the preprocessed training data.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427A59-53FF-64B7-918E-27D412AFEBF0}"/>
              </a:ext>
            </a:extLst>
          </p:cNvPr>
          <p:cNvSpPr txBox="1"/>
          <p:nvPr/>
        </p:nvSpPr>
        <p:spPr>
          <a:xfrm>
            <a:off x="677802" y="1928831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u="sng" dirty="0">
                <a:solidFill>
                  <a:srgbClr val="FFC000"/>
                </a:solidFill>
              </a:rPr>
              <a:t>Code:-</a:t>
            </a:r>
          </a:p>
        </p:txBody>
      </p:sp>
      <p:pic>
        <p:nvPicPr>
          <p:cNvPr id="6" name="Picture 5" descr="A computer screen shot of white text&#10;&#10;Description automatically generated">
            <a:extLst>
              <a:ext uri="{FF2B5EF4-FFF2-40B4-BE49-F238E27FC236}">
                <a16:creationId xmlns:a16="http://schemas.microsoft.com/office/drawing/2014/main" id="{B19E08E1-0C2A-A0BA-FBAE-7AA9B2F7F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156" y="2334735"/>
            <a:ext cx="5927029" cy="21989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4BDD15-DD58-2906-5136-1A9BE0DDA567}"/>
              </a:ext>
            </a:extLst>
          </p:cNvPr>
          <p:cNvSpPr txBox="1"/>
          <p:nvPr/>
        </p:nvSpPr>
        <p:spPr>
          <a:xfrm>
            <a:off x="684757" y="4880976"/>
            <a:ext cx="9528130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 dirty="0">
                <a:solidFill>
                  <a:srgbClr val="FFC000"/>
                </a:solidFill>
                <a:cs typeface="Arial"/>
              </a:rPr>
              <a:t>Details:-</a:t>
            </a:r>
            <a:r>
              <a:rPr lang="en-US" sz="2400" dirty="0">
                <a:solidFill>
                  <a:srgbClr val="FFC000"/>
                </a:solidFill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FF0000"/>
                </a:solidFill>
                <a:cs typeface="Arial"/>
              </a:rPr>
              <a:t>Features and labels are separated for both training and test sets.</a:t>
            </a:r>
            <a:r>
              <a:rPr lang="en-US" dirty="0">
                <a:solidFill>
                  <a:srgbClr val="FF0000"/>
                </a:solidFill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FF0000"/>
                </a:solidFill>
                <a:cs typeface="Arial"/>
              </a:rPr>
              <a:t>The pipeline is applied to both training and test data to ensure consistent preprocessing.</a:t>
            </a:r>
            <a:r>
              <a:rPr lang="en-US" dirty="0">
                <a:solidFill>
                  <a:srgbClr val="FF0000"/>
                </a:solidFill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FF0000"/>
                </a:solidFill>
                <a:cs typeface="Arial"/>
              </a:rPr>
              <a:t>A Decision Tree Regressor model is trained using the preprocessed training data.</a:t>
            </a:r>
            <a:r>
              <a:rPr lang="en-US" dirty="0">
                <a:solidFill>
                  <a:srgbClr val="FF0000"/>
                </a:solidFill>
                <a:cs typeface="Arial"/>
              </a:rPr>
              <a:t>​</a:t>
            </a:r>
          </a:p>
        </p:txBody>
      </p:sp>
      <p:pic>
        <p:nvPicPr>
          <p:cNvPr id="8" name="Picture 7" descr="What is Machine Learning Model Training? | Opinosis Analytics">
            <a:extLst>
              <a:ext uri="{FF2B5EF4-FFF2-40B4-BE49-F238E27FC236}">
                <a16:creationId xmlns:a16="http://schemas.microsoft.com/office/drawing/2014/main" id="{77BD88E0-1DB5-178D-36EB-A7FA371AD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900" y="1484514"/>
            <a:ext cx="3572435" cy="219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3982-407E-1651-335E-391729DDA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185"/>
            <a:ext cx="10515600" cy="989387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                            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Model Evaluation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4AFF4-EF3E-D835-176B-97DE39D16D41}"/>
              </a:ext>
            </a:extLst>
          </p:cNvPr>
          <p:cNvSpPr txBox="1"/>
          <p:nvPr/>
        </p:nvSpPr>
        <p:spPr>
          <a:xfrm>
            <a:off x="835959" y="84716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 dirty="0">
                <a:solidFill>
                  <a:schemeClr val="accent2">
                    <a:lumMod val="75000"/>
                  </a:schemeClr>
                </a:solidFill>
              </a:rPr>
              <a:t>Objective:-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70A30D-4841-2F30-52AF-C95AFFF193D4}"/>
              </a:ext>
            </a:extLst>
          </p:cNvPr>
          <p:cNvSpPr txBox="1"/>
          <p:nvPr/>
        </p:nvSpPr>
        <p:spPr>
          <a:xfrm>
            <a:off x="1148603" y="1305485"/>
            <a:ext cx="86565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To evaluate the model's performance using the test data.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0E05D-A7B6-3D1E-76D7-C8D163579B2F}"/>
              </a:ext>
            </a:extLst>
          </p:cNvPr>
          <p:cNvSpPr txBox="1"/>
          <p:nvPr/>
        </p:nvSpPr>
        <p:spPr>
          <a:xfrm>
            <a:off x="835959" y="171001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 dirty="0">
                <a:solidFill>
                  <a:schemeClr val="accent2">
                    <a:lumMod val="75000"/>
                  </a:schemeClr>
                </a:solidFill>
              </a:rPr>
              <a:t>Code:-</a:t>
            </a:r>
          </a:p>
        </p:txBody>
      </p:sp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AAEE812-F274-F862-0DD3-63C42AD75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1871101"/>
            <a:ext cx="5300382" cy="28244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8DFC01-DC3A-E02E-8108-419C92942424}"/>
              </a:ext>
            </a:extLst>
          </p:cNvPr>
          <p:cNvSpPr txBox="1"/>
          <p:nvPr/>
        </p:nvSpPr>
        <p:spPr>
          <a:xfrm>
            <a:off x="835959" y="4802842"/>
            <a:ext cx="84021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 dirty="0">
                <a:solidFill>
                  <a:schemeClr val="accent2">
                    <a:lumMod val="75000"/>
                  </a:schemeClr>
                </a:solidFill>
              </a:rPr>
              <a:t>Details:-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70DB3-B935-CA04-2110-7C5E0AFC976C}"/>
              </a:ext>
            </a:extLst>
          </p:cNvPr>
          <p:cNvSpPr txBox="1"/>
          <p:nvPr/>
        </p:nvSpPr>
        <p:spPr>
          <a:xfrm>
            <a:off x="1151404" y="5364816"/>
            <a:ext cx="854448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Predictions are made on the test data.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Predicted values and actual values are printed for comparison.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The model's performance is evaluated using the R² score on the test data.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10" name="Picture 9" descr="Model Evaluation Techniques in Machine Learning | by Sachinsoni | Medium">
            <a:extLst>
              <a:ext uri="{FF2B5EF4-FFF2-40B4-BE49-F238E27FC236}">
                <a16:creationId xmlns:a16="http://schemas.microsoft.com/office/drawing/2014/main" id="{B2021CD3-8239-7623-5DB7-077C49A6D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074" y="847444"/>
            <a:ext cx="2733675" cy="1666875"/>
          </a:xfrm>
          <a:prstGeom prst="rect">
            <a:avLst/>
          </a:prstGeom>
        </p:spPr>
      </p:pic>
      <p:pic>
        <p:nvPicPr>
          <p:cNvPr id="13" name="Picture 12" descr="Model Evaluation Techniques in Machine Learning | by Fatmanurkutlu | Medium">
            <a:extLst>
              <a:ext uri="{FF2B5EF4-FFF2-40B4-BE49-F238E27FC236}">
                <a16:creationId xmlns:a16="http://schemas.microsoft.com/office/drawing/2014/main" id="{735222B9-95F7-398F-DA59-7D5ADDA14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518" y="3178265"/>
            <a:ext cx="3706904" cy="184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81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54400C-8749-9B71-1A43-A5BC68593E7B}"/>
              </a:ext>
            </a:extLst>
          </p:cNvPr>
          <p:cNvSpPr txBox="1"/>
          <p:nvPr/>
        </p:nvSpPr>
        <p:spPr>
          <a:xfrm>
            <a:off x="4802505" y="643467"/>
            <a:ext cx="2801428" cy="5490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50392">
              <a:spcAft>
                <a:spcPts val="600"/>
              </a:spcAft>
            </a:pPr>
            <a:r>
              <a:rPr lang="en-US" sz="2976" b="1" u="sng" kern="1200">
                <a:solidFill>
                  <a:srgbClr val="005A88"/>
                </a:solidFill>
                <a:latin typeface="+mn-lt"/>
                <a:ea typeface="+mn-lt"/>
                <a:cs typeface="+mn-lt"/>
              </a:rPr>
              <a:t>Conclusion</a:t>
            </a:r>
            <a:r>
              <a:rPr lang="en-US" sz="2604" b="1" kern="1200">
                <a:solidFill>
                  <a:srgbClr val="005A88"/>
                </a:solidFill>
                <a:latin typeface="+mn-lt"/>
                <a:ea typeface="+mn-lt"/>
                <a:cs typeface="+mn-lt"/>
              </a:rPr>
              <a:t>:-</a:t>
            </a:r>
            <a:endParaRPr lang="en-US" sz="20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Picture 9" descr="A person with his hand on his chin&#10;&#10;Description automatically generated">
            <a:extLst>
              <a:ext uri="{FF2B5EF4-FFF2-40B4-BE49-F238E27FC236}">
                <a16:creationId xmlns:a16="http://schemas.microsoft.com/office/drawing/2014/main" id="{8A393530-B03B-BA2A-E71A-73E87E7AF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971" y="1188879"/>
            <a:ext cx="2575736" cy="2575736"/>
          </a:xfrm>
          <a:prstGeom prst="rect">
            <a:avLst/>
          </a:prstGeom>
        </p:spPr>
      </p:pic>
      <p:graphicFrame>
        <p:nvGraphicFramePr>
          <p:cNvPr id="13" name="TextBox 8">
            <a:extLst>
              <a:ext uri="{FF2B5EF4-FFF2-40B4-BE49-F238E27FC236}">
                <a16:creationId xmlns:a16="http://schemas.microsoft.com/office/drawing/2014/main" id="{DCD95B00-691F-B6E1-089A-7F9C97F546D9}"/>
              </a:ext>
            </a:extLst>
          </p:cNvPr>
          <p:cNvGraphicFramePr/>
          <p:nvPr/>
        </p:nvGraphicFramePr>
        <p:xfrm>
          <a:off x="1097679" y="4047124"/>
          <a:ext cx="7092626" cy="2167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9" name="TextBox 8">
            <a:extLst>
              <a:ext uri="{FF2B5EF4-FFF2-40B4-BE49-F238E27FC236}">
                <a16:creationId xmlns:a16="http://schemas.microsoft.com/office/drawing/2014/main" id="{673CD15B-7372-AE5E-977B-51ABF0B4CD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2741088"/>
              </p:ext>
            </p:extLst>
          </p:nvPr>
        </p:nvGraphicFramePr>
        <p:xfrm>
          <a:off x="5095961" y="1374587"/>
          <a:ext cx="5998360" cy="1799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50260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Machine Learning Model Development Report</vt:lpstr>
      <vt:lpstr>          Data Loading and Initial Exploration</vt:lpstr>
      <vt:lpstr>                                  Data Splitting</vt:lpstr>
      <vt:lpstr>                         Pipeline Preparation</vt:lpstr>
      <vt:lpstr>                              Model Training</vt:lpstr>
      <vt:lpstr>                             Model Evaluation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519</cp:revision>
  <dcterms:created xsi:type="dcterms:W3CDTF">2024-06-22T16:10:37Z</dcterms:created>
  <dcterms:modified xsi:type="dcterms:W3CDTF">2024-06-22T17:56:37Z</dcterms:modified>
</cp:coreProperties>
</file>