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5.svg"/><Relationship Id="rId1" Type="http://schemas.openxmlformats.org/officeDocument/2006/relationships/image" Target="../media/image7.png"/><Relationship Id="rId6" Type="http://schemas.openxmlformats.org/officeDocument/2006/relationships/image" Target="../media/image17.svg"/><Relationship Id="rId5" Type="http://schemas.openxmlformats.org/officeDocument/2006/relationships/image" Target="../media/image11.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49C7F-8800-4269-B989-005AFDFEF3C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0772FE5-ABBA-43EB-88A8-1358D29675FC}">
      <dgm:prSet/>
      <dgm:spPr/>
      <dgm:t>
        <a:bodyPr/>
        <a:lstStyle/>
        <a:p>
          <a:r>
            <a:rPr lang="en-US" dirty="0"/>
            <a:t>New York possesses a strong pizza culture and is home to the first pizzeria opened in the United States.</a:t>
          </a:r>
        </a:p>
      </dgm:t>
    </dgm:pt>
    <dgm:pt modelId="{4133CB95-414A-4E17-BF2F-5B8449C52AFC}" type="parTrans" cxnId="{212BADD7-81F5-4474-8F2B-25ADF3492A70}">
      <dgm:prSet/>
      <dgm:spPr/>
      <dgm:t>
        <a:bodyPr/>
        <a:lstStyle/>
        <a:p>
          <a:endParaRPr lang="en-US"/>
        </a:p>
      </dgm:t>
    </dgm:pt>
    <dgm:pt modelId="{0C4262DB-7F8F-4269-A309-5829BDF3FA6F}" type="sibTrans" cxnId="{212BADD7-81F5-4474-8F2B-25ADF3492A70}">
      <dgm:prSet/>
      <dgm:spPr/>
      <dgm:t>
        <a:bodyPr/>
        <a:lstStyle/>
        <a:p>
          <a:endParaRPr lang="en-US"/>
        </a:p>
      </dgm:t>
    </dgm:pt>
    <dgm:pt modelId="{DD9E1CD2-0A30-4846-9427-20AE74094B08}">
      <dgm:prSet/>
      <dgm:spPr/>
      <dgm:t>
        <a:bodyPr/>
        <a:lstStyle/>
        <a:p>
          <a:r>
            <a:rPr lang="en-US"/>
            <a:t>An estimated 62.8 million people visited New York in 2017; this number is only expected to increase.</a:t>
          </a:r>
        </a:p>
      </dgm:t>
    </dgm:pt>
    <dgm:pt modelId="{6162192F-D090-4647-B314-5F09A4455B7A}" type="parTrans" cxnId="{1822B3D5-D834-4425-B297-CE1A31A79F61}">
      <dgm:prSet/>
      <dgm:spPr/>
      <dgm:t>
        <a:bodyPr/>
        <a:lstStyle/>
        <a:p>
          <a:endParaRPr lang="en-US"/>
        </a:p>
      </dgm:t>
    </dgm:pt>
    <dgm:pt modelId="{3EA1A34B-D002-4EEF-90E5-8E2B292A7B22}" type="sibTrans" cxnId="{1822B3D5-D834-4425-B297-CE1A31A79F61}">
      <dgm:prSet/>
      <dgm:spPr/>
      <dgm:t>
        <a:bodyPr/>
        <a:lstStyle/>
        <a:p>
          <a:endParaRPr lang="en-US"/>
        </a:p>
      </dgm:t>
    </dgm:pt>
    <dgm:pt modelId="{FC1FCB8A-6F17-4B6F-B7FA-EEFCAAF10591}">
      <dgm:prSet/>
      <dgm:spPr/>
      <dgm:t>
        <a:bodyPr/>
        <a:lstStyle/>
        <a:p>
          <a:r>
            <a:rPr lang="en-US"/>
            <a:t>Americans spend nearly $38 billion on pizza every year; this equates to over 3 billion pizzas sold each year.</a:t>
          </a:r>
        </a:p>
      </dgm:t>
    </dgm:pt>
    <dgm:pt modelId="{7E3762A4-8B44-404E-B199-20E50BB59594}" type="parTrans" cxnId="{397A0B72-DC7C-49E1-9025-1386425CE92A}">
      <dgm:prSet/>
      <dgm:spPr/>
      <dgm:t>
        <a:bodyPr/>
        <a:lstStyle/>
        <a:p>
          <a:endParaRPr lang="en-US"/>
        </a:p>
      </dgm:t>
    </dgm:pt>
    <dgm:pt modelId="{7F577769-551A-4BF8-9E78-9554BBCA0AA8}" type="sibTrans" cxnId="{397A0B72-DC7C-49E1-9025-1386425CE92A}">
      <dgm:prSet/>
      <dgm:spPr/>
      <dgm:t>
        <a:bodyPr/>
        <a:lstStyle/>
        <a:p>
          <a:endParaRPr lang="en-US"/>
        </a:p>
      </dgm:t>
    </dgm:pt>
    <dgm:pt modelId="{760A8FA4-D596-41EA-8722-E7D3C0325714}">
      <dgm:prSet/>
      <dgm:spPr/>
      <dgm:t>
        <a:bodyPr/>
        <a:lstStyle/>
        <a:p>
          <a:r>
            <a:rPr lang="en-US"/>
            <a:t>Pizza-centric Entrepreneurs and Restauranteurs could benefit from starting a pizzeria in New York; specifically The Bronx.</a:t>
          </a:r>
        </a:p>
      </dgm:t>
    </dgm:pt>
    <dgm:pt modelId="{BF054AF1-425F-4690-A819-620E0A9D3068}" type="parTrans" cxnId="{163A9AB4-6671-4A8B-852C-ED804A3B8E6E}">
      <dgm:prSet/>
      <dgm:spPr/>
      <dgm:t>
        <a:bodyPr/>
        <a:lstStyle/>
        <a:p>
          <a:endParaRPr lang="en-US"/>
        </a:p>
      </dgm:t>
    </dgm:pt>
    <dgm:pt modelId="{89D2F2BF-3640-4A58-A7B8-EBEAE3A7FA7F}" type="sibTrans" cxnId="{163A9AB4-6671-4A8B-852C-ED804A3B8E6E}">
      <dgm:prSet/>
      <dgm:spPr/>
      <dgm:t>
        <a:bodyPr/>
        <a:lstStyle/>
        <a:p>
          <a:endParaRPr lang="en-US"/>
        </a:p>
      </dgm:t>
    </dgm:pt>
    <dgm:pt modelId="{CC18EEAF-948E-4B82-88D4-011FA90695D2}" type="pres">
      <dgm:prSet presAssocID="{34649C7F-8800-4269-B989-005AFDFEF3C7}" presName="root" presStyleCnt="0">
        <dgm:presLayoutVars>
          <dgm:dir/>
          <dgm:resizeHandles val="exact"/>
        </dgm:presLayoutVars>
      </dgm:prSet>
      <dgm:spPr/>
    </dgm:pt>
    <dgm:pt modelId="{3F14A326-C560-4DB4-B6FC-12BD27BB833A}" type="pres">
      <dgm:prSet presAssocID="{34649C7F-8800-4269-B989-005AFDFEF3C7}" presName="container" presStyleCnt="0">
        <dgm:presLayoutVars>
          <dgm:dir/>
          <dgm:resizeHandles val="exact"/>
        </dgm:presLayoutVars>
      </dgm:prSet>
      <dgm:spPr/>
    </dgm:pt>
    <dgm:pt modelId="{54E4F7CF-DE45-410A-A1AA-FB02835A0526}" type="pres">
      <dgm:prSet presAssocID="{C0772FE5-ABBA-43EB-88A8-1358D29675FC}" presName="compNode" presStyleCnt="0"/>
      <dgm:spPr/>
    </dgm:pt>
    <dgm:pt modelId="{E4881AD0-6A14-48C6-85D2-A28E5716E35B}" type="pres">
      <dgm:prSet presAssocID="{C0772FE5-ABBA-43EB-88A8-1358D29675FC}" presName="iconBgRect" presStyleLbl="bgShp" presStyleIdx="0" presStyleCnt="4"/>
      <dgm:spPr/>
    </dgm:pt>
    <dgm:pt modelId="{5AB48CBD-04CF-4DF9-8CDB-26D930DEA8D8}" type="pres">
      <dgm:prSet presAssocID="{C0772FE5-ABBA-43EB-88A8-1358D29675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p compass"/>
        </a:ext>
      </dgm:extLst>
    </dgm:pt>
    <dgm:pt modelId="{854AF62D-FFD1-4E94-901E-2809AE10C041}" type="pres">
      <dgm:prSet presAssocID="{C0772FE5-ABBA-43EB-88A8-1358D29675FC}" presName="spaceRect" presStyleCnt="0"/>
      <dgm:spPr/>
    </dgm:pt>
    <dgm:pt modelId="{52EF5CFB-9B4A-4859-B6DC-3AD06CC8BDC7}" type="pres">
      <dgm:prSet presAssocID="{C0772FE5-ABBA-43EB-88A8-1358D29675FC}" presName="textRect" presStyleLbl="revTx" presStyleIdx="0" presStyleCnt="4">
        <dgm:presLayoutVars>
          <dgm:chMax val="1"/>
          <dgm:chPref val="1"/>
        </dgm:presLayoutVars>
      </dgm:prSet>
      <dgm:spPr/>
    </dgm:pt>
    <dgm:pt modelId="{D15BBB2B-AE81-49EC-B8C4-86CF9AF6C404}" type="pres">
      <dgm:prSet presAssocID="{0C4262DB-7F8F-4269-A309-5829BDF3FA6F}" presName="sibTrans" presStyleLbl="sibTrans2D1" presStyleIdx="0" presStyleCnt="0"/>
      <dgm:spPr/>
    </dgm:pt>
    <dgm:pt modelId="{6607283A-AAC7-49B0-B174-DC5611A1A767}" type="pres">
      <dgm:prSet presAssocID="{DD9E1CD2-0A30-4846-9427-20AE74094B08}" presName="compNode" presStyleCnt="0"/>
      <dgm:spPr/>
    </dgm:pt>
    <dgm:pt modelId="{0258146A-364D-427D-8CA9-2206BC1EA151}" type="pres">
      <dgm:prSet presAssocID="{DD9E1CD2-0A30-4846-9427-20AE74094B08}" presName="iconBgRect" presStyleLbl="bgShp" presStyleIdx="1" presStyleCnt="4"/>
      <dgm:spPr/>
    </dgm:pt>
    <dgm:pt modelId="{5381D490-00FC-4F1D-A4BE-E4D7EA99FB87}" type="pres">
      <dgm:prSet presAssocID="{DD9E1CD2-0A30-4846-9427-20AE74094B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irplane"/>
        </a:ext>
      </dgm:extLst>
    </dgm:pt>
    <dgm:pt modelId="{574B7059-D471-4A2A-902C-FFB2FCFADE05}" type="pres">
      <dgm:prSet presAssocID="{DD9E1CD2-0A30-4846-9427-20AE74094B08}" presName="spaceRect" presStyleCnt="0"/>
      <dgm:spPr/>
    </dgm:pt>
    <dgm:pt modelId="{A60275E2-9362-46C1-880B-CF44E11CF68C}" type="pres">
      <dgm:prSet presAssocID="{DD9E1CD2-0A30-4846-9427-20AE74094B08}" presName="textRect" presStyleLbl="revTx" presStyleIdx="1" presStyleCnt="4">
        <dgm:presLayoutVars>
          <dgm:chMax val="1"/>
          <dgm:chPref val="1"/>
        </dgm:presLayoutVars>
      </dgm:prSet>
      <dgm:spPr/>
    </dgm:pt>
    <dgm:pt modelId="{0938AB61-5C21-4A2C-B52B-32FDC7A2EB66}" type="pres">
      <dgm:prSet presAssocID="{3EA1A34B-D002-4EEF-90E5-8E2B292A7B22}" presName="sibTrans" presStyleLbl="sibTrans2D1" presStyleIdx="0" presStyleCnt="0"/>
      <dgm:spPr/>
    </dgm:pt>
    <dgm:pt modelId="{B88B6CFB-7AB8-4CFA-A50B-F7A88A26D500}" type="pres">
      <dgm:prSet presAssocID="{FC1FCB8A-6F17-4B6F-B7FA-EEFCAAF10591}" presName="compNode" presStyleCnt="0"/>
      <dgm:spPr/>
    </dgm:pt>
    <dgm:pt modelId="{4BCE3D11-ABDF-482A-B3A3-1243E7681C24}" type="pres">
      <dgm:prSet presAssocID="{FC1FCB8A-6F17-4B6F-B7FA-EEFCAAF10591}" presName="iconBgRect" presStyleLbl="bgShp" presStyleIdx="2" presStyleCnt="4"/>
      <dgm:spPr/>
    </dgm:pt>
    <dgm:pt modelId="{A038C4A2-A0F3-43A2-994A-71C467CA63C8}" type="pres">
      <dgm:prSet presAssocID="{FC1FCB8A-6F17-4B6F-B7FA-EEFCAAF105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99E435D6-F01C-4C98-889C-8B39F236A9FB}" type="pres">
      <dgm:prSet presAssocID="{FC1FCB8A-6F17-4B6F-B7FA-EEFCAAF10591}" presName="spaceRect" presStyleCnt="0"/>
      <dgm:spPr/>
    </dgm:pt>
    <dgm:pt modelId="{8B691266-2D9E-4A01-8247-D7767B50E74B}" type="pres">
      <dgm:prSet presAssocID="{FC1FCB8A-6F17-4B6F-B7FA-EEFCAAF10591}" presName="textRect" presStyleLbl="revTx" presStyleIdx="2" presStyleCnt="4">
        <dgm:presLayoutVars>
          <dgm:chMax val="1"/>
          <dgm:chPref val="1"/>
        </dgm:presLayoutVars>
      </dgm:prSet>
      <dgm:spPr/>
    </dgm:pt>
    <dgm:pt modelId="{AFFC6BC8-919A-40D7-8AAD-41F268A0B4C0}" type="pres">
      <dgm:prSet presAssocID="{7F577769-551A-4BF8-9E78-9554BBCA0AA8}" presName="sibTrans" presStyleLbl="sibTrans2D1" presStyleIdx="0" presStyleCnt="0"/>
      <dgm:spPr/>
    </dgm:pt>
    <dgm:pt modelId="{E0FE8EB5-6F03-47E0-8FE3-B446AFBE1D99}" type="pres">
      <dgm:prSet presAssocID="{760A8FA4-D596-41EA-8722-E7D3C0325714}" presName="compNode" presStyleCnt="0"/>
      <dgm:spPr/>
    </dgm:pt>
    <dgm:pt modelId="{57345F2D-42CE-4ADB-B728-8A67591F0674}" type="pres">
      <dgm:prSet presAssocID="{760A8FA4-D596-41EA-8722-E7D3C0325714}" presName="iconBgRect" presStyleLbl="bgShp" presStyleIdx="3" presStyleCnt="4"/>
      <dgm:spPr/>
    </dgm:pt>
    <dgm:pt modelId="{CD2DA451-CF26-4F63-B611-1124C42EA5DA}" type="pres">
      <dgm:prSet presAssocID="{760A8FA4-D596-41EA-8722-E7D3C03257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Whole pizza"/>
        </a:ext>
      </dgm:extLst>
    </dgm:pt>
    <dgm:pt modelId="{DF164050-0D20-4352-A973-2AEA49C01F41}" type="pres">
      <dgm:prSet presAssocID="{760A8FA4-D596-41EA-8722-E7D3C0325714}" presName="spaceRect" presStyleCnt="0"/>
      <dgm:spPr/>
    </dgm:pt>
    <dgm:pt modelId="{94F5531B-C8E7-4F7D-8BB1-58D6C5D203FC}" type="pres">
      <dgm:prSet presAssocID="{760A8FA4-D596-41EA-8722-E7D3C0325714}" presName="textRect" presStyleLbl="revTx" presStyleIdx="3" presStyleCnt="4">
        <dgm:presLayoutVars>
          <dgm:chMax val="1"/>
          <dgm:chPref val="1"/>
        </dgm:presLayoutVars>
      </dgm:prSet>
      <dgm:spPr/>
    </dgm:pt>
  </dgm:ptLst>
  <dgm:cxnLst>
    <dgm:cxn modelId="{16DB1936-332D-433D-B21F-7A51D38D50B0}" type="presOf" srcId="{760A8FA4-D596-41EA-8722-E7D3C0325714}" destId="{94F5531B-C8E7-4F7D-8BB1-58D6C5D203FC}" srcOrd="0" destOrd="0" presId="urn:microsoft.com/office/officeart/2018/2/layout/IconCircleList"/>
    <dgm:cxn modelId="{397A0B72-DC7C-49E1-9025-1386425CE92A}" srcId="{34649C7F-8800-4269-B989-005AFDFEF3C7}" destId="{FC1FCB8A-6F17-4B6F-B7FA-EEFCAAF10591}" srcOrd="2" destOrd="0" parTransId="{7E3762A4-8B44-404E-B199-20E50BB59594}" sibTransId="{7F577769-551A-4BF8-9E78-9554BBCA0AA8}"/>
    <dgm:cxn modelId="{07B3308B-59A0-44E5-94FA-0809DBAF0BDA}" type="presOf" srcId="{0C4262DB-7F8F-4269-A309-5829BDF3FA6F}" destId="{D15BBB2B-AE81-49EC-B8C4-86CF9AF6C404}" srcOrd="0" destOrd="0" presId="urn:microsoft.com/office/officeart/2018/2/layout/IconCircleList"/>
    <dgm:cxn modelId="{69FA279E-E5C9-45EE-8BD0-ED0C621A95E5}" type="presOf" srcId="{34649C7F-8800-4269-B989-005AFDFEF3C7}" destId="{CC18EEAF-948E-4B82-88D4-011FA90695D2}" srcOrd="0" destOrd="0" presId="urn:microsoft.com/office/officeart/2018/2/layout/IconCircleList"/>
    <dgm:cxn modelId="{163A9AB4-6671-4A8B-852C-ED804A3B8E6E}" srcId="{34649C7F-8800-4269-B989-005AFDFEF3C7}" destId="{760A8FA4-D596-41EA-8722-E7D3C0325714}" srcOrd="3" destOrd="0" parTransId="{BF054AF1-425F-4690-A819-620E0A9D3068}" sibTransId="{89D2F2BF-3640-4A58-A7B8-EBEAE3A7FA7F}"/>
    <dgm:cxn modelId="{3B5E2BB7-77E7-4793-9FC2-610438EE8639}" type="presOf" srcId="{C0772FE5-ABBA-43EB-88A8-1358D29675FC}" destId="{52EF5CFB-9B4A-4859-B6DC-3AD06CC8BDC7}" srcOrd="0" destOrd="0" presId="urn:microsoft.com/office/officeart/2018/2/layout/IconCircleList"/>
    <dgm:cxn modelId="{258DC8C1-B16F-413C-9E0E-89AE1BFA2E0F}" type="presOf" srcId="{3EA1A34B-D002-4EEF-90E5-8E2B292A7B22}" destId="{0938AB61-5C21-4A2C-B52B-32FDC7A2EB66}" srcOrd="0" destOrd="0" presId="urn:microsoft.com/office/officeart/2018/2/layout/IconCircleList"/>
    <dgm:cxn modelId="{2AC63CCE-0ED3-4642-9AD7-46506DA2B892}" type="presOf" srcId="{DD9E1CD2-0A30-4846-9427-20AE74094B08}" destId="{A60275E2-9362-46C1-880B-CF44E11CF68C}" srcOrd="0" destOrd="0" presId="urn:microsoft.com/office/officeart/2018/2/layout/IconCircleList"/>
    <dgm:cxn modelId="{1822B3D5-D834-4425-B297-CE1A31A79F61}" srcId="{34649C7F-8800-4269-B989-005AFDFEF3C7}" destId="{DD9E1CD2-0A30-4846-9427-20AE74094B08}" srcOrd="1" destOrd="0" parTransId="{6162192F-D090-4647-B314-5F09A4455B7A}" sibTransId="{3EA1A34B-D002-4EEF-90E5-8E2B292A7B22}"/>
    <dgm:cxn modelId="{212BADD7-81F5-4474-8F2B-25ADF3492A70}" srcId="{34649C7F-8800-4269-B989-005AFDFEF3C7}" destId="{C0772FE5-ABBA-43EB-88A8-1358D29675FC}" srcOrd="0" destOrd="0" parTransId="{4133CB95-414A-4E17-BF2F-5B8449C52AFC}" sibTransId="{0C4262DB-7F8F-4269-A309-5829BDF3FA6F}"/>
    <dgm:cxn modelId="{C61F5CE4-DA1A-459B-AF91-E336EDE224BB}" type="presOf" srcId="{7F577769-551A-4BF8-9E78-9554BBCA0AA8}" destId="{AFFC6BC8-919A-40D7-8AAD-41F268A0B4C0}" srcOrd="0" destOrd="0" presId="urn:microsoft.com/office/officeart/2018/2/layout/IconCircleList"/>
    <dgm:cxn modelId="{F85CAEFA-0267-4556-8DFA-C14AA8C5E27E}" type="presOf" srcId="{FC1FCB8A-6F17-4B6F-B7FA-EEFCAAF10591}" destId="{8B691266-2D9E-4A01-8247-D7767B50E74B}" srcOrd="0" destOrd="0" presId="urn:microsoft.com/office/officeart/2018/2/layout/IconCircleList"/>
    <dgm:cxn modelId="{BC865692-5C28-4277-BF11-2C4FA0F0B155}" type="presParOf" srcId="{CC18EEAF-948E-4B82-88D4-011FA90695D2}" destId="{3F14A326-C560-4DB4-B6FC-12BD27BB833A}" srcOrd="0" destOrd="0" presId="urn:microsoft.com/office/officeart/2018/2/layout/IconCircleList"/>
    <dgm:cxn modelId="{9BFC371D-8125-4E97-B880-1885015CC80C}" type="presParOf" srcId="{3F14A326-C560-4DB4-B6FC-12BD27BB833A}" destId="{54E4F7CF-DE45-410A-A1AA-FB02835A0526}" srcOrd="0" destOrd="0" presId="urn:microsoft.com/office/officeart/2018/2/layout/IconCircleList"/>
    <dgm:cxn modelId="{AD706BE8-792E-4AF8-95E1-9E503BF80AA1}" type="presParOf" srcId="{54E4F7CF-DE45-410A-A1AA-FB02835A0526}" destId="{E4881AD0-6A14-48C6-85D2-A28E5716E35B}" srcOrd="0" destOrd="0" presId="urn:microsoft.com/office/officeart/2018/2/layout/IconCircleList"/>
    <dgm:cxn modelId="{C113F243-D58E-4211-8224-B5F543EA0DDD}" type="presParOf" srcId="{54E4F7CF-DE45-410A-A1AA-FB02835A0526}" destId="{5AB48CBD-04CF-4DF9-8CDB-26D930DEA8D8}" srcOrd="1" destOrd="0" presId="urn:microsoft.com/office/officeart/2018/2/layout/IconCircleList"/>
    <dgm:cxn modelId="{19CB947F-94A9-4F92-9243-A95379536051}" type="presParOf" srcId="{54E4F7CF-DE45-410A-A1AA-FB02835A0526}" destId="{854AF62D-FFD1-4E94-901E-2809AE10C041}" srcOrd="2" destOrd="0" presId="urn:microsoft.com/office/officeart/2018/2/layout/IconCircleList"/>
    <dgm:cxn modelId="{D5D128F3-9AA6-4F6A-9E78-AC43548E01AD}" type="presParOf" srcId="{54E4F7CF-DE45-410A-A1AA-FB02835A0526}" destId="{52EF5CFB-9B4A-4859-B6DC-3AD06CC8BDC7}" srcOrd="3" destOrd="0" presId="urn:microsoft.com/office/officeart/2018/2/layout/IconCircleList"/>
    <dgm:cxn modelId="{37A5C6F2-D073-440A-8B68-944542CC3A70}" type="presParOf" srcId="{3F14A326-C560-4DB4-B6FC-12BD27BB833A}" destId="{D15BBB2B-AE81-49EC-B8C4-86CF9AF6C404}" srcOrd="1" destOrd="0" presId="urn:microsoft.com/office/officeart/2018/2/layout/IconCircleList"/>
    <dgm:cxn modelId="{B2F7D47B-1664-4E20-B1BD-7C8260923EBF}" type="presParOf" srcId="{3F14A326-C560-4DB4-B6FC-12BD27BB833A}" destId="{6607283A-AAC7-49B0-B174-DC5611A1A767}" srcOrd="2" destOrd="0" presId="urn:microsoft.com/office/officeart/2018/2/layout/IconCircleList"/>
    <dgm:cxn modelId="{333089E9-5D04-4E00-B912-C50288F2D9BE}" type="presParOf" srcId="{6607283A-AAC7-49B0-B174-DC5611A1A767}" destId="{0258146A-364D-427D-8CA9-2206BC1EA151}" srcOrd="0" destOrd="0" presId="urn:microsoft.com/office/officeart/2018/2/layout/IconCircleList"/>
    <dgm:cxn modelId="{10F8C249-528A-42AA-81CC-44AD2745AA3A}" type="presParOf" srcId="{6607283A-AAC7-49B0-B174-DC5611A1A767}" destId="{5381D490-00FC-4F1D-A4BE-E4D7EA99FB87}" srcOrd="1" destOrd="0" presId="urn:microsoft.com/office/officeart/2018/2/layout/IconCircleList"/>
    <dgm:cxn modelId="{8FDBFE2C-CE7D-48F4-A734-4F39FE2A8C5F}" type="presParOf" srcId="{6607283A-AAC7-49B0-B174-DC5611A1A767}" destId="{574B7059-D471-4A2A-902C-FFB2FCFADE05}" srcOrd="2" destOrd="0" presId="urn:microsoft.com/office/officeart/2018/2/layout/IconCircleList"/>
    <dgm:cxn modelId="{B2664949-C98D-464A-AEB7-A0F5F3E3E77D}" type="presParOf" srcId="{6607283A-AAC7-49B0-B174-DC5611A1A767}" destId="{A60275E2-9362-46C1-880B-CF44E11CF68C}" srcOrd="3" destOrd="0" presId="urn:microsoft.com/office/officeart/2018/2/layout/IconCircleList"/>
    <dgm:cxn modelId="{524A5A59-2A74-40B5-ACAD-ABB1A353103C}" type="presParOf" srcId="{3F14A326-C560-4DB4-B6FC-12BD27BB833A}" destId="{0938AB61-5C21-4A2C-B52B-32FDC7A2EB66}" srcOrd="3" destOrd="0" presId="urn:microsoft.com/office/officeart/2018/2/layout/IconCircleList"/>
    <dgm:cxn modelId="{7BE2CF0C-DB21-4844-9774-C3281DEEF9DB}" type="presParOf" srcId="{3F14A326-C560-4DB4-B6FC-12BD27BB833A}" destId="{B88B6CFB-7AB8-4CFA-A50B-F7A88A26D500}" srcOrd="4" destOrd="0" presId="urn:microsoft.com/office/officeart/2018/2/layout/IconCircleList"/>
    <dgm:cxn modelId="{01A3587C-9817-4F82-A556-B0C55E7EF67C}" type="presParOf" srcId="{B88B6CFB-7AB8-4CFA-A50B-F7A88A26D500}" destId="{4BCE3D11-ABDF-482A-B3A3-1243E7681C24}" srcOrd="0" destOrd="0" presId="urn:microsoft.com/office/officeart/2018/2/layout/IconCircleList"/>
    <dgm:cxn modelId="{5CB3AC0A-0A71-46CD-8DB7-78E82B372319}" type="presParOf" srcId="{B88B6CFB-7AB8-4CFA-A50B-F7A88A26D500}" destId="{A038C4A2-A0F3-43A2-994A-71C467CA63C8}" srcOrd="1" destOrd="0" presId="urn:microsoft.com/office/officeart/2018/2/layout/IconCircleList"/>
    <dgm:cxn modelId="{B16C4441-24A7-4318-8228-D3B9EBF57ED8}" type="presParOf" srcId="{B88B6CFB-7AB8-4CFA-A50B-F7A88A26D500}" destId="{99E435D6-F01C-4C98-889C-8B39F236A9FB}" srcOrd="2" destOrd="0" presId="urn:microsoft.com/office/officeart/2018/2/layout/IconCircleList"/>
    <dgm:cxn modelId="{1D2C71D5-918A-448B-879F-A3CB4BBC20C4}" type="presParOf" srcId="{B88B6CFB-7AB8-4CFA-A50B-F7A88A26D500}" destId="{8B691266-2D9E-4A01-8247-D7767B50E74B}" srcOrd="3" destOrd="0" presId="urn:microsoft.com/office/officeart/2018/2/layout/IconCircleList"/>
    <dgm:cxn modelId="{B1610A97-6AC2-4FD1-93FA-DBEE277C8039}" type="presParOf" srcId="{3F14A326-C560-4DB4-B6FC-12BD27BB833A}" destId="{AFFC6BC8-919A-40D7-8AAD-41F268A0B4C0}" srcOrd="5" destOrd="0" presId="urn:microsoft.com/office/officeart/2018/2/layout/IconCircleList"/>
    <dgm:cxn modelId="{F954DFAD-E7E3-45D4-8E52-5EE3320BAFF0}" type="presParOf" srcId="{3F14A326-C560-4DB4-B6FC-12BD27BB833A}" destId="{E0FE8EB5-6F03-47E0-8FE3-B446AFBE1D99}" srcOrd="6" destOrd="0" presId="urn:microsoft.com/office/officeart/2018/2/layout/IconCircleList"/>
    <dgm:cxn modelId="{648380D0-0D6F-4B0C-8397-C87E434725BE}" type="presParOf" srcId="{E0FE8EB5-6F03-47E0-8FE3-B446AFBE1D99}" destId="{57345F2D-42CE-4ADB-B728-8A67591F0674}" srcOrd="0" destOrd="0" presId="urn:microsoft.com/office/officeart/2018/2/layout/IconCircleList"/>
    <dgm:cxn modelId="{CC3BE9B6-858F-40E3-9A15-ED81C3548F7C}" type="presParOf" srcId="{E0FE8EB5-6F03-47E0-8FE3-B446AFBE1D99}" destId="{CD2DA451-CF26-4F63-B611-1124C42EA5DA}" srcOrd="1" destOrd="0" presId="urn:microsoft.com/office/officeart/2018/2/layout/IconCircleList"/>
    <dgm:cxn modelId="{0358D3A1-D7C9-45D4-A904-53C8CF237BE9}" type="presParOf" srcId="{E0FE8EB5-6F03-47E0-8FE3-B446AFBE1D99}" destId="{DF164050-0D20-4352-A973-2AEA49C01F41}" srcOrd="2" destOrd="0" presId="urn:microsoft.com/office/officeart/2018/2/layout/IconCircleList"/>
    <dgm:cxn modelId="{DAF1F30E-20DC-4680-B071-D6F9FB93B70F}" type="presParOf" srcId="{E0FE8EB5-6F03-47E0-8FE3-B446AFBE1D99}" destId="{94F5531B-C8E7-4F7D-8BB1-58D6C5D203F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81AD0-6A14-48C6-85D2-A28E5716E35B}">
      <dsp:nvSpPr>
        <dsp:cNvPr id="0" name=""/>
        <dsp:cNvSpPr/>
      </dsp:nvSpPr>
      <dsp:spPr>
        <a:xfrm>
          <a:off x="184883" y="36283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48CBD-04CF-4DF9-8CDB-26D930DEA8D8}">
      <dsp:nvSpPr>
        <dsp:cNvPr id="0" name=""/>
        <dsp:cNvSpPr/>
      </dsp:nvSpPr>
      <dsp:spPr>
        <a:xfrm>
          <a:off x="462450" y="64040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EF5CFB-9B4A-4859-B6DC-3AD06CC8BDC7}">
      <dsp:nvSpPr>
        <dsp:cNvPr id="0" name=""/>
        <dsp:cNvSpPr/>
      </dsp:nvSpPr>
      <dsp:spPr>
        <a:xfrm>
          <a:off x="1789861" y="36283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New York possesses a strong pizza culture and is home to the first pizzeria opened in the United States.</a:t>
          </a:r>
        </a:p>
      </dsp:txBody>
      <dsp:txXfrm>
        <a:off x="1789861" y="362836"/>
        <a:ext cx="3115545" cy="1321746"/>
      </dsp:txXfrm>
    </dsp:sp>
    <dsp:sp modelId="{0258146A-364D-427D-8CA9-2206BC1EA151}">
      <dsp:nvSpPr>
        <dsp:cNvPr id="0" name=""/>
        <dsp:cNvSpPr/>
      </dsp:nvSpPr>
      <dsp:spPr>
        <a:xfrm>
          <a:off x="5448267" y="36283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1D490-00FC-4F1D-A4BE-E4D7EA99FB87}">
      <dsp:nvSpPr>
        <dsp:cNvPr id="0" name=""/>
        <dsp:cNvSpPr/>
      </dsp:nvSpPr>
      <dsp:spPr>
        <a:xfrm>
          <a:off x="5725834" y="64040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0275E2-9362-46C1-880B-CF44E11CF68C}">
      <dsp:nvSpPr>
        <dsp:cNvPr id="0" name=""/>
        <dsp:cNvSpPr/>
      </dsp:nvSpPr>
      <dsp:spPr>
        <a:xfrm>
          <a:off x="7053245" y="36283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An estimated 62.8 million people visited New York in 2017; this number is only expected to increase.</a:t>
          </a:r>
        </a:p>
      </dsp:txBody>
      <dsp:txXfrm>
        <a:off x="7053245" y="362836"/>
        <a:ext cx="3115545" cy="1321746"/>
      </dsp:txXfrm>
    </dsp:sp>
    <dsp:sp modelId="{4BCE3D11-ABDF-482A-B3A3-1243E7681C24}">
      <dsp:nvSpPr>
        <dsp:cNvPr id="0" name=""/>
        <dsp:cNvSpPr/>
      </dsp:nvSpPr>
      <dsp:spPr>
        <a:xfrm>
          <a:off x="184883" y="2374653"/>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8C4A2-A0F3-43A2-994A-71C467CA63C8}">
      <dsp:nvSpPr>
        <dsp:cNvPr id="0" name=""/>
        <dsp:cNvSpPr/>
      </dsp:nvSpPr>
      <dsp:spPr>
        <a:xfrm>
          <a:off x="462450" y="2652220"/>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691266-2D9E-4A01-8247-D7767B50E74B}">
      <dsp:nvSpPr>
        <dsp:cNvPr id="0" name=""/>
        <dsp:cNvSpPr/>
      </dsp:nvSpPr>
      <dsp:spPr>
        <a:xfrm>
          <a:off x="1789861" y="2374653"/>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Americans spend nearly $38 billion on pizza every year; this equates to over 3 billion pizzas sold each year.</a:t>
          </a:r>
        </a:p>
      </dsp:txBody>
      <dsp:txXfrm>
        <a:off x="1789861" y="2374653"/>
        <a:ext cx="3115545" cy="1321746"/>
      </dsp:txXfrm>
    </dsp:sp>
    <dsp:sp modelId="{57345F2D-42CE-4ADB-B728-8A67591F0674}">
      <dsp:nvSpPr>
        <dsp:cNvPr id="0" name=""/>
        <dsp:cNvSpPr/>
      </dsp:nvSpPr>
      <dsp:spPr>
        <a:xfrm>
          <a:off x="5448267" y="2374653"/>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DA451-CF26-4F63-B611-1124C42EA5DA}">
      <dsp:nvSpPr>
        <dsp:cNvPr id="0" name=""/>
        <dsp:cNvSpPr/>
      </dsp:nvSpPr>
      <dsp:spPr>
        <a:xfrm>
          <a:off x="5725834" y="2652220"/>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F5531B-C8E7-4F7D-8BB1-58D6C5D203FC}">
      <dsp:nvSpPr>
        <dsp:cNvPr id="0" name=""/>
        <dsp:cNvSpPr/>
      </dsp:nvSpPr>
      <dsp:spPr>
        <a:xfrm>
          <a:off x="7053245" y="2374653"/>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Pizza-centric Entrepreneurs and Restauranteurs could benefit from starting a pizzeria in New York; specifically The Bronx.</a:t>
          </a:r>
        </a:p>
      </dsp:txBody>
      <dsp:txXfrm>
        <a:off x="7053245" y="2374653"/>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BE6AED-D51F-48E5-BD36-0800B5072F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33673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E6AED-D51F-48E5-BD36-0800B5072F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16138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E6AED-D51F-48E5-BD36-0800B5072F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2383175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E6AED-D51F-48E5-BD36-0800B5072F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FE3F-D7FF-4B6B-9722-517FC8A877D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971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E6AED-D51F-48E5-BD36-0800B5072F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887062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BE6AED-D51F-48E5-BD36-0800B5072FE4}"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2655103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BE6AED-D51F-48E5-BD36-0800B5072FE4}"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2179303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E6AED-D51F-48E5-BD36-0800B5072F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1737382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E6AED-D51F-48E5-BD36-0800B5072F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168045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E6AED-D51F-48E5-BD36-0800B5072F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363759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E6AED-D51F-48E5-BD36-0800B5072FE4}"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12654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E6AED-D51F-48E5-BD36-0800B5072F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1417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E6AED-D51F-48E5-BD36-0800B5072FE4}"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196322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BE6AED-D51F-48E5-BD36-0800B5072FE4}"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47543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E6AED-D51F-48E5-BD36-0800B5072FE4}"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391495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E6AED-D51F-48E5-BD36-0800B5072F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234388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E6AED-D51F-48E5-BD36-0800B5072FE4}"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6FE3F-D7FF-4B6B-9722-517FC8A877D4}" type="slidenum">
              <a:rPr lang="en-US" smtClean="0"/>
              <a:t>‹#›</a:t>
            </a:fld>
            <a:endParaRPr lang="en-US"/>
          </a:p>
        </p:txBody>
      </p:sp>
    </p:spTree>
    <p:extLst>
      <p:ext uri="{BB962C8B-B14F-4D97-AF65-F5344CB8AC3E}">
        <p14:creationId xmlns:p14="http://schemas.microsoft.com/office/powerpoint/2010/main" val="229881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4BE6AED-D51F-48E5-BD36-0800B5072FE4}" type="datetimeFigureOut">
              <a:rPr lang="en-US" smtClean="0"/>
              <a:t>11/27/2019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26FE3F-D7FF-4B6B-9722-517FC8A877D4}" type="slidenum">
              <a:rPr lang="en-US" smtClean="0"/>
              <a:t>‹#›</a:t>
            </a:fld>
            <a:endParaRPr lang="en-US"/>
          </a:p>
        </p:txBody>
      </p:sp>
    </p:spTree>
    <p:extLst>
      <p:ext uri="{BB962C8B-B14F-4D97-AF65-F5344CB8AC3E}">
        <p14:creationId xmlns:p14="http://schemas.microsoft.com/office/powerpoint/2010/main" val="25259149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F169-B281-4798-A57B-5A9AA55371F3}"/>
              </a:ext>
            </a:extLst>
          </p:cNvPr>
          <p:cNvSpPr>
            <a:spLocks noGrp="1"/>
          </p:cNvSpPr>
          <p:nvPr>
            <p:ph type="ctrTitle"/>
          </p:nvPr>
        </p:nvSpPr>
        <p:spPr>
          <a:xfrm>
            <a:off x="1524000" y="0"/>
            <a:ext cx="9144000" cy="2387600"/>
          </a:xfrm>
        </p:spPr>
        <p:txBody>
          <a:bodyPr/>
          <a:lstStyle/>
          <a:p>
            <a:r>
              <a:rPr lang="en-US" dirty="0"/>
              <a:t>Optimal Pizzeria Location Determination in The Bronx</a:t>
            </a:r>
          </a:p>
        </p:txBody>
      </p:sp>
      <p:sp>
        <p:nvSpPr>
          <p:cNvPr id="3" name="Subtitle 2">
            <a:extLst>
              <a:ext uri="{FF2B5EF4-FFF2-40B4-BE49-F238E27FC236}">
                <a16:creationId xmlns:a16="http://schemas.microsoft.com/office/drawing/2014/main" id="{B8FC0839-16EF-46A6-A3B9-EEA3AC02E11A}"/>
              </a:ext>
            </a:extLst>
          </p:cNvPr>
          <p:cNvSpPr>
            <a:spLocks noGrp="1"/>
          </p:cNvSpPr>
          <p:nvPr>
            <p:ph type="subTitle" idx="1"/>
          </p:nvPr>
        </p:nvSpPr>
        <p:spPr>
          <a:xfrm>
            <a:off x="1524000" y="5202238"/>
            <a:ext cx="9144000" cy="1655762"/>
          </a:xfrm>
        </p:spPr>
        <p:txBody>
          <a:bodyPr>
            <a:normAutofit/>
          </a:bodyPr>
          <a:lstStyle/>
          <a:p>
            <a:r>
              <a:rPr lang="en-US" dirty="0"/>
              <a:t>Jon Wages</a:t>
            </a:r>
          </a:p>
          <a:p>
            <a:r>
              <a:rPr lang="en-US" dirty="0"/>
              <a:t>IBM Data Science Professional Certification</a:t>
            </a:r>
          </a:p>
          <a:p>
            <a:r>
              <a:rPr lang="en-US" dirty="0"/>
              <a:t>Applied Data Science Capstone</a:t>
            </a:r>
          </a:p>
          <a:p>
            <a:endParaRPr lang="en-US" dirty="0"/>
          </a:p>
        </p:txBody>
      </p:sp>
      <p:pic>
        <p:nvPicPr>
          <p:cNvPr id="5" name="Picture 4" descr="A pizza sitting on top of a wooden table&#10;&#10;Description automatically generated">
            <a:extLst>
              <a:ext uri="{FF2B5EF4-FFF2-40B4-BE49-F238E27FC236}">
                <a16:creationId xmlns:a16="http://schemas.microsoft.com/office/drawing/2014/main" id="{1C08B923-E18C-4EDF-B69D-21498497F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651919"/>
            <a:ext cx="4572000" cy="2286000"/>
          </a:xfrm>
          <a:prstGeom prst="rect">
            <a:avLst/>
          </a:prstGeom>
        </p:spPr>
      </p:pic>
    </p:spTree>
    <p:extLst>
      <p:ext uri="{BB962C8B-B14F-4D97-AF65-F5344CB8AC3E}">
        <p14:creationId xmlns:p14="http://schemas.microsoft.com/office/powerpoint/2010/main" val="16246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3509-A657-4C39-A9C2-B373171E3874}"/>
              </a:ext>
            </a:extLst>
          </p:cNvPr>
          <p:cNvSpPr>
            <a:spLocks noGrp="1"/>
          </p:cNvSpPr>
          <p:nvPr>
            <p:ph type="title"/>
          </p:nvPr>
        </p:nvSpPr>
        <p:spPr>
          <a:xfrm>
            <a:off x="913795" y="609600"/>
            <a:ext cx="10353762" cy="970450"/>
          </a:xfrm>
        </p:spPr>
        <p:txBody>
          <a:bodyPr>
            <a:normAutofit/>
          </a:bodyPr>
          <a:lstStyle/>
          <a:p>
            <a:r>
              <a:rPr lang="en-US" dirty="0"/>
              <a:t>Business Opportunity</a:t>
            </a:r>
          </a:p>
        </p:txBody>
      </p:sp>
      <p:graphicFrame>
        <p:nvGraphicFramePr>
          <p:cNvPr id="5" name="Content Placeholder 2">
            <a:extLst>
              <a:ext uri="{FF2B5EF4-FFF2-40B4-BE49-F238E27FC236}">
                <a16:creationId xmlns:a16="http://schemas.microsoft.com/office/drawing/2014/main" id="{60107860-435F-4D51-BBF5-AD05EBBEF9B3}"/>
              </a:ext>
            </a:extLst>
          </p:cNvPr>
          <p:cNvGraphicFramePr>
            <a:graphicFrameLocks noGrp="1"/>
          </p:cNvGraphicFramePr>
          <p:nvPr>
            <p:ph idx="1"/>
            <p:extLst>
              <p:ext uri="{D42A27DB-BD31-4B8C-83A1-F6EECF244321}">
                <p14:modId xmlns:p14="http://schemas.microsoft.com/office/powerpoint/2010/main" val="2671103648"/>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465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A944-8767-4C64-9220-DA3D9A5DE104}"/>
              </a:ext>
            </a:extLst>
          </p:cNvPr>
          <p:cNvSpPr>
            <a:spLocks noGrp="1"/>
          </p:cNvSpPr>
          <p:nvPr>
            <p:ph type="title"/>
          </p:nvPr>
        </p:nvSpPr>
        <p:spPr/>
        <p:txBody>
          <a:bodyPr/>
          <a:lstStyle/>
          <a:p>
            <a:r>
              <a:rPr lang="en-US" dirty="0"/>
              <a:t>Data Sources &amp; Utilization</a:t>
            </a:r>
          </a:p>
        </p:txBody>
      </p:sp>
      <p:sp>
        <p:nvSpPr>
          <p:cNvPr id="3" name="Content Placeholder 2">
            <a:extLst>
              <a:ext uri="{FF2B5EF4-FFF2-40B4-BE49-F238E27FC236}">
                <a16:creationId xmlns:a16="http://schemas.microsoft.com/office/drawing/2014/main" id="{A322C551-DDC8-4B5B-A75A-1D2853384B5F}"/>
              </a:ext>
            </a:extLst>
          </p:cNvPr>
          <p:cNvSpPr>
            <a:spLocks noGrp="1"/>
          </p:cNvSpPr>
          <p:nvPr>
            <p:ph idx="1"/>
          </p:nvPr>
        </p:nvSpPr>
        <p:spPr/>
        <p:txBody>
          <a:bodyPr>
            <a:normAutofit fontScale="92500" lnSpcReduction="20000"/>
          </a:bodyPr>
          <a:lstStyle/>
          <a:p>
            <a:pPr lvl="0"/>
            <a:r>
              <a:rPr lang="en-US" dirty="0">
                <a:effectLst/>
              </a:rPr>
              <a:t>Foursquare API Data</a:t>
            </a:r>
            <a:endParaRPr lang="en-US" sz="1800" dirty="0">
              <a:effectLst/>
            </a:endParaRPr>
          </a:p>
          <a:p>
            <a:pPr lvl="1"/>
            <a:r>
              <a:rPr lang="en-US" dirty="0">
                <a:effectLst/>
              </a:rPr>
              <a:t>This will provide venue data which can be utilized to determine not only which neighborhoods within The Bronx have pizzerias, but also to determine the number and frequency of pizzerias within each neighborhood.</a:t>
            </a:r>
            <a:endParaRPr lang="en-US" sz="1600" dirty="0">
              <a:effectLst/>
            </a:endParaRPr>
          </a:p>
          <a:p>
            <a:endParaRPr lang="en-US" sz="1800" dirty="0">
              <a:effectLst/>
            </a:endParaRPr>
          </a:p>
          <a:p>
            <a:pPr lvl="0"/>
            <a:r>
              <a:rPr lang="en-US" dirty="0">
                <a:effectLst/>
              </a:rPr>
              <a:t> Location Data</a:t>
            </a:r>
            <a:endParaRPr lang="en-US" sz="1800" dirty="0">
              <a:effectLst/>
            </a:endParaRPr>
          </a:p>
          <a:p>
            <a:pPr lvl="1"/>
            <a:r>
              <a:rPr lang="en-US" dirty="0">
                <a:effectLst/>
              </a:rPr>
              <a:t>Location data will be obtained from the New York University Spatial Data Repository which </a:t>
            </a:r>
            <a:r>
              <a:rPr lang="en-US" sz="1600" dirty="0">
                <a:effectLst/>
              </a:rPr>
              <a:t>contains a list of New York boroughs and neighborhoods. </a:t>
            </a:r>
          </a:p>
          <a:p>
            <a:pPr lvl="1"/>
            <a:r>
              <a:rPr lang="en-US" dirty="0">
                <a:effectLst/>
              </a:rPr>
              <a:t>Link to the Repository: </a:t>
            </a:r>
            <a:r>
              <a:rPr lang="en-US" u="sng" dirty="0">
                <a:effectLst/>
                <a:hlinkClick r:id="rId2"/>
              </a:rPr>
              <a:t>https://geo.nyu.edu/catalog/nyu_2451_34572</a:t>
            </a:r>
            <a:endParaRPr lang="en-US" dirty="0">
              <a:effectLst/>
            </a:endParaRPr>
          </a:p>
          <a:p>
            <a:endParaRPr lang="en-US" dirty="0">
              <a:effectLst/>
            </a:endParaRPr>
          </a:p>
          <a:p>
            <a:pPr lvl="0"/>
            <a:r>
              <a:rPr lang="en-US" dirty="0">
                <a:effectLst/>
              </a:rPr>
              <a:t>Geospatial Data for Boroughs and Neighborhoods within New York</a:t>
            </a:r>
            <a:endParaRPr lang="en-US" sz="1800" dirty="0">
              <a:effectLst/>
            </a:endParaRPr>
          </a:p>
          <a:p>
            <a:pPr lvl="1"/>
            <a:r>
              <a:rPr lang="en-US" dirty="0">
                <a:effectLst/>
              </a:rPr>
              <a:t>This information is housed in the above link and will be utilized to plot a map of the Bronx and provide a visual representation of neighborhood clusters according to the frequency of pizzerias within them.</a:t>
            </a:r>
            <a:endParaRPr lang="en-US" sz="1600" dirty="0">
              <a:effectLst/>
            </a:endParaRPr>
          </a:p>
          <a:p>
            <a:endParaRPr lang="en-US" dirty="0"/>
          </a:p>
        </p:txBody>
      </p:sp>
    </p:spTree>
    <p:extLst>
      <p:ext uri="{BB962C8B-B14F-4D97-AF65-F5344CB8AC3E}">
        <p14:creationId xmlns:p14="http://schemas.microsoft.com/office/powerpoint/2010/main" val="194383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98F1-AADC-4ABE-93F3-B3A0C19542F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5F12446-97D0-4371-8200-3EF93689930E}"/>
              </a:ext>
            </a:extLst>
          </p:cNvPr>
          <p:cNvSpPr>
            <a:spLocks noGrp="1"/>
          </p:cNvSpPr>
          <p:nvPr>
            <p:ph idx="1"/>
          </p:nvPr>
        </p:nvSpPr>
        <p:spPr/>
        <p:txBody>
          <a:bodyPr/>
          <a:lstStyle/>
          <a:p>
            <a:r>
              <a:rPr lang="en-US" dirty="0"/>
              <a:t>Utilize data from New York University’s Spatial Data Repository to obtain lists of New York Boroughs, Neighborhoods, and Coordinates.</a:t>
            </a:r>
          </a:p>
          <a:p>
            <a:r>
              <a:rPr lang="en-US" dirty="0"/>
              <a:t>Create a data frame using the above-mentioned data with a focus on neighborhoods within The Bronx.</a:t>
            </a:r>
          </a:p>
          <a:p>
            <a:r>
              <a:rPr lang="en-US" dirty="0"/>
              <a:t>Call on the Foursquare API to pull a list of venues within New York Neighborhoods.</a:t>
            </a:r>
          </a:p>
          <a:p>
            <a:r>
              <a:rPr lang="en-US" dirty="0"/>
              <a:t>Group the venue data by type and the neighborhoods where they are located.</a:t>
            </a:r>
          </a:p>
          <a:p>
            <a:r>
              <a:rPr lang="en-US" dirty="0"/>
              <a:t>Obtain the frequency of venue type for each neighborhood with a focus on pizzerias.</a:t>
            </a:r>
          </a:p>
          <a:p>
            <a:r>
              <a:rPr lang="en-US" dirty="0"/>
              <a:t>Use K-means Clustering to divide the neighborhoods into four clusters according to pizzeria frequency.</a:t>
            </a:r>
          </a:p>
        </p:txBody>
      </p:sp>
    </p:spTree>
    <p:extLst>
      <p:ext uri="{BB962C8B-B14F-4D97-AF65-F5344CB8AC3E}">
        <p14:creationId xmlns:p14="http://schemas.microsoft.com/office/powerpoint/2010/main" val="423020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C4B8-68AC-4AFE-AFE5-6302D84AEAD3}"/>
              </a:ext>
            </a:extLst>
          </p:cNvPr>
          <p:cNvSpPr>
            <a:spLocks noGrp="1"/>
          </p:cNvSpPr>
          <p:nvPr>
            <p:ph type="title"/>
          </p:nvPr>
        </p:nvSpPr>
        <p:spPr/>
        <p:txBody>
          <a:bodyPr/>
          <a:lstStyle/>
          <a:p>
            <a:r>
              <a:rPr lang="en-US" dirty="0"/>
              <a:t>Results and Map</a:t>
            </a:r>
          </a:p>
        </p:txBody>
      </p:sp>
      <p:sp>
        <p:nvSpPr>
          <p:cNvPr id="3" name="Content Placeholder 2">
            <a:extLst>
              <a:ext uri="{FF2B5EF4-FFF2-40B4-BE49-F238E27FC236}">
                <a16:creationId xmlns:a16="http://schemas.microsoft.com/office/drawing/2014/main" id="{D487EF8E-96FF-48D3-809F-204C731A5A44}"/>
              </a:ext>
            </a:extLst>
          </p:cNvPr>
          <p:cNvSpPr>
            <a:spLocks noGrp="1"/>
          </p:cNvSpPr>
          <p:nvPr>
            <p:ph idx="1"/>
          </p:nvPr>
        </p:nvSpPr>
        <p:spPr/>
        <p:txBody>
          <a:bodyPr>
            <a:normAutofit fontScale="62500" lnSpcReduction="20000"/>
          </a:bodyPr>
          <a:lstStyle/>
          <a:p>
            <a:pPr lvl="0"/>
            <a:r>
              <a:rPr lang="en-US" b="1" dirty="0">
                <a:effectLst/>
              </a:rPr>
              <a:t>Cluster 1 </a:t>
            </a:r>
            <a:r>
              <a:rPr lang="en-US" dirty="0">
                <a:effectLst/>
              </a:rPr>
              <a:t>– Represented by </a:t>
            </a:r>
            <a:r>
              <a:rPr lang="en-US" b="1" u="sng" dirty="0">
                <a:solidFill>
                  <a:srgbClr val="FF0000"/>
                </a:solidFill>
                <a:effectLst/>
              </a:rPr>
              <a:t>Red</a:t>
            </a:r>
            <a:r>
              <a:rPr lang="en-US" dirty="0">
                <a:effectLst/>
              </a:rPr>
              <a:t> Dots</a:t>
            </a:r>
            <a:endParaRPr lang="en-US" sz="1800" dirty="0">
              <a:effectLst/>
            </a:endParaRPr>
          </a:p>
          <a:p>
            <a:pPr lvl="1"/>
            <a:r>
              <a:rPr lang="en-US" dirty="0">
                <a:effectLst/>
              </a:rPr>
              <a:t>Neighborhoods with no pizzerias or a very low number of pizzerias.</a:t>
            </a:r>
            <a:endParaRPr lang="en-US" sz="1600" dirty="0">
              <a:effectLst/>
            </a:endParaRPr>
          </a:p>
          <a:p>
            <a:pPr lvl="1"/>
            <a:r>
              <a:rPr lang="en-US" dirty="0">
                <a:effectLst/>
              </a:rPr>
              <a:t>There were 19 neighborhoods in this cluster.</a:t>
            </a:r>
            <a:endParaRPr lang="en-US" sz="1600" dirty="0">
              <a:effectLst/>
            </a:endParaRPr>
          </a:p>
          <a:p>
            <a:endParaRPr lang="en-US" sz="1800" dirty="0">
              <a:effectLst/>
            </a:endParaRPr>
          </a:p>
          <a:p>
            <a:pPr lvl="0"/>
            <a:r>
              <a:rPr lang="en-US" b="1" dirty="0">
                <a:effectLst/>
              </a:rPr>
              <a:t>Cluster 2 </a:t>
            </a:r>
            <a:r>
              <a:rPr lang="en-US" dirty="0">
                <a:effectLst/>
              </a:rPr>
              <a:t>– Represented by</a:t>
            </a:r>
            <a:r>
              <a:rPr lang="en-US" dirty="0">
                <a:solidFill>
                  <a:srgbClr val="7030A0"/>
                </a:solidFill>
                <a:effectLst/>
              </a:rPr>
              <a:t> </a:t>
            </a:r>
            <a:r>
              <a:rPr lang="en-US" b="1" u="sng" dirty="0">
                <a:solidFill>
                  <a:srgbClr val="7030A0"/>
                </a:solidFill>
                <a:effectLst/>
              </a:rPr>
              <a:t>Purple</a:t>
            </a:r>
            <a:r>
              <a:rPr lang="en-US" b="1" dirty="0">
                <a:solidFill>
                  <a:srgbClr val="7030A0"/>
                </a:solidFill>
                <a:effectLst/>
              </a:rPr>
              <a:t> </a:t>
            </a:r>
            <a:r>
              <a:rPr lang="en-US" dirty="0">
                <a:effectLst/>
              </a:rPr>
              <a:t>Dots</a:t>
            </a:r>
            <a:endParaRPr lang="en-US" sz="1800" dirty="0">
              <a:effectLst/>
            </a:endParaRPr>
          </a:p>
          <a:p>
            <a:pPr lvl="1"/>
            <a:r>
              <a:rPr lang="en-US" dirty="0">
                <a:effectLst/>
              </a:rPr>
              <a:t>Neighborhoods with a substantially high number of pizzerias.</a:t>
            </a:r>
            <a:endParaRPr lang="en-US" sz="1600" dirty="0">
              <a:effectLst/>
            </a:endParaRPr>
          </a:p>
          <a:p>
            <a:pPr lvl="1"/>
            <a:r>
              <a:rPr lang="en-US" dirty="0">
                <a:effectLst/>
              </a:rPr>
              <a:t>There were 3 neighborhoods in this cluster.</a:t>
            </a:r>
            <a:endParaRPr lang="en-US" sz="1600" dirty="0">
              <a:effectLst/>
            </a:endParaRPr>
          </a:p>
          <a:p>
            <a:endParaRPr lang="en-US" sz="1800" dirty="0">
              <a:effectLst/>
            </a:endParaRPr>
          </a:p>
          <a:p>
            <a:pPr lvl="0"/>
            <a:r>
              <a:rPr lang="en-US" b="1" dirty="0">
                <a:effectLst/>
              </a:rPr>
              <a:t>Cluster 3 </a:t>
            </a:r>
            <a:r>
              <a:rPr lang="en-US" dirty="0">
                <a:effectLst/>
              </a:rPr>
              <a:t>– Represented by </a:t>
            </a:r>
            <a:r>
              <a:rPr lang="en-US" b="1" u="sng" dirty="0">
                <a:solidFill>
                  <a:srgbClr val="00B0F0"/>
                </a:solidFill>
                <a:effectLst/>
              </a:rPr>
              <a:t>Blue</a:t>
            </a:r>
            <a:r>
              <a:rPr lang="en-US" dirty="0">
                <a:effectLst/>
              </a:rPr>
              <a:t> Dots</a:t>
            </a:r>
            <a:endParaRPr lang="en-US" sz="1800" dirty="0">
              <a:effectLst/>
            </a:endParaRPr>
          </a:p>
          <a:p>
            <a:pPr lvl="1"/>
            <a:r>
              <a:rPr lang="en-US" dirty="0">
                <a:effectLst/>
              </a:rPr>
              <a:t>Neighborhoods with a low number of pizzerias.</a:t>
            </a:r>
            <a:endParaRPr lang="en-US" sz="1600" dirty="0">
              <a:effectLst/>
            </a:endParaRPr>
          </a:p>
          <a:p>
            <a:pPr lvl="1"/>
            <a:r>
              <a:rPr lang="en-US" dirty="0">
                <a:effectLst/>
              </a:rPr>
              <a:t>There were 22 neighborhoods in this cluster.</a:t>
            </a:r>
            <a:endParaRPr lang="en-US" sz="1600" dirty="0">
              <a:effectLst/>
            </a:endParaRPr>
          </a:p>
          <a:p>
            <a:endParaRPr lang="en-US" sz="1800" dirty="0">
              <a:effectLst/>
            </a:endParaRPr>
          </a:p>
          <a:p>
            <a:pPr lvl="0"/>
            <a:r>
              <a:rPr lang="en-US" b="1" dirty="0">
                <a:effectLst/>
              </a:rPr>
              <a:t>Cluster 4 </a:t>
            </a:r>
            <a:r>
              <a:rPr lang="en-US" dirty="0">
                <a:effectLst/>
              </a:rPr>
              <a:t>– Represented by </a:t>
            </a:r>
            <a:r>
              <a:rPr lang="en-US" b="1" u="sng" dirty="0">
                <a:solidFill>
                  <a:srgbClr val="FFC000"/>
                </a:solidFill>
                <a:effectLst/>
              </a:rPr>
              <a:t>Pale Yellow</a:t>
            </a:r>
            <a:r>
              <a:rPr lang="en-US" dirty="0">
                <a:solidFill>
                  <a:srgbClr val="FFC000"/>
                </a:solidFill>
                <a:effectLst/>
              </a:rPr>
              <a:t> </a:t>
            </a:r>
            <a:r>
              <a:rPr lang="en-US" dirty="0">
                <a:effectLst/>
              </a:rPr>
              <a:t>Dots</a:t>
            </a:r>
            <a:endParaRPr lang="en-US" sz="1800" dirty="0">
              <a:effectLst/>
            </a:endParaRPr>
          </a:p>
          <a:p>
            <a:pPr lvl="1"/>
            <a:r>
              <a:rPr lang="en-US" dirty="0">
                <a:effectLst/>
              </a:rPr>
              <a:t>Neighborhoods with a moderate number of pizzerias.</a:t>
            </a:r>
            <a:endParaRPr lang="en-US" sz="1600" dirty="0">
              <a:effectLst/>
            </a:endParaRPr>
          </a:p>
          <a:p>
            <a:pPr lvl="1"/>
            <a:r>
              <a:rPr lang="en-US" dirty="0">
                <a:effectLst/>
              </a:rPr>
              <a:t>There were 8 neighborhoods in this cluster.</a:t>
            </a:r>
            <a:endParaRPr lang="en-US" sz="1600" dirty="0">
              <a:effectLst/>
            </a:endParaRPr>
          </a:p>
          <a:p>
            <a:endParaRPr lang="en-US" dirty="0"/>
          </a:p>
        </p:txBody>
      </p:sp>
      <p:pic>
        <p:nvPicPr>
          <p:cNvPr id="5" name="Picture 4" descr="A picture containing text, map&#10;&#10;Description automatically generated">
            <a:extLst>
              <a:ext uri="{FF2B5EF4-FFF2-40B4-BE49-F238E27FC236}">
                <a16:creationId xmlns:a16="http://schemas.microsoft.com/office/drawing/2014/main" id="{28ABFC14-1DA0-4C93-9919-535718BC4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676" y="1580050"/>
            <a:ext cx="5419725" cy="4543425"/>
          </a:xfrm>
          <a:prstGeom prst="rect">
            <a:avLst/>
          </a:prstGeom>
        </p:spPr>
      </p:pic>
    </p:spTree>
    <p:extLst>
      <p:ext uri="{BB962C8B-B14F-4D97-AF65-F5344CB8AC3E}">
        <p14:creationId xmlns:p14="http://schemas.microsoft.com/office/powerpoint/2010/main" val="137575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9680-5FC7-487A-9234-45BA67023A2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BE681BB-570D-45C8-BFFB-56C82D63F25B}"/>
              </a:ext>
            </a:extLst>
          </p:cNvPr>
          <p:cNvSpPr>
            <a:spLocks noGrp="1"/>
          </p:cNvSpPr>
          <p:nvPr>
            <p:ph idx="1"/>
          </p:nvPr>
        </p:nvSpPr>
        <p:spPr/>
        <p:txBody>
          <a:bodyPr/>
          <a:lstStyle/>
          <a:p>
            <a:r>
              <a:rPr lang="en-US" dirty="0"/>
              <a:t>Cluster 2 and Cluster 4</a:t>
            </a:r>
          </a:p>
          <a:p>
            <a:pPr lvl="1"/>
            <a:r>
              <a:rPr lang="en-US" dirty="0"/>
              <a:t>Elevated number of pizzerias</a:t>
            </a:r>
          </a:p>
          <a:p>
            <a:pPr lvl="1"/>
            <a:r>
              <a:rPr lang="en-US" dirty="0"/>
              <a:t>Too much potential competition</a:t>
            </a:r>
          </a:p>
          <a:p>
            <a:r>
              <a:rPr lang="en-US" dirty="0"/>
              <a:t>Cluster 1</a:t>
            </a:r>
          </a:p>
          <a:p>
            <a:pPr lvl="1"/>
            <a:r>
              <a:rPr lang="en-US" dirty="0"/>
              <a:t>Lowest number of pizzerias</a:t>
            </a:r>
          </a:p>
          <a:p>
            <a:pPr lvl="1"/>
            <a:r>
              <a:rPr lang="en-US" dirty="0"/>
              <a:t>Given New York’s pizza culture, this Cluster may have either no interest in pizzerias or can not sustain a pizzeria due to socioeconomic factors outside the scope of this presentation</a:t>
            </a:r>
          </a:p>
          <a:p>
            <a:r>
              <a:rPr lang="en-US" dirty="0"/>
              <a:t>Cluster 3</a:t>
            </a:r>
          </a:p>
          <a:p>
            <a:pPr lvl="1"/>
            <a:r>
              <a:rPr lang="en-US" dirty="0"/>
              <a:t>Low number of pizzerias; however, more pizzerias than Cluster 1</a:t>
            </a:r>
          </a:p>
          <a:p>
            <a:pPr lvl="1"/>
            <a:r>
              <a:rPr lang="en-US" dirty="0"/>
              <a:t>Provides diversity of choice as it houses the most neighborhoods.</a:t>
            </a:r>
          </a:p>
        </p:txBody>
      </p:sp>
    </p:spTree>
    <p:extLst>
      <p:ext uri="{BB962C8B-B14F-4D97-AF65-F5344CB8AC3E}">
        <p14:creationId xmlns:p14="http://schemas.microsoft.com/office/powerpoint/2010/main" val="205680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E001-2531-4B64-A3C4-6D2D136FFB3F}"/>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61B99CE9-10BE-4724-906E-9AA25975256E}"/>
              </a:ext>
            </a:extLst>
          </p:cNvPr>
          <p:cNvSpPr>
            <a:spLocks noGrp="1"/>
          </p:cNvSpPr>
          <p:nvPr>
            <p:ph idx="1"/>
          </p:nvPr>
        </p:nvSpPr>
        <p:spPr/>
        <p:txBody>
          <a:bodyPr/>
          <a:lstStyle/>
          <a:p>
            <a:pPr marL="36900" indent="0" algn="ctr">
              <a:buNone/>
            </a:pPr>
            <a:endParaRPr lang="en-US" dirty="0">
              <a:effectLst/>
            </a:endParaRPr>
          </a:p>
          <a:p>
            <a:pPr marL="36900" indent="0" algn="ctr">
              <a:buNone/>
            </a:pPr>
            <a:endParaRPr lang="en-US" dirty="0">
              <a:effectLst/>
            </a:endParaRPr>
          </a:p>
          <a:p>
            <a:pPr marL="36900" indent="0" algn="ctr">
              <a:buNone/>
            </a:pPr>
            <a:endParaRPr lang="en-US" dirty="0">
              <a:effectLst/>
            </a:endParaRPr>
          </a:p>
          <a:p>
            <a:pPr marL="36900" indent="0" algn="ctr">
              <a:buNone/>
            </a:pPr>
            <a:r>
              <a:rPr lang="en-US" dirty="0">
                <a:effectLst/>
              </a:rPr>
              <a:t>Out of all the neighborhoods within the Bronx analyzed by this report, I would recommend pizza-centric entrepreneurs and restaurateurs focus their attention on neighborhoods within Cluster 3 when planning to either start or expand their pizza business.  </a:t>
            </a:r>
          </a:p>
          <a:p>
            <a:endParaRPr lang="en-US" dirty="0"/>
          </a:p>
        </p:txBody>
      </p:sp>
    </p:spTree>
    <p:extLst>
      <p:ext uri="{BB962C8B-B14F-4D97-AF65-F5344CB8AC3E}">
        <p14:creationId xmlns:p14="http://schemas.microsoft.com/office/powerpoint/2010/main" val="365086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2687-D51B-48D1-9169-B3629BF02E35}"/>
              </a:ext>
            </a:extLst>
          </p:cNvPr>
          <p:cNvSpPr>
            <a:spLocks noGrp="1"/>
          </p:cNvSpPr>
          <p:nvPr>
            <p:ph type="title"/>
          </p:nvPr>
        </p:nvSpPr>
        <p:spPr>
          <a:xfrm>
            <a:off x="913795" y="609600"/>
            <a:ext cx="10353762" cy="970450"/>
          </a:xfrm>
        </p:spPr>
        <p:txBody>
          <a:bodyPr>
            <a:normAutofit/>
          </a:bodyPr>
          <a:lstStyle/>
          <a:p>
            <a:r>
              <a:rPr lang="en-US" dirty="0"/>
              <a:t>Cluster 3</a:t>
            </a:r>
          </a:p>
        </p:txBody>
      </p:sp>
      <p:graphicFrame>
        <p:nvGraphicFramePr>
          <p:cNvPr id="4" name="Content Placeholder 3">
            <a:extLst>
              <a:ext uri="{FF2B5EF4-FFF2-40B4-BE49-F238E27FC236}">
                <a16:creationId xmlns:a16="http://schemas.microsoft.com/office/drawing/2014/main" id="{1DE42FDE-E337-49F0-8EE6-337DBE58C8E1}"/>
              </a:ext>
            </a:extLst>
          </p:cNvPr>
          <p:cNvGraphicFramePr>
            <a:graphicFrameLocks noGrp="1"/>
          </p:cNvGraphicFramePr>
          <p:nvPr>
            <p:ph idx="1"/>
            <p:extLst>
              <p:ext uri="{D42A27DB-BD31-4B8C-83A1-F6EECF244321}">
                <p14:modId xmlns:p14="http://schemas.microsoft.com/office/powerpoint/2010/main" val="1434722701"/>
              </p:ext>
            </p:extLst>
          </p:nvPr>
        </p:nvGraphicFramePr>
        <p:xfrm>
          <a:off x="2922325" y="1731963"/>
          <a:ext cx="6337825" cy="4059239"/>
        </p:xfrm>
        <a:graphic>
          <a:graphicData uri="http://schemas.openxmlformats.org/drawingml/2006/table">
            <a:tbl>
              <a:tblPr firstRow="1" firstCol="1" bandRow="1"/>
              <a:tblGrid>
                <a:gridCol w="3210557">
                  <a:extLst>
                    <a:ext uri="{9D8B030D-6E8A-4147-A177-3AD203B41FA5}">
                      <a16:colId xmlns:a16="http://schemas.microsoft.com/office/drawing/2014/main" val="2097938034"/>
                    </a:ext>
                  </a:extLst>
                </a:gridCol>
                <a:gridCol w="3127268">
                  <a:extLst>
                    <a:ext uri="{9D8B030D-6E8A-4147-A177-3AD203B41FA5}">
                      <a16:colId xmlns:a16="http://schemas.microsoft.com/office/drawing/2014/main" val="3272054077"/>
                    </a:ext>
                  </a:extLst>
                </a:gridCol>
              </a:tblGrid>
              <a:tr h="886289">
                <a:tc gridSpan="2">
                  <a:txBody>
                    <a:bodyPr/>
                    <a:lstStyle/>
                    <a:p>
                      <a:pPr marL="0" marR="0" algn="ctr" fontAlgn="t">
                        <a:lnSpc>
                          <a:spcPct val="107000"/>
                        </a:lnSpc>
                        <a:spcBef>
                          <a:spcPts val="0"/>
                        </a:spcBef>
                        <a:spcAft>
                          <a:spcPts val="0"/>
                        </a:spcAft>
                      </a:pPr>
                      <a:r>
                        <a:rPr lang="en-US" sz="1700" b="1"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700" b="0" i="0" u="none" strike="noStrike">
                        <a:effectLst/>
                        <a:latin typeface="Arial" panose="020B0604020202020204" pitchFamily="34" charset="0"/>
                      </a:endParaRPr>
                    </a:p>
                    <a:p>
                      <a:pPr marL="0" marR="0" algn="ctr" fontAlgn="t">
                        <a:lnSpc>
                          <a:spcPct val="107000"/>
                        </a:lnSpc>
                        <a:spcBef>
                          <a:spcPts val="0"/>
                        </a:spcBef>
                        <a:spcAft>
                          <a:spcPts val="0"/>
                        </a:spcAft>
                      </a:pPr>
                      <a:r>
                        <a:rPr lang="en-US" sz="15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Low Pizzeria Frequency Neighborhoods</a:t>
                      </a:r>
                      <a:endParaRPr lang="en-US" sz="1700" b="0" i="0" u="none" strike="noStrike">
                        <a:effectLst/>
                        <a:latin typeface="Arial" panose="020B0604020202020204" pitchFamily="34" charset="0"/>
                      </a:endParaRPr>
                    </a:p>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700" b="0" i="0" u="none" strike="noStrike">
                        <a:effectLst/>
                        <a:latin typeface="Arial" panose="020B0604020202020204" pitchFamily="34" charset="0"/>
                      </a:endParaRPr>
                    </a:p>
                  </a:txBody>
                  <a:tcPr marL="85908" marR="85908" marT="42954" marB="429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hMerge="1">
                  <a:txBody>
                    <a:bodyPr/>
                    <a:lstStyle/>
                    <a:p>
                      <a:endParaRPr lang="en-US"/>
                    </a:p>
                  </a:txBody>
                  <a:tcPr/>
                </a:tc>
                <a:extLst>
                  <a:ext uri="{0D108BD9-81ED-4DB2-BD59-A6C34878D82A}">
                    <a16:rowId xmlns:a16="http://schemas.microsoft.com/office/drawing/2014/main" val="1827359161"/>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Baychester</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Kingsbridge</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0275969"/>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Bedford Park</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Longwood</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231967"/>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Belmont</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Mott Haven</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278428"/>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Bronxdale</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Mount Eden</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750387"/>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Castle Hill</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Parkchester</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44558"/>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Claremont Village</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Pelham Parkway</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385071"/>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Co-op City</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Throgs Neck</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6725969"/>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Eastchester</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University Heights</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667415"/>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Edgewater Park</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West Farms</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794592"/>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Fordham</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Westchester Square</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291201"/>
                  </a:ext>
                </a:extLst>
              </a:tr>
              <a:tr h="288450">
                <a:tc>
                  <a:txBody>
                    <a:bodyPr/>
                    <a:lstStyle/>
                    <a:p>
                      <a:pPr marL="0" marR="0" algn="ctr" fontAlgn="t">
                        <a:lnSpc>
                          <a:spcPct val="107000"/>
                        </a:lnSpc>
                        <a:spcBef>
                          <a:spcPts val="0"/>
                        </a:spcBef>
                        <a:spcAft>
                          <a:spcPts val="0"/>
                        </a:spcAft>
                      </a:pPr>
                      <a:r>
                        <a:rPr lang="en-US" sz="1500" b="0" i="0" u="none" strike="noStrike">
                          <a:effectLst/>
                          <a:latin typeface="Calibri" panose="020F0502020204030204" pitchFamily="34" charset="0"/>
                          <a:ea typeface="Calibri" panose="020F0502020204030204" pitchFamily="34" charset="0"/>
                          <a:cs typeface="Times New Roman" panose="02020603050405020304" pitchFamily="18" charset="0"/>
                        </a:rPr>
                        <a:t>Hunts Point</a:t>
                      </a:r>
                      <a:endParaRPr lang="en-US" sz="1700" b="0" i="0" u="none" strike="noStrike">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500" b="0" i="0" u="none" strike="noStrike" dirty="0">
                          <a:effectLst/>
                          <a:latin typeface="Calibri" panose="020F0502020204030204" pitchFamily="34" charset="0"/>
                          <a:ea typeface="Calibri" panose="020F0502020204030204" pitchFamily="34" charset="0"/>
                          <a:cs typeface="Times New Roman" panose="02020603050405020304" pitchFamily="18" charset="0"/>
                        </a:rPr>
                        <a:t>Woodlawn</a:t>
                      </a:r>
                      <a:endParaRPr lang="en-US" sz="1700" b="0" i="0" u="none" strike="noStrike" dirty="0">
                        <a:effectLst/>
                        <a:latin typeface="Arial" panose="020B0604020202020204" pitchFamily="34" charset="0"/>
                      </a:endParaRPr>
                    </a:p>
                  </a:txBody>
                  <a:tcPr marL="64431" marR="64431" marT="894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321882"/>
                  </a:ext>
                </a:extLst>
              </a:tr>
            </a:tbl>
          </a:graphicData>
        </a:graphic>
      </p:graphicFrame>
    </p:spTree>
    <p:extLst>
      <p:ext uri="{BB962C8B-B14F-4D97-AF65-F5344CB8AC3E}">
        <p14:creationId xmlns:p14="http://schemas.microsoft.com/office/powerpoint/2010/main" val="2537131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Calisto MT</vt:lpstr>
      <vt:lpstr>Wingdings 2</vt:lpstr>
      <vt:lpstr>Slate</vt:lpstr>
      <vt:lpstr>Optimal Pizzeria Location Determination in The Bronx</vt:lpstr>
      <vt:lpstr>Business Opportunity</vt:lpstr>
      <vt:lpstr>Data Sources &amp; Utilization</vt:lpstr>
      <vt:lpstr>Methodology</vt:lpstr>
      <vt:lpstr>Results and Map</vt:lpstr>
      <vt:lpstr>Discussion</vt:lpstr>
      <vt:lpstr>Recommendation</vt:lpstr>
      <vt:lpstr>Cluster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Pizzeria Location Determination in The Bronx</dc:title>
  <dc:creator>jon wages</dc:creator>
  <cp:lastModifiedBy>jon wages</cp:lastModifiedBy>
  <cp:revision>1</cp:revision>
  <dcterms:created xsi:type="dcterms:W3CDTF">2019-11-27T23:49:27Z</dcterms:created>
  <dcterms:modified xsi:type="dcterms:W3CDTF">2019-11-27T23:50:16Z</dcterms:modified>
</cp:coreProperties>
</file>