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1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8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2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0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1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01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06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34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647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99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9F60-315B-4993-8E46-A1E5B36FAE4F}" type="datetimeFigureOut">
              <a:rPr lang="cs-CZ" smtClean="0"/>
              <a:t>19.9.2018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F1D4-EA72-4417-897A-E6CE4E87E7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21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3024335"/>
          </a:xfrm>
        </p:spPr>
        <p:txBody>
          <a:bodyPr/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sz="5400" b="1" dirty="0" smtClean="0"/>
              <a:t>Sociální bydlení – úvod do problematiky</a:t>
            </a:r>
            <a:endParaRPr lang="cs-CZ" sz="5400" b="1" dirty="0"/>
          </a:p>
        </p:txBody>
      </p:sp>
    </p:spTree>
    <p:extLst>
      <p:ext uri="{BB962C8B-B14F-4D97-AF65-F5344CB8AC3E}">
        <p14:creationId xmlns:p14="http://schemas.microsoft.com/office/powerpoint/2010/main" val="362300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cs-CZ" dirty="0" smtClean="0"/>
              <a:t>koncepce pro bydlení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cs-CZ" dirty="0" smtClean="0"/>
              <a:t>bytový fond, cílová skupina, sociální práce</a:t>
            </a:r>
          </a:p>
          <a:p>
            <a:r>
              <a:rPr lang="cs-CZ" dirty="0" smtClean="0"/>
              <a:t>bytový fond – stav, nájem, procesy, reinvestice a rozvoj</a:t>
            </a:r>
          </a:p>
          <a:p>
            <a:r>
              <a:rPr lang="cs-CZ" dirty="0" smtClean="0"/>
              <a:t>cílová skupina – pro koho? sociální mix, uspokojení všech?</a:t>
            </a:r>
          </a:p>
          <a:p>
            <a:r>
              <a:rPr lang="cs-CZ" dirty="0" smtClean="0"/>
              <a:t>sociální práce – jaký typ podpory komu?</a:t>
            </a:r>
          </a:p>
          <a:p>
            <a:r>
              <a:rPr lang="cs-CZ" dirty="0" smtClean="0"/>
              <a:t>suma: mezi minimalizací rizik a udržitelným rozvojem bytového fondu, výběr nájmu a adekvátní podpora tam, kde je to potřeba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688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Koncepce pro Liberec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cs-CZ" dirty="0" smtClean="0"/>
              <a:t>Agentura a Platforma pro sociální bydlení</a:t>
            </a:r>
          </a:p>
          <a:p>
            <a:r>
              <a:rPr lang="cs-CZ" dirty="0" smtClean="0"/>
              <a:t>říjen 2017-říjen 2018</a:t>
            </a:r>
          </a:p>
          <a:p>
            <a:r>
              <a:rPr lang="cs-CZ" dirty="0" smtClean="0"/>
              <a:t>individuální schůzky i větší pracovní setkání</a:t>
            </a:r>
          </a:p>
          <a:p>
            <a:r>
              <a:rPr lang="cs-CZ" dirty="0" smtClean="0"/>
              <a:t>konzultanti, město, neziskové organizace, </a:t>
            </a:r>
            <a:r>
              <a:rPr lang="cs-CZ" dirty="0" err="1" smtClean="0"/>
              <a:t>KHS</a:t>
            </a:r>
            <a:endParaRPr lang="cs-CZ" dirty="0" smtClean="0"/>
          </a:p>
          <a:p>
            <a:r>
              <a:rPr lang="cs-CZ" dirty="0" smtClean="0"/>
              <a:t>analýza </a:t>
            </a:r>
            <a:r>
              <a:rPr lang="cs-CZ" dirty="0" err="1" smtClean="0"/>
              <a:t>BF</a:t>
            </a:r>
            <a:r>
              <a:rPr lang="cs-CZ" dirty="0" smtClean="0"/>
              <a:t>, cílové skupiny, procesy a komunikace</a:t>
            </a:r>
          </a:p>
          <a:p>
            <a:r>
              <a:rPr lang="cs-CZ" dirty="0" smtClean="0"/>
              <a:t>výsledek: sada doporučení a implementace</a:t>
            </a:r>
          </a:p>
          <a:p>
            <a:r>
              <a:rPr lang="cs-CZ" dirty="0" smtClean="0"/>
              <a:t>bydlení jako komplexní téma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62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má být cílem?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cs-CZ" dirty="0" smtClean="0"/>
              <a:t>zabydlet kvalitně co nejvíce lidí</a:t>
            </a:r>
          </a:p>
          <a:p>
            <a:r>
              <a:rPr lang="cs-CZ" dirty="0" smtClean="0"/>
              <a:t>kvalitně dělat prevenci – reporting dluhu např.</a:t>
            </a:r>
          </a:p>
          <a:p>
            <a:r>
              <a:rPr lang="cs-CZ" dirty="0" smtClean="0"/>
              <a:t>budovat bydlení jako hodnotu</a:t>
            </a:r>
          </a:p>
          <a:p>
            <a:r>
              <a:rPr lang="cs-CZ" dirty="0" smtClean="0"/>
              <a:t>počítat s neúspěchem a opakovanými šancemi</a:t>
            </a:r>
          </a:p>
          <a:p>
            <a:r>
              <a:rPr lang="cs-CZ" dirty="0" smtClean="0"/>
              <a:t>sledovat a monitorovat – data pro evidence </a:t>
            </a:r>
            <a:r>
              <a:rPr lang="cs-CZ" dirty="0" err="1" smtClean="0"/>
              <a:t>based</a:t>
            </a:r>
            <a:r>
              <a:rPr lang="cs-CZ" dirty="0" smtClean="0"/>
              <a:t> </a:t>
            </a:r>
            <a:r>
              <a:rPr lang="cs-CZ" dirty="0" err="1" smtClean="0"/>
              <a:t>policy</a:t>
            </a:r>
            <a:endParaRPr lang="cs-CZ" dirty="0" smtClean="0"/>
          </a:p>
          <a:p>
            <a:r>
              <a:rPr lang="cs-CZ" dirty="0" smtClean="0"/>
              <a:t>reflexivní sociální práce</a:t>
            </a:r>
          </a:p>
          <a:p>
            <a:r>
              <a:rPr lang="cs-CZ" dirty="0" smtClean="0"/>
              <a:t>sociální bydlení není </a:t>
            </a:r>
            <a:r>
              <a:rPr lang="cs-CZ" dirty="0" err="1" smtClean="0"/>
              <a:t>sluníčkařina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9888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>
            <a:normAutofit/>
          </a:bodyPr>
          <a:lstStyle/>
          <a:p>
            <a:r>
              <a:rPr lang="cs-CZ" dirty="0" err="1" smtClean="0"/>
              <a:t>martin.gogol@centrum.cz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Děkuji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720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cs-CZ" dirty="0" smtClean="0"/>
              <a:t>sociální bydlení – definice</a:t>
            </a:r>
          </a:p>
          <a:p>
            <a:r>
              <a:rPr lang="cs-CZ" dirty="0" smtClean="0"/>
              <a:t>Česká republika a bydlení</a:t>
            </a:r>
          </a:p>
          <a:p>
            <a:r>
              <a:rPr lang="cs-CZ" dirty="0" smtClean="0"/>
              <a:t>cílová skupina, bytová nouze a sociální vyloučení</a:t>
            </a:r>
          </a:p>
          <a:p>
            <a:r>
              <a:rPr lang="cs-CZ" dirty="0" smtClean="0"/>
              <a:t>neziskové organizace – sociální služby</a:t>
            </a:r>
          </a:p>
          <a:p>
            <a:r>
              <a:rPr lang="cs-CZ" dirty="0" smtClean="0"/>
              <a:t>sociální bydlení a obec</a:t>
            </a:r>
          </a:p>
          <a:p>
            <a:r>
              <a:rPr lang="cs-CZ" dirty="0" smtClean="0"/>
              <a:t>koncepce pro bydlení – rámec a aspekty</a:t>
            </a:r>
          </a:p>
        </p:txBody>
      </p:sp>
    </p:spTree>
    <p:extLst>
      <p:ext uri="{BB962C8B-B14F-4D97-AF65-F5344CB8AC3E}">
        <p14:creationId xmlns:p14="http://schemas.microsoft.com/office/powerpoint/2010/main" val="26015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cs-CZ" dirty="0" smtClean="0"/>
              <a:t>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cs-CZ" dirty="0" smtClean="0"/>
              <a:t>řeší selhání trhu s bydlením</a:t>
            </a:r>
          </a:p>
          <a:p>
            <a:r>
              <a:rPr lang="cs-CZ" dirty="0" smtClean="0"/>
              <a:t>cílová skupina: lidé, u nichž lze očekávat, že na volném trhu nemohou uspět</a:t>
            </a:r>
          </a:p>
          <a:p>
            <a:r>
              <a:rPr lang="cs-CZ" dirty="0" smtClean="0"/>
              <a:t>má jasná pravidla přidělování</a:t>
            </a:r>
          </a:p>
          <a:p>
            <a:r>
              <a:rPr lang="cs-CZ" dirty="0" smtClean="0"/>
              <a:t>poskytuje bydlení ověřitelného standardu</a:t>
            </a:r>
          </a:p>
          <a:p>
            <a:r>
              <a:rPr lang="cs-CZ" dirty="0" smtClean="0"/>
              <a:t>je zajišťováno s využitím veřejných dotací</a:t>
            </a:r>
          </a:p>
          <a:p>
            <a:r>
              <a:rPr lang="cs-CZ" dirty="0" smtClean="0"/>
              <a:t>je poskytováno na bázi neziskovosti</a:t>
            </a:r>
          </a:p>
          <a:p>
            <a:r>
              <a:rPr lang="cs-CZ" dirty="0" smtClean="0"/>
              <a:t>je monitorováno veřejnými orgány</a:t>
            </a:r>
          </a:p>
          <a:p>
            <a:r>
              <a:rPr lang="cs-CZ" sz="1400" dirty="0" smtClean="0"/>
              <a:t>zdroj: </a:t>
            </a:r>
            <a:r>
              <a:rPr lang="cs-CZ" sz="1400" dirty="0" err="1" smtClean="0"/>
              <a:t>PSB</a:t>
            </a:r>
            <a:r>
              <a:rPr lang="cs-CZ" sz="1400" dirty="0" smtClean="0"/>
              <a:t> – </a:t>
            </a:r>
            <a:r>
              <a:rPr lang="cs-CZ" sz="1400" dirty="0" err="1" smtClean="0"/>
              <a:t>www.socialnibydleni.org</a:t>
            </a:r>
            <a:r>
              <a:rPr lang="cs-CZ" sz="1400" dirty="0" smtClean="0"/>
              <a:t>/</a:t>
            </a:r>
            <a:r>
              <a:rPr lang="cs-CZ" sz="1400" dirty="0" err="1" smtClean="0"/>
              <a:t>cs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279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Česká republika a bydlení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postsocialistický kontext - postupná deregulace trhu a také masové privatizace:</a:t>
            </a:r>
          </a:p>
          <a:p>
            <a:r>
              <a:rPr lang="cs-CZ" sz="2400" dirty="0" smtClean="0"/>
              <a:t>Liberec – 100.000 </a:t>
            </a:r>
            <a:r>
              <a:rPr lang="cs-CZ" sz="2400" dirty="0" err="1" smtClean="0"/>
              <a:t>obytvatel</a:t>
            </a:r>
            <a:r>
              <a:rPr lang="cs-CZ" sz="2400" dirty="0" smtClean="0"/>
              <a:t> / 17.000 bytů v </a:t>
            </a:r>
            <a:r>
              <a:rPr lang="cs-CZ" sz="2400" dirty="0" err="1" smtClean="0"/>
              <a:t>90.letech</a:t>
            </a:r>
            <a:r>
              <a:rPr lang="cs-CZ" sz="2400" dirty="0" smtClean="0"/>
              <a:t> – dnes 1219</a:t>
            </a:r>
          </a:p>
          <a:p>
            <a:r>
              <a:rPr lang="cs-CZ" sz="2400" dirty="0" smtClean="0"/>
              <a:t>Stochov – 5500 obyvatel / 1400 bytů</a:t>
            </a:r>
          </a:p>
          <a:p>
            <a:r>
              <a:rPr lang="cs-CZ" dirty="0" smtClean="0"/>
              <a:t>obce: úzké chápání bydlení (byt a nájem)</a:t>
            </a:r>
          </a:p>
          <a:p>
            <a:r>
              <a:rPr lang="cs-CZ" dirty="0" smtClean="0"/>
              <a:t>bydlení = jistota, ale nízkopříjmové skupiny: problémy s hypotékami a nájemním bydlením</a:t>
            </a:r>
          </a:p>
          <a:p>
            <a:r>
              <a:rPr lang="cs-CZ" dirty="0" smtClean="0"/>
              <a:t>růst cen na trhu s bydlením (nejméně 2-5 let)</a:t>
            </a:r>
          </a:p>
          <a:p>
            <a:r>
              <a:rPr lang="cs-CZ" dirty="0" smtClean="0"/>
              <a:t>chybí kontrola developerských projektů</a:t>
            </a:r>
          </a:p>
          <a:p>
            <a:r>
              <a:rPr lang="cs-CZ" dirty="0" smtClean="0"/>
              <a:t>právo na bydlení a právo v bydlení</a:t>
            </a:r>
          </a:p>
          <a:p>
            <a:r>
              <a:rPr lang="cs-CZ" dirty="0" smtClean="0"/>
              <a:t>chybí standard bytu (</a:t>
            </a:r>
            <a:r>
              <a:rPr lang="cs-CZ" dirty="0" err="1" smtClean="0"/>
              <a:t>MMR</a:t>
            </a:r>
            <a:r>
              <a:rPr lang="cs-CZ" dirty="0" smtClean="0"/>
              <a:t>, stavební úřad, </a:t>
            </a:r>
            <a:r>
              <a:rPr lang="cs-CZ" dirty="0" err="1" smtClean="0"/>
              <a:t>KHS</a:t>
            </a:r>
            <a:r>
              <a:rPr lang="cs-CZ" dirty="0" smtClean="0"/>
              <a:t> atd.) a chybí zákon</a:t>
            </a:r>
          </a:p>
        </p:txBody>
      </p:sp>
    </p:spTree>
    <p:extLst>
      <p:ext uri="{BB962C8B-B14F-4D97-AF65-F5344CB8AC3E}">
        <p14:creationId xmlns:p14="http://schemas.microsoft.com/office/powerpoint/2010/main" val="220120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cs-CZ" dirty="0" smtClean="0"/>
              <a:t>Bytová nouze a „špatné“ bydlení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bytová nouze – nevyhovující nebo žádné bydlení, pobytová služba, institucionální péče atd. </a:t>
            </a:r>
          </a:p>
          <a:p>
            <a:r>
              <a:rPr lang="cs-CZ" dirty="0" smtClean="0"/>
              <a:t>příklad: krajské město – stovky až tisíce lidí</a:t>
            </a:r>
          </a:p>
          <a:p>
            <a:r>
              <a:rPr lang="cs-CZ" dirty="0" smtClean="0"/>
              <a:t>nevyhovující bydlení: krátké smlouvy, chybí soukromí, sdílení pokojů, společná </a:t>
            </a:r>
            <a:r>
              <a:rPr lang="cs-CZ" dirty="0" err="1" smtClean="0"/>
              <a:t>soc.zařízení</a:t>
            </a:r>
            <a:r>
              <a:rPr lang="cs-CZ" dirty="0" smtClean="0"/>
              <a:t>, hygienické podmínky, rozptýlení odpovědnosti (sousedi, majitel)</a:t>
            </a:r>
          </a:p>
          <a:p>
            <a:r>
              <a:rPr lang="cs-CZ" dirty="0" smtClean="0"/>
              <a:t>chybí základní zajištění potřeb (voda, elektřina atd.)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065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cs-CZ" dirty="0" smtClean="0"/>
              <a:t>Cílová skupina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osoby bez bydlení („bezdomovci“)</a:t>
            </a:r>
          </a:p>
          <a:p>
            <a:r>
              <a:rPr lang="cs-CZ" dirty="0" smtClean="0"/>
              <a:t>klienti pobytových služeb</a:t>
            </a:r>
          </a:p>
          <a:p>
            <a:r>
              <a:rPr lang="cs-CZ" dirty="0" smtClean="0"/>
              <a:t>osoby přicházející z institucí (věznice, nemocnice, výchovné ústavy, dětské domovy apod.)</a:t>
            </a:r>
          </a:p>
          <a:p>
            <a:r>
              <a:rPr lang="cs-CZ" dirty="0" smtClean="0"/>
              <a:t>rodiny s dětmi žijící v sociálně vyloučených domech</a:t>
            </a:r>
          </a:p>
          <a:p>
            <a:r>
              <a:rPr lang="cs-CZ" dirty="0" smtClean="0"/>
              <a:t>obyvatelé ubytoven</a:t>
            </a:r>
          </a:p>
          <a:p>
            <a:r>
              <a:rPr lang="cs-CZ" dirty="0" smtClean="0"/>
              <a:t>skrytí bezdomovci</a:t>
            </a:r>
          </a:p>
          <a:p>
            <a:r>
              <a:rPr lang="cs-CZ" dirty="0" smtClean="0"/>
              <a:t>osoby, které aktuálně přišli o bydlení</a:t>
            </a:r>
          </a:p>
          <a:p>
            <a:r>
              <a:rPr lang="cs-CZ" dirty="0" smtClean="0"/>
              <a:t>oběti domácího násilí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662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cs-CZ" dirty="0" smtClean="0"/>
              <a:t>sociální vyloučení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souběh problémů</a:t>
            </a:r>
          </a:p>
          <a:p>
            <a:r>
              <a:rPr lang="cs-CZ" dirty="0" smtClean="0"/>
              <a:t>dluhy a exekuce, nezaměstnanost, diskriminace, slabé vzdělání, kultura chudoby a zvyk, vyloučení majoritou, zdravotní problémy, etnicita</a:t>
            </a:r>
          </a:p>
          <a:p>
            <a:r>
              <a:rPr lang="cs-CZ" dirty="0" smtClean="0"/>
              <a:t>jak souvisí s bydlením? bydlení nízkého standardu, kde se negativa </a:t>
            </a:r>
            <a:r>
              <a:rPr lang="cs-CZ" dirty="0" err="1" smtClean="0"/>
              <a:t>soc.vyloučení</a:t>
            </a:r>
            <a:r>
              <a:rPr lang="cs-CZ" dirty="0" smtClean="0"/>
              <a:t> prohlubují</a:t>
            </a:r>
          </a:p>
          <a:p>
            <a:r>
              <a:rPr lang="cs-CZ" dirty="0" smtClean="0"/>
              <a:t>finanční otázka: vyloučení z bydlení nebo směrem dolů na škále kvality bydlení</a:t>
            </a:r>
          </a:p>
          <a:p>
            <a:r>
              <a:rPr lang="cs-CZ" dirty="0" smtClean="0"/>
              <a:t>oslabená pozice vůči majiteli (nemám kam jít)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509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sociální služby – „neziskovky“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dle zákona 108/2006</a:t>
            </a:r>
          </a:p>
          <a:p>
            <a:r>
              <a:rPr lang="cs-CZ" dirty="0" smtClean="0"/>
              <a:t>pravidla dle zákona, MPSV, kraj a obec</a:t>
            </a:r>
          </a:p>
          <a:p>
            <a:r>
              <a:rPr lang="cs-CZ" dirty="0" smtClean="0"/>
              <a:t>standardy kvality</a:t>
            </a:r>
          </a:p>
          <a:p>
            <a:r>
              <a:rPr lang="cs-CZ" dirty="0" smtClean="0"/>
              <a:t>pomoc a podpora</a:t>
            </a:r>
          </a:p>
          <a:p>
            <a:r>
              <a:rPr lang="cs-CZ" dirty="0" smtClean="0"/>
              <a:t>vyhodnocení situace, doklady, dávky, individuální plány a zakázky...</a:t>
            </a:r>
          </a:p>
          <a:p>
            <a:r>
              <a:rPr lang="cs-CZ" dirty="0" smtClean="0"/>
              <a:t>bydlení: velmi častá zakázka</a:t>
            </a:r>
          </a:p>
          <a:p>
            <a:r>
              <a:rPr lang="cs-CZ" dirty="0" smtClean="0"/>
              <a:t>nové metody: bydlení jako komplex a nové přístupy: </a:t>
            </a:r>
            <a:r>
              <a:rPr lang="cs-CZ" dirty="0" err="1" smtClean="0"/>
              <a:t>housing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, prostupné bydlení, sociální realitky</a:t>
            </a:r>
            <a:endParaRPr lang="cs-CZ" dirty="0"/>
          </a:p>
          <a:p>
            <a:r>
              <a:rPr lang="cs-CZ" dirty="0" smtClean="0"/>
              <a:t> </a:t>
            </a:r>
            <a:r>
              <a:rPr lang="cs-CZ" dirty="0" err="1" smtClean="0"/>
              <a:t>NKÚ</a:t>
            </a:r>
            <a:r>
              <a:rPr lang="cs-CZ" dirty="0" smtClean="0"/>
              <a:t>: 40 </a:t>
            </a:r>
            <a:r>
              <a:rPr lang="cs-CZ" dirty="0" err="1" smtClean="0"/>
              <a:t>mld</a:t>
            </a:r>
            <a:r>
              <a:rPr lang="cs-CZ" dirty="0" smtClean="0"/>
              <a:t> na dávky vs. 0,5 </a:t>
            </a:r>
            <a:r>
              <a:rPr lang="cs-CZ" dirty="0" err="1" smtClean="0"/>
              <a:t>mld</a:t>
            </a:r>
            <a:r>
              <a:rPr lang="cs-CZ" dirty="0" smtClean="0"/>
              <a:t> na </a:t>
            </a:r>
            <a:r>
              <a:rPr lang="cs-CZ" dirty="0" err="1" smtClean="0"/>
              <a:t>soc.práci</a:t>
            </a:r>
            <a:r>
              <a:rPr lang="cs-CZ" dirty="0" smtClean="0"/>
              <a:t> (2012-2016)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89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sociální bydlení a obec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cs-CZ" dirty="0" smtClean="0"/>
              <a:t>obec </a:t>
            </a:r>
            <a:r>
              <a:rPr lang="cs-CZ" dirty="0" err="1" smtClean="0"/>
              <a:t>pečujícící</a:t>
            </a:r>
            <a:r>
              <a:rPr lang="cs-CZ" dirty="0" smtClean="0"/>
              <a:t> a obec jako řádný hospodář</a:t>
            </a:r>
          </a:p>
          <a:p>
            <a:r>
              <a:rPr lang="cs-CZ" dirty="0" smtClean="0"/>
              <a:t>obec řeší problémy (negativní sociální jevy)</a:t>
            </a:r>
          </a:p>
          <a:p>
            <a:r>
              <a:rPr lang="cs-CZ" dirty="0" smtClean="0"/>
              <a:t>obec disponuje bytovým fondem</a:t>
            </a:r>
          </a:p>
          <a:p>
            <a:r>
              <a:rPr lang="cs-CZ" dirty="0" smtClean="0"/>
              <a:t>obec má pravidla fungování</a:t>
            </a:r>
          </a:p>
          <a:p>
            <a:r>
              <a:rPr lang="cs-CZ" dirty="0" smtClean="0"/>
              <a:t>není povinnost, ale je vůle i nástroje</a:t>
            </a:r>
          </a:p>
          <a:p>
            <a:r>
              <a:rPr lang="cs-CZ" dirty="0" smtClean="0"/>
              <a:t>roste počet obcí, které téma aktivně řeší (Brno, Praha, Liberec, Velké Hamry, Pardubice, Nový Bor, Příbram, Písek, Polička a další)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39031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651</Words>
  <Application>Microsoft Office PowerPoint</Application>
  <PresentationFormat>Předvádění na obrazovce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systému Office</vt:lpstr>
      <vt:lpstr> Sociální bydlení – úvod do problematiky</vt:lpstr>
      <vt:lpstr>Obsah</vt:lpstr>
      <vt:lpstr>definice</vt:lpstr>
      <vt:lpstr>Česká republika a bydlení</vt:lpstr>
      <vt:lpstr>Bytová nouze a „špatné“ bydlení</vt:lpstr>
      <vt:lpstr>Cílová skupina</vt:lpstr>
      <vt:lpstr>sociální vyloučení</vt:lpstr>
      <vt:lpstr>sociální služby – „neziskovky“</vt:lpstr>
      <vt:lpstr>sociální bydlení a obec</vt:lpstr>
      <vt:lpstr>koncepce pro bydlení</vt:lpstr>
      <vt:lpstr>Koncepce pro Liberec</vt:lpstr>
      <vt:lpstr>co má být cílem?</vt:lpstr>
      <vt:lpstr>martin.gogol@centrum.cz Děkuji </vt:lpstr>
    </vt:vector>
  </TitlesOfParts>
  <Company>Úřad vlády ČR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bydlení</dc:title>
  <dc:creator>Chochola Martin</dc:creator>
  <cp:lastModifiedBy>Chochola Martin</cp:lastModifiedBy>
  <cp:revision>5</cp:revision>
  <dcterms:created xsi:type="dcterms:W3CDTF">2018-09-19T09:24:25Z</dcterms:created>
  <dcterms:modified xsi:type="dcterms:W3CDTF">2018-09-19T14:08:47Z</dcterms:modified>
</cp:coreProperties>
</file>