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9/19/2018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Koncepce dostupného bydlení v Jablonci n/N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 smtClean="0"/>
              <a:t>„</a:t>
            </a:r>
            <a:r>
              <a:rPr lang="cs-CZ" sz="2800" dirty="0" smtClean="0"/>
              <a:t>Bydlím, tedy jsem…..“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892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dirty="0" smtClean="0"/>
              <a:t>Koncepce dostupného bydlení? Co to je?</a:t>
            </a:r>
            <a:endParaRPr lang="cs-CZ" sz="3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Komplexní </a:t>
            </a:r>
            <a:r>
              <a:rPr lang="cs-CZ" dirty="0"/>
              <a:t>materiál, zpracovávající otázky dostupného obecního bydlení. Obsahuje konkrétní opatření  ke zlepšení životní situace spojené s bydlením u </a:t>
            </a:r>
            <a:r>
              <a:rPr lang="cs-CZ" i="1" dirty="0"/>
              <a:t>cílové skupiny obyvatel</a:t>
            </a:r>
            <a:r>
              <a:rPr lang="cs-CZ" dirty="0"/>
              <a:t>. </a:t>
            </a:r>
          </a:p>
          <a:p>
            <a:r>
              <a:rPr lang="cs-CZ" dirty="0" smtClean="0"/>
              <a:t>Měla </a:t>
            </a:r>
            <a:r>
              <a:rPr lang="cs-CZ" dirty="0"/>
              <a:t>by vycházet z Koncepce sociálního bydlení ČR 2015 </a:t>
            </a:r>
            <a:r>
              <a:rPr lang="cs-CZ" dirty="0" smtClean="0"/>
              <a:t>– 2025</a:t>
            </a:r>
          </a:p>
          <a:p>
            <a:r>
              <a:rPr lang="cs-CZ" b="1" dirty="0" smtClean="0"/>
              <a:t>Analytická </a:t>
            </a:r>
            <a:r>
              <a:rPr lang="cs-CZ" b="1" dirty="0"/>
              <a:t>část:</a:t>
            </a:r>
            <a:r>
              <a:rPr lang="cs-CZ" dirty="0"/>
              <a:t> 	</a:t>
            </a:r>
            <a:r>
              <a:rPr lang="cs-CZ" dirty="0" smtClean="0"/>
              <a:t>popis </a:t>
            </a:r>
            <a:r>
              <a:rPr lang="cs-CZ" dirty="0"/>
              <a:t>bytového fondu (struktura, </a:t>
            </a:r>
            <a:r>
              <a:rPr lang="cs-CZ" dirty="0" smtClean="0"/>
              <a:t>počet bytů), </a:t>
            </a:r>
            <a:r>
              <a:rPr lang="cs-CZ" dirty="0"/>
              <a:t>pravidla přidělování </a:t>
            </a:r>
            <a:r>
              <a:rPr lang="cs-CZ" dirty="0" smtClean="0"/>
              <a:t>bytů,</a:t>
            </a:r>
            <a:r>
              <a:rPr lang="cs-CZ" b="1" dirty="0" smtClean="0"/>
              <a:t> analýza </a:t>
            </a:r>
            <a:r>
              <a:rPr lang="cs-CZ" b="1" dirty="0"/>
              <a:t>potřebnosti </a:t>
            </a:r>
            <a:r>
              <a:rPr lang="cs-CZ" dirty="0"/>
              <a:t>(dotazníkové šetření)</a:t>
            </a:r>
          </a:p>
          <a:p>
            <a:r>
              <a:rPr lang="cs-CZ" b="1" dirty="0"/>
              <a:t>Strategická část:</a:t>
            </a:r>
            <a:r>
              <a:rPr lang="cs-CZ" dirty="0"/>
              <a:t>	</a:t>
            </a:r>
            <a:r>
              <a:rPr lang="cs-CZ" dirty="0" smtClean="0"/>
              <a:t>konkrétní </a:t>
            </a:r>
            <a:r>
              <a:rPr lang="cs-CZ" dirty="0"/>
              <a:t>kroky, opatření na základě analýzy </a:t>
            </a:r>
            <a:r>
              <a:rPr lang="cs-CZ" dirty="0" smtClean="0"/>
              <a:t>potřebnosti. Součástí jsou i opatření pro prevenci ztráty </a:t>
            </a:r>
            <a:r>
              <a:rPr lang="cs-CZ" dirty="0"/>
              <a:t>bydlení </a:t>
            </a:r>
            <a:r>
              <a:rPr lang="cs-CZ" dirty="0" smtClean="0"/>
              <a:t>a </a:t>
            </a:r>
            <a:r>
              <a:rPr lang="cs-CZ" dirty="0"/>
              <a:t>zadlužování nájemníků v městských bytech. 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777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 koho?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54954" y="2603499"/>
            <a:ext cx="8761413" cy="3848815"/>
          </a:xfrm>
        </p:spPr>
        <p:txBody>
          <a:bodyPr>
            <a:normAutofit/>
          </a:bodyPr>
          <a:lstStyle/>
          <a:p>
            <a:r>
              <a:rPr lang="cs-CZ" dirty="0" smtClean="0"/>
              <a:t>Cílová skupina sociálního bydlení</a:t>
            </a:r>
          </a:p>
          <a:p>
            <a:r>
              <a:rPr lang="cs-CZ" dirty="0" smtClean="0"/>
              <a:t>Mezi </a:t>
            </a:r>
            <a:r>
              <a:rPr lang="cs-CZ" dirty="0"/>
              <a:t>nejohroženější skupiny lidí, pro které je obtížné či dokonce nemožné získat bydlení v tržních podmínkách, </a:t>
            </a:r>
            <a:r>
              <a:rPr lang="cs-CZ" dirty="0" smtClean="0"/>
              <a:t>patří </a:t>
            </a:r>
            <a:r>
              <a:rPr lang="cs-CZ" b="1" dirty="0" smtClean="0"/>
              <a:t>senioři, osoby se zdravotním postižením, sociálně znevýhodněné osoby, matky či rodiny s dětmi v obtížné životní situaci, cizinci a národnostní menšiny nebo lidé s psychickým onemocněním</a:t>
            </a:r>
            <a:r>
              <a:rPr lang="cs-CZ" dirty="0" smtClean="0"/>
              <a:t>. </a:t>
            </a:r>
          </a:p>
          <a:p>
            <a:r>
              <a:rPr lang="cs-CZ" dirty="0" smtClean="0"/>
              <a:t>Povinností </a:t>
            </a:r>
            <a:r>
              <a:rPr lang="cs-CZ" dirty="0"/>
              <a:t>státu a municipalit je poskytnout jim solidární pomoc, pokud si nejsou schopni na své bydlení zajistit finanční prostředky sami. </a:t>
            </a:r>
            <a:endParaRPr lang="cs-CZ" dirty="0" smtClean="0"/>
          </a:p>
          <a:p>
            <a:r>
              <a:rPr lang="cs-CZ" b="1" dirty="0" smtClean="0"/>
              <a:t>Když mají ohrožené skupiny obyvatel zajištěnou potřebu bydlení (které je nesegregované, rozptýlené, napojené na sociální práci), profitují z toho všichni občané města. Zajištění adekvátního bydlení funguje jako  prevence sociálních problémů.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9495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9199660" cy="728480"/>
          </a:xfrm>
        </p:spPr>
        <p:txBody>
          <a:bodyPr/>
          <a:lstStyle/>
          <a:p>
            <a:r>
              <a:rPr lang="cs-CZ" dirty="0"/>
              <a:t>Proč potřebujeme koncepci </a:t>
            </a:r>
            <a:r>
              <a:rPr lang="cs-CZ" dirty="0" smtClean="0"/>
              <a:t>v Jablonci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3</a:t>
            </a:r>
            <a:r>
              <a:rPr lang="cs-CZ" dirty="0"/>
              <a:t>. komunitní plán </a:t>
            </a:r>
            <a:r>
              <a:rPr lang="cs-CZ" dirty="0" smtClean="0"/>
              <a:t>2016-2020 obsahuje opatření: „V </a:t>
            </a:r>
            <a:r>
              <a:rPr lang="cs-CZ" dirty="0"/>
              <a:t>případě aktuální potřeby zřídit odbornou skupinu, která komplexně vyhodnotí oblast bydlení pro cílové skupiny a navrhne případné změny v bytové politice města Jablonec nad Nisou v souvislosti s připravovaným zákonem o sociálním bydlení</a:t>
            </a:r>
            <a:r>
              <a:rPr lang="cs-CZ" dirty="0" smtClean="0"/>
              <a:t>.“</a:t>
            </a:r>
          </a:p>
          <a:p>
            <a:r>
              <a:rPr lang="cs-CZ" dirty="0" smtClean="0"/>
              <a:t>Zákon o sociálním bydlení stále není a neví se, zda a kdy bude.</a:t>
            </a:r>
          </a:p>
          <a:p>
            <a:r>
              <a:rPr lang="cs-CZ" dirty="0" smtClean="0"/>
              <a:t>Zodpovědné obce nečekají na Zákon o SB (nemusely by se dočkat), ale tvoří si své vlastní koncepce, které jim umožní reagovat na bytové potřeby svých občanů. (Projekt MPSV „Podpora sociálního bydlení“ – 16 zapojených obcí, např. i Velké Hamry)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33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…zákon stále není a mezitím v JBC…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roste </a:t>
            </a:r>
            <a:r>
              <a:rPr lang="cs-CZ" dirty="0"/>
              <a:t>počet osob a rodin ohrožených bytovou nouzí</a:t>
            </a:r>
          </a:p>
          <a:p>
            <a:r>
              <a:rPr lang="cs-CZ" dirty="0" smtClean="0"/>
              <a:t>kvete </a:t>
            </a:r>
            <a:r>
              <a:rPr lang="cs-CZ" dirty="0"/>
              <a:t>byznys s chudobou</a:t>
            </a:r>
          </a:p>
          <a:p>
            <a:r>
              <a:rPr lang="cs-CZ" dirty="0"/>
              <a:t>chybí bezbariérové byty + byty větších rozměrů (2+1 a větší) pro </a:t>
            </a:r>
            <a:r>
              <a:rPr lang="cs-CZ"/>
              <a:t>rodiny </a:t>
            </a:r>
            <a:endParaRPr lang="cs-CZ" smtClean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některé byty je třeba vyčlenit pro specifické skupiny lidí (např. lidi s duševním onemocněním – v souvislosti s psychiatrickou reformou) – a nabídnout je </a:t>
            </a:r>
            <a:r>
              <a:rPr lang="cs-CZ" dirty="0" smtClean="0"/>
              <a:t>organizacím</a:t>
            </a:r>
          </a:p>
          <a:p>
            <a:r>
              <a:rPr lang="cs-CZ" dirty="0" smtClean="0"/>
              <a:t>JE NUTNÉ AKTUALIZOVAT BYTOVOU POLITIKU dle současných trendů (zvyšování tržních cen nájmů, snižování dostupnosti soukromého bydlení)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134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Jak SMJ pomáhá rodinám v bytové nouzi?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Azylový dům a noclehárna NADĚJE – pouze pro jednotlivce a sezdané páry </a:t>
            </a:r>
          </a:p>
          <a:p>
            <a:r>
              <a:rPr lang="cs-CZ" dirty="0"/>
              <a:t>D</a:t>
            </a:r>
            <a:r>
              <a:rPr lang="cs-CZ" dirty="0" smtClean="0"/>
              <a:t>ům pro osamělé rodiče s dětmi (Puškinova ul.) – zrušen, objekt následně odkoupil p. </a:t>
            </a:r>
            <a:r>
              <a:rPr lang="cs-CZ" dirty="0" err="1" smtClean="0"/>
              <a:t>Pelta</a:t>
            </a:r>
            <a:r>
              <a:rPr lang="cs-CZ" dirty="0" smtClean="0"/>
              <a:t> (ODS)</a:t>
            </a:r>
          </a:p>
          <a:p>
            <a:r>
              <a:rPr lang="cs-CZ" dirty="0" smtClean="0"/>
              <a:t>Objekt Lipová 7 – „krizové“ sociální bydlení v 7 bytech 0+1 a 1+1.</a:t>
            </a:r>
          </a:p>
          <a:p>
            <a:r>
              <a:rPr lang="cs-CZ" dirty="0" smtClean="0"/>
              <a:t>Sociálních </a:t>
            </a:r>
            <a:r>
              <a:rPr lang="cs-CZ" dirty="0"/>
              <a:t>bytů je </a:t>
            </a:r>
            <a:r>
              <a:rPr lang="cs-CZ" dirty="0" smtClean="0"/>
              <a:t>233. </a:t>
            </a:r>
            <a:r>
              <a:rPr lang="cs-CZ" dirty="0"/>
              <a:t>Všechny tyto byty jsou o velikosti 0+1 a 1+1, jeden byt je o velikosti </a:t>
            </a:r>
            <a:r>
              <a:rPr lang="cs-CZ" dirty="0" smtClean="0"/>
              <a:t>1+2. </a:t>
            </a:r>
          </a:p>
          <a:p>
            <a:r>
              <a:rPr lang="cs-CZ" dirty="0" smtClean="0"/>
              <a:t>Město má i byty větších rozměrů, ale řada z nich není vhodných k pronajímání z důvodu potřeby rozsáhlejší rekonstrukce. O dotace (IROP) město nemá zájem.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256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chtějí Piráti: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Vytvoření „Pracovní skupiny </a:t>
            </a:r>
            <a:r>
              <a:rPr lang="cs-CZ" dirty="0"/>
              <a:t>pro bytovou </a:t>
            </a:r>
            <a:r>
              <a:rPr lang="cs-CZ" dirty="0" smtClean="0"/>
              <a:t>politiku, dostupné </a:t>
            </a:r>
            <a:r>
              <a:rPr lang="cs-CZ" dirty="0"/>
              <a:t>a sociální </a:t>
            </a:r>
            <a:r>
              <a:rPr lang="cs-CZ" dirty="0" smtClean="0"/>
              <a:t>bydlení“ složené ze zástupců MMJ i neziskových organizací, pracujících s cílovou skupinou.</a:t>
            </a:r>
            <a:endParaRPr lang="cs-CZ" dirty="0"/>
          </a:p>
          <a:p>
            <a:r>
              <a:rPr lang="cs-CZ" dirty="0" smtClean="0"/>
              <a:t>V rámci této skupiny pověření osoby zodpovědné za zpracování Koncepce dostupného bydlení v JBC, kterou schválí zastupitelstvo města. Opatření budou vycházet z analýzy potřebnosti (dotazníkové šetření apod.)</a:t>
            </a:r>
          </a:p>
          <a:p>
            <a:r>
              <a:rPr lang="cs-CZ" dirty="0" smtClean="0"/>
              <a:t>Zapojení Jablonce do projektu MPSV „Podpora sociálního bydlení“ formou sdílení dobré praxe a předávání informací (metodické vedení při tvorbě koncepce).</a:t>
            </a:r>
            <a:endParaRPr lang="cs-CZ" dirty="0"/>
          </a:p>
          <a:p>
            <a:r>
              <a:rPr lang="cs-CZ" dirty="0" smtClean="0"/>
              <a:t>Co nejdříve začít s rekonstrukcí bytového fondu, např. s použitím dotací z OPZ (IROP), tvorba plánu nové výstavby.</a:t>
            </a:r>
            <a:endParaRPr lang="cs-CZ" dirty="0"/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9195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Děkuji </a:t>
            </a:r>
            <a:r>
              <a:rPr lang="cs-CZ" dirty="0"/>
              <a:t>za pozornost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br>
              <a:rPr lang="cs-CZ" dirty="0">
                <a:sym typeface="Wingdings" panose="05000000000000000000" pitchFamily="2" charset="2"/>
              </a:rPr>
            </a:br>
            <a:endParaRPr lang="cs-CZ" dirty="0"/>
          </a:p>
        </p:txBody>
      </p:sp>
      <p:pic>
        <p:nvPicPr>
          <p:cNvPr id="8" name="Zástupný symbol pro obsa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27" y="4718900"/>
            <a:ext cx="4029075" cy="1133475"/>
          </a:xfrm>
          <a:prstGeom prst="rect">
            <a:avLst/>
          </a:prstGeom>
        </p:spPr>
      </p:pic>
      <p:pic>
        <p:nvPicPr>
          <p:cNvPr id="10" name="Zástupný symbol pro obsah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26" y="3947375"/>
            <a:ext cx="2390775" cy="1905000"/>
          </a:xfrm>
        </p:spPr>
      </p:pic>
    </p:spTree>
    <p:extLst>
      <p:ext uri="{BB962C8B-B14F-4D97-AF65-F5344CB8AC3E}">
        <p14:creationId xmlns:p14="http://schemas.microsoft.com/office/powerpoint/2010/main" val="3259431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tový efekt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</TotalTime>
  <Words>407</Words>
  <Application>Microsoft Office PowerPoint</Application>
  <PresentationFormat>Širokoúhlá obrazovka</PresentationFormat>
  <Paragraphs>35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Iontový efekt</vt:lpstr>
      <vt:lpstr>Koncepce dostupného bydlení v Jablonci n/N</vt:lpstr>
      <vt:lpstr>Koncepce dostupného bydlení? Co to je?</vt:lpstr>
      <vt:lpstr>Pro koho?</vt:lpstr>
      <vt:lpstr>Proč potřebujeme koncepci v Jablonci </vt:lpstr>
      <vt:lpstr>…zákon stále není a mezitím v JBC…</vt:lpstr>
      <vt:lpstr>Jak SMJ pomáhá rodinám v bytové nouzi?</vt:lpstr>
      <vt:lpstr>Co chtějí Piráti:</vt:lpstr>
      <vt:lpstr> Děkuji za pozornost 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Koncepce dostupného bydlení v Jablonci n/N</dc:title>
  <dc:creator>Klara</dc:creator>
  <cp:lastModifiedBy>Klara</cp:lastModifiedBy>
  <cp:revision>16</cp:revision>
  <dcterms:created xsi:type="dcterms:W3CDTF">2018-09-19T09:23:31Z</dcterms:created>
  <dcterms:modified xsi:type="dcterms:W3CDTF">2018-09-19T11:48:19Z</dcterms:modified>
</cp:coreProperties>
</file>