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26647-BD09-44D6-A5B5-084D7BEC54A6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CDF6D-5BEB-4704-97B5-1BFB29A9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9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2762295/#bx1-0550981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cbi.nlm.nih.gov/pmc/articles/PMC2762295/table/t2-0550981/" TargetMode="External"/><Relationship Id="rId5" Type="http://schemas.openxmlformats.org/officeDocument/2006/relationships/hyperlink" Target="https://www.ncbi.nlm.nih.gov/pmc/articles/PMC2762295/#b15-0550981" TargetMode="External"/><Relationship Id="rId4" Type="http://schemas.openxmlformats.org/officeDocument/2006/relationships/hyperlink" Target="https://www.ncbi.nlm.nih.gov/pmc/articles/PMC2762295/#b1-0550981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Often, patients presenting with NF have some predisposition to infection. Immunocompromise, advanced age, peripheral vascular disease, and obesity are some predisposing factors.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Box 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lists known risk factors. In a Singapore study, 70.3% of patients with NF had diabetes mellitus.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Most patients have a history of trauma, or there might be a history of surgery or penetrating injury. However, the injury can be quite trivial;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insect bites or scratches. As in the case we described, NF has even been reported after acupuncture.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15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type of specific history (further examples of which are summarized in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Table 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often only obtained if the physician directly questions the patient; otherwise, patients are likely to neglect or forget to mention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CDF6D-5BEB-4704-97B5-1BFB29A936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8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7988-8777-4D0B-A535-25CEA96F9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4FDE6-C99B-4450-ADA1-D6B239DD7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24CBD-577F-47F2-A750-C2B8ACDB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EF24-B4AF-4AC0-9706-D7A5ECEB151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E9CC6-BC89-4722-B793-AA525FDB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12A4A-AD63-4881-9D62-8322CF3F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899A-AEB3-4E9D-9851-16F0FF73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9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A015-D233-41B4-97A4-AEA9CD22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325F0-DB57-4C19-83C0-EEDEB313C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D4671-9C44-4828-A35E-568BA9FA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EF24-B4AF-4AC0-9706-D7A5ECEB151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4F71D-2C55-42EE-94EC-C6599167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6B3B1-0823-47A0-9AB3-D880B465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899A-AEB3-4E9D-9851-16F0FF73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6A355-EE89-4C8A-A05E-853A9CAFE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6A79B-DD62-46E0-9417-8812999A1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8F05F-7E8A-42B0-AFA1-179958A8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EF24-B4AF-4AC0-9706-D7A5ECEB151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E9547-FD05-41B1-9D14-52F1A813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08DAA-F013-4A11-BD50-1FB824D6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899A-AEB3-4E9D-9851-16F0FF73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2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7B736-F29E-44B9-8B9B-76EDA9D8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28620-6DA6-41F3-B24C-BB4AD44EC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BE4B-34F3-4061-AB20-3DBCC45A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EF24-B4AF-4AC0-9706-D7A5ECEB151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4D194-F40A-44A0-909A-41D60C75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92C3-927A-499E-98F5-7D97AF8F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899A-AEB3-4E9D-9851-16F0FF73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9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3F5E-8BCB-47D3-A58C-9C44B9EB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A422C-0559-47AE-B167-994D7A75A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B5DAF-5E48-447B-B7C8-CDDC9F70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EF24-B4AF-4AC0-9706-D7A5ECEB151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DF0B4-BD8A-4248-97AC-C486DD99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839FC-39B7-4138-B78F-2A0D6049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899A-AEB3-4E9D-9851-16F0FF73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0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AD66-7BFC-404A-A4F5-471A4483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F84BD-5E38-41F3-937E-AE97037D8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F3883-1236-4718-9604-88D645E2F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F974E-9D5D-400B-93FB-C2886CB1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EF24-B4AF-4AC0-9706-D7A5ECEB151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528B0-5912-4EEF-9134-744558D5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0FF93-6D24-4B50-9190-B311804E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899A-AEB3-4E9D-9851-16F0FF73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7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801D-1E8B-4C5B-950C-BBE078A4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904BD-9C28-4B3E-9B2A-6FD434907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0DBE5-3252-4F4B-82A0-F5F076B51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9FBE6-B13A-4378-B93C-DB5D17E28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CBC30-046A-48CA-B842-6E7143C02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C2083-545F-4FB8-9825-9D0B01F7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EF24-B4AF-4AC0-9706-D7A5ECEB151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CA763-10D6-4DA0-930A-42719255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1B95D-E860-4F37-915E-257BB92F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899A-AEB3-4E9D-9851-16F0FF73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0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2231-EC50-4E62-9614-849107DB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F1DCB-7739-49AE-BF87-0FB2D549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EF24-B4AF-4AC0-9706-D7A5ECEB151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EE826-9DB6-4C72-88E3-5943C6E0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88316-0846-42AC-ABA6-28B0601D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899A-AEB3-4E9D-9851-16F0FF73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6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46A5C-8743-462A-84E1-4D4FAF64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EF24-B4AF-4AC0-9706-D7A5ECEB151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5BF21-433A-407A-8F63-D9271A60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DF056-AB94-4FBC-8A39-0D8729E3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899A-AEB3-4E9D-9851-16F0FF73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9A7C-D0E9-433E-BCE8-5BD2DCD9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A290D-363D-4A0F-BE12-62A2EF077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CF315-97AE-4A02-81BC-D98A1EC74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6641D-847C-40E4-8866-2D923CB1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EF24-B4AF-4AC0-9706-D7A5ECEB151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AD09C-B212-47A5-9760-F2B91F66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9C0A3-397A-4649-946F-2BCB49CD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899A-AEB3-4E9D-9851-16F0FF73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3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4544-0FA2-4652-A80A-98CAAD0B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31575F-250B-4C5A-82F5-BB35BFC6C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B3111-A610-4A53-982D-24569C63C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1B910-575D-40AC-A932-3C371086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EF24-B4AF-4AC0-9706-D7A5ECEB151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68E35-9C88-4CC1-BC56-4BBAB7F0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F6A37-A97D-4278-989D-7E5491DA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899A-AEB3-4E9D-9851-16F0FF73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0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34563-0AE2-4E62-8EF9-9A1C06CE9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0FAA8-C631-4916-B0A2-EBBFE3589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0DC30-C051-441F-A1C2-AA9488D98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2EF24-B4AF-4AC0-9706-D7A5ECEB151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09284-0BEA-45B3-AF60-003F271A0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8FEE8-BFBD-4AC8-B8AC-938E2F264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0899A-AEB3-4E9D-9851-16F0FF73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4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://whereeverimayroam.wordpress.com/2009/07/13/i-am-unwell-for-the-past-days-and-still-am-fever-body-pains-runny-nose-cough-with-difficulty-in-breathing-headache-and-all-the-ugly-feeling-in-the-world-arghh-i-need-some-hug-a-tight-one-i-think/" TargetMode="External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torus.blogspot.com/2012/08/best-over-counter-medicine-for-sore-throat.html" TargetMode="External"/><Relationship Id="rId5" Type="http://schemas.openxmlformats.org/officeDocument/2006/relationships/image" Target="../media/image4.jpeg"/><Relationship Id="rId10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creativecommons.org/licenses/by-nc-nd/3.0/" TargetMode="External"/><Relationship Id="rId9" Type="http://schemas.openxmlformats.org/officeDocument/2006/relationships/hyperlink" Target="http://biomedicalephemera.tumblr.com/post/77602829680/warning-scarlet-fever-scarlet-fever-also-know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ealthlinkbc.ca/health-topics/hw54745#:~:text=Symptoms%20of%20strep%20throat%20usually,with%20or%20without%20antibiotic%20treatment." TargetMode="External"/><Relationship Id="rId13" Type="http://schemas.openxmlformats.org/officeDocument/2006/relationships/hyperlink" Target="https://www.ncbi.nlm.nih.gov/pmc/articles/PMC2762295/" TargetMode="External"/><Relationship Id="rId3" Type="http://schemas.openxmlformats.org/officeDocument/2006/relationships/hyperlink" Target="https://nccid.ca/debrief/group-a-streptococcus/#:~:text=Group%20A%20streptococcus%20(GAS)%20bacteria,infections%20such%20impetigo%20and%20cellulitis." TargetMode="External"/><Relationship Id="rId7" Type="http://schemas.openxmlformats.org/officeDocument/2006/relationships/hyperlink" Target="https://www.cdc.gov/groupastrep/diseases-hcp/strep-throat.html" TargetMode="External"/><Relationship Id="rId12" Type="http://schemas.openxmlformats.org/officeDocument/2006/relationships/hyperlink" Target="https://dermnetnz.org/topics/necrotising-fasciitis/" TargetMode="External"/><Relationship Id="rId2" Type="http://schemas.openxmlformats.org/officeDocument/2006/relationships/hyperlink" Target="https://www.ncbi.nlm.nih.gov/books/NBK47055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books/NBK333430/#:~:text=The%20first%20description%20of%20streptococcal,1874%3B%20Billroth%2C%201877)." TargetMode="External"/><Relationship Id="rId11" Type="http://schemas.openxmlformats.org/officeDocument/2006/relationships/hyperlink" Target="https://www.cdc.gov/groupastrep/diseases-public/necrotizing-fasciitis.html?CDC_AA_refVal=https%3A%2F%2Fwww.cdc.gov%2Ffeatures%2Fnecrotizingfasciitis%2Findex.html" TargetMode="External"/><Relationship Id="rId5" Type="http://schemas.openxmlformats.org/officeDocument/2006/relationships/hyperlink" Target="https://www.canada.ca/en/public-health/services/laboratory-biosafety-biosecurity/pathogen-safety-data-sheets-risk-assessment/streptococcus-pyogenes.html" TargetMode="External"/><Relationship Id="rId10" Type="http://schemas.openxmlformats.org/officeDocument/2006/relationships/hyperlink" Target="https://www.cdc.gov/groupastrep/diseases-hcp/necrotizing-fasciitis.html" TargetMode="External"/><Relationship Id="rId4" Type="http://schemas.openxmlformats.org/officeDocument/2006/relationships/hyperlink" Target="https://www.cdc.gov/groupastrep/diseases-hcp/scarlet-fever.html" TargetMode="External"/><Relationship Id="rId9" Type="http://schemas.openxmlformats.org/officeDocument/2006/relationships/hyperlink" Target="https://www.cdc.gov/groupastrep/diseases-hcp/impetigo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E3EF-FF94-4137-996E-14206E437B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A Streptococcus (GAS)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6C91D-BDD0-4C07-ACBB-0230F1366F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Corbin Matamoros</a:t>
            </a:r>
          </a:p>
        </p:txBody>
      </p:sp>
    </p:spTree>
    <p:extLst>
      <p:ext uri="{BB962C8B-B14F-4D97-AF65-F5344CB8AC3E}">
        <p14:creationId xmlns:p14="http://schemas.microsoft.com/office/powerpoint/2010/main" val="151938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C649-D4ED-492D-A838-4C5B13ED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GAS? Part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0AE2-98FB-460F-B9BA-23568CA5B0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Gram-positive bacteria that grows in chains</a:t>
            </a:r>
          </a:p>
          <a:p>
            <a:pPr lvl="1"/>
            <a:r>
              <a:rPr lang="en-US" dirty="0"/>
              <a:t>Has a thick peptidoglycan cell wall (20-80 nm thick polymer) [1]</a:t>
            </a:r>
          </a:p>
          <a:p>
            <a:pPr lvl="1"/>
            <a:r>
              <a:rPr lang="en-US" dirty="0"/>
              <a:t>Turns blue in the staining test developed by Hans Christian Gram [1]</a:t>
            </a:r>
          </a:p>
          <a:p>
            <a:r>
              <a:rPr lang="en-US" dirty="0"/>
              <a:t>Incubation period is approximately 2 to 5 days [2]</a:t>
            </a:r>
          </a:p>
          <a:p>
            <a:r>
              <a:rPr lang="en-US" dirty="0"/>
              <a:t>Most common in children 5-15 years old [3]</a:t>
            </a:r>
          </a:p>
          <a:p>
            <a:r>
              <a:rPr lang="en-US" dirty="0"/>
              <a:t>Communicable through saliva, coughing/sneezing, ice cream, and cold salad [4]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1026" name="Picture 2" descr="This illustration depicts a photomicrographic view of Streptococcus pyogenes bacteria.">
            <a:extLst>
              <a:ext uri="{FF2B5EF4-FFF2-40B4-BE49-F238E27FC236}">
                <a16:creationId xmlns:a16="http://schemas.microsoft.com/office/drawing/2014/main" id="{2CB9A487-6206-462E-9752-BE3C34402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331" y="674855"/>
            <a:ext cx="4005764" cy="384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F34E6A-346F-4077-BEA9-4FE696719918}"/>
              </a:ext>
            </a:extLst>
          </p:cNvPr>
          <p:cNvSpPr/>
          <p:nvPr/>
        </p:nvSpPr>
        <p:spPr>
          <a:xfrm>
            <a:off x="6172202" y="45235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Open Sans"/>
              </a:rPr>
              <a:t>Streptococcus pyogenes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 (group A </a:t>
            </a:r>
            <a:r>
              <a:rPr lang="en-US" b="0" i="1" dirty="0">
                <a:solidFill>
                  <a:srgbClr val="000000"/>
                </a:solidFill>
                <a:effectLst/>
                <a:latin typeface="Open Sans"/>
              </a:rPr>
              <a:t>Streptococcus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) on Gram stain. Source: Public Health Image Library, CDC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9A374A-6A08-46FB-BDBD-98A6EBDA9AE1}"/>
              </a:ext>
            </a:extLst>
          </p:cNvPr>
          <p:cNvCxnSpPr>
            <a:cxnSpLocks/>
          </p:cNvCxnSpPr>
          <p:nvPr/>
        </p:nvCxnSpPr>
        <p:spPr>
          <a:xfrm flipV="1">
            <a:off x="6019800" y="1027907"/>
            <a:ext cx="0" cy="5149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22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BD4D-9B05-4172-8DBC-EADA8540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EB31C-06D4-4A49-8B39-2C853F2C55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description attributed to Austrian surgeon, Theodor </a:t>
            </a:r>
            <a:r>
              <a:rPr lang="en-US" dirty="0" err="1"/>
              <a:t>Billroth</a:t>
            </a:r>
            <a:r>
              <a:rPr lang="en-US" dirty="0"/>
              <a:t> in 1874 (“</a:t>
            </a:r>
            <a:r>
              <a:rPr lang="en-US" dirty="0" err="1"/>
              <a:t>Strepto</a:t>
            </a:r>
            <a:r>
              <a:rPr lang="en-US" dirty="0"/>
              <a:t>”=a chain, “coccus”=a berry) [5]</a:t>
            </a:r>
          </a:p>
          <a:p>
            <a:r>
              <a:rPr lang="en-US" dirty="0"/>
              <a:t>Alexander Fleming, Howard Walter Florey, and Ernst Boris Chain contributed to the development of penicillin, the choice treatment of Strep for decades [5]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430BC9-DFA9-4008-AA6F-F2938BE04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506" y="471488"/>
            <a:ext cx="401955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855D24-E1CB-4299-96BE-60DCDD06353A}"/>
              </a:ext>
            </a:extLst>
          </p:cNvPr>
          <p:cNvSpPr/>
          <p:nvPr/>
        </p:nvSpPr>
        <p:spPr>
          <a:xfrm>
            <a:off x="7754983" y="6176963"/>
            <a:ext cx="19245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Alexander Fleming</a:t>
            </a:r>
          </a:p>
          <a:p>
            <a:pPr algn="ctr"/>
            <a:r>
              <a:rPr lang="en-US" sz="1100" dirty="0"/>
              <a:t>Image in the public domain</a:t>
            </a:r>
          </a:p>
        </p:txBody>
      </p:sp>
    </p:spTree>
    <p:extLst>
      <p:ext uri="{BB962C8B-B14F-4D97-AF65-F5344CB8AC3E}">
        <p14:creationId xmlns:p14="http://schemas.microsoft.com/office/powerpoint/2010/main" val="378415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D7A5-85A8-4EBC-BE58-5EAA5B26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GAS cause?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14EA66-36D6-4947-92DE-80482853E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Strep throat</a:t>
            </a:r>
          </a:p>
          <a:p>
            <a:r>
              <a:rPr lang="en-US" dirty="0"/>
              <a:t>Scarlet fever</a:t>
            </a:r>
          </a:p>
          <a:p>
            <a:r>
              <a:rPr lang="en-US" dirty="0"/>
              <a:t>Impetigo</a:t>
            </a:r>
          </a:p>
          <a:p>
            <a:r>
              <a:rPr lang="en-US" dirty="0"/>
              <a:t>Rheumatic fever</a:t>
            </a:r>
          </a:p>
          <a:p>
            <a:r>
              <a:rPr lang="en-US" dirty="0"/>
              <a:t>Toxic shock syndrome</a:t>
            </a:r>
          </a:p>
          <a:p>
            <a:r>
              <a:rPr lang="en-US" dirty="0"/>
              <a:t>Cellulitis and necrotizing fasciitis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227010-BDFC-46B6-BA1D-9362495B4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15989" y="4234068"/>
            <a:ext cx="1608183" cy="12423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7563C5-FF8A-49D9-BF46-79E102D4C338}"/>
              </a:ext>
            </a:extLst>
          </p:cNvPr>
          <p:cNvSpPr txBox="1"/>
          <p:nvPr/>
        </p:nvSpPr>
        <p:spPr>
          <a:xfrm>
            <a:off x="7524994" y="5489032"/>
            <a:ext cx="16081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hereeverimayroam.wordpress.com/2009/07/13/i-am-unwell-for-the-past-days-and-still-am-fever-body-pains-runny-nose-cough-with-difficulty-in-breathing-headache-and-all-the-ugly-feeling-in-the-world-arghh-i-need-some-hug-a-tight-one-i-think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63D9D6-98B9-4984-9911-BE158D340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446685" y="2216532"/>
            <a:ext cx="1745524" cy="13265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EE02AE-7AC8-4AFC-960A-DF65BB142354}"/>
              </a:ext>
            </a:extLst>
          </p:cNvPr>
          <p:cNvSpPr txBox="1"/>
          <p:nvPr/>
        </p:nvSpPr>
        <p:spPr>
          <a:xfrm>
            <a:off x="9522823" y="3573832"/>
            <a:ext cx="174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6" tooltip="https://totorus.blogspot.com/2012/08/best-over-counter-medicine-for-sore-throat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7" tooltip="https://creativecommons.org/licenses/by/3.0/"/>
              </a:rPr>
              <a:t>CC BY</a:t>
            </a:r>
            <a:endParaRPr lang="en-US" sz="9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132AC9-C071-4FCA-B7DC-20DDD0DD1C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024846" y="1514845"/>
            <a:ext cx="2977001" cy="17501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05F6D0-5F13-42EF-804E-9671F0D2003E}"/>
              </a:ext>
            </a:extLst>
          </p:cNvPr>
          <p:cNvSpPr txBox="1"/>
          <p:nvPr/>
        </p:nvSpPr>
        <p:spPr>
          <a:xfrm>
            <a:off x="5024846" y="342537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9" tooltip="http://biomedicalephemera.tumblr.com/post/77602829680/warning-scarlet-fever-scarlet-fever-also-known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0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88146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D681-FE78-434F-80A3-BF70DDA9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Strep Throat [6]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59CD-5D4B-43AF-954D-FCDE78FEF6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Acute infection manifested through sudden soar throat, fever, and painful swallowing (Odynophagia)</a:t>
            </a:r>
          </a:p>
          <a:p>
            <a:r>
              <a:rPr lang="en-US" dirty="0"/>
              <a:t>Spread most through person-to-person contact (saliva or nasal secretions)</a:t>
            </a:r>
          </a:p>
          <a:p>
            <a:pPr lvl="1"/>
            <a:r>
              <a:rPr lang="en-US" dirty="0"/>
              <a:t>Symptomatic carriers more likely to spread than asymptomatic</a:t>
            </a:r>
          </a:p>
          <a:p>
            <a:pPr lvl="1"/>
            <a:r>
              <a:rPr lang="en-US" dirty="0"/>
              <a:t>Could spread through food</a:t>
            </a:r>
          </a:p>
          <a:p>
            <a:pPr lvl="1"/>
            <a:r>
              <a:rPr lang="en-US" dirty="0"/>
              <a:t>Spread through fomites very unlikely</a:t>
            </a:r>
          </a:p>
          <a:p>
            <a:pPr lvl="1"/>
            <a:r>
              <a:rPr lang="en-US" dirty="0"/>
              <a:t>Humans are primary reservoir</a:t>
            </a:r>
          </a:p>
          <a:p>
            <a:r>
              <a:rPr lang="en-US" dirty="0"/>
              <a:t>Incubation period: 2-5 days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3DF5F-E85E-4D3D-BDD5-D025DCB50D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Diagnosed by RADT or throat culture</a:t>
            </a:r>
          </a:p>
          <a:p>
            <a:r>
              <a:rPr lang="en-US" dirty="0"/>
              <a:t>Treatment through antibiotics</a:t>
            </a:r>
          </a:p>
          <a:p>
            <a:pPr lvl="1"/>
            <a:r>
              <a:rPr lang="en-US" dirty="0"/>
              <a:t>Individual can return to the world if they are afebrile and if 24 hours into antibiotic treatment</a:t>
            </a:r>
          </a:p>
          <a:p>
            <a:pPr lvl="1"/>
            <a:r>
              <a:rPr lang="en-US" dirty="0"/>
              <a:t>If untreated, one can remain contagious for 2-3 weeks of being asymptomatic [7]</a:t>
            </a:r>
          </a:p>
          <a:p>
            <a:r>
              <a:rPr lang="en-US" dirty="0"/>
              <a:t>Prevent spread by wearing a mask, washing hands, staying home</a:t>
            </a:r>
          </a:p>
        </p:txBody>
      </p:sp>
    </p:spTree>
    <p:extLst>
      <p:ext uri="{BB962C8B-B14F-4D97-AF65-F5344CB8AC3E}">
        <p14:creationId xmlns:p14="http://schemas.microsoft.com/office/powerpoint/2010/main" val="300071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5883-E040-4251-AD79-42638A79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Impetigo [8]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4B7DB-6DA3-413B-B4A6-B54F82B7B4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superficial bacterial skin infection</a:t>
            </a:r>
          </a:p>
          <a:p>
            <a:pPr lvl="1"/>
            <a:r>
              <a:rPr lang="en-US" dirty="0"/>
              <a:t>Look like honey-colored scabs</a:t>
            </a:r>
          </a:p>
          <a:p>
            <a:pPr lvl="1"/>
            <a:r>
              <a:rPr lang="en-US" dirty="0"/>
              <a:t>Usually appear on face and extremities</a:t>
            </a:r>
          </a:p>
          <a:p>
            <a:r>
              <a:rPr lang="en-US" dirty="0"/>
              <a:t>Incubation period, from infection to lesion-development, is about 10 days.</a:t>
            </a:r>
          </a:p>
          <a:p>
            <a:r>
              <a:rPr lang="en-US" dirty="0"/>
              <a:t>Most common among children between 2 and 5 years old.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DA605-64C9-449D-A752-BA771ABC9B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Diagnosed by physical exam or lab test</a:t>
            </a:r>
          </a:p>
          <a:p>
            <a:r>
              <a:rPr lang="en-US" dirty="0"/>
              <a:t>Treated with oral or topical antibiotics</a:t>
            </a:r>
          </a:p>
          <a:p>
            <a:r>
              <a:rPr lang="en-US" dirty="0"/>
              <a:t>Spread can be prevented</a:t>
            </a:r>
          </a:p>
          <a:p>
            <a:pPr lvl="1"/>
            <a:r>
              <a:rPr lang="en-US" dirty="0"/>
              <a:t>Covering lesions, antibiotic treatment, and good hand hygiene</a:t>
            </a:r>
          </a:p>
          <a:p>
            <a:pPr lvl="1"/>
            <a:r>
              <a:rPr lang="en-US" dirty="0"/>
              <a:t>Practice good hygiene (cover mouth and nose, wash hands,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9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9AAB-76EF-4654-957D-76071079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II Necrotizing Fasciitis [9]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24555-BE14-4134-923E-2734A7CAA1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flesh-eating infection characterized by swelling, tenderness, patchy red skin, and heat</a:t>
            </a:r>
          </a:p>
          <a:p>
            <a:r>
              <a:rPr lang="en-US" dirty="0"/>
              <a:t>Common to all kinds of people [12]</a:t>
            </a:r>
          </a:p>
          <a:p>
            <a:r>
              <a:rPr lang="en-US" dirty="0"/>
              <a:t>Diagnosed through symptom-exploring, imaging, surgery, lab tests, etc.</a:t>
            </a:r>
          </a:p>
          <a:p>
            <a:r>
              <a:rPr lang="en-US" dirty="0"/>
              <a:t>Incubation period: 24 hours after minor injury [11]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44A40-E9E2-47C5-BEC4-175D2BD32A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Spread through breaks in skin [10]</a:t>
            </a:r>
          </a:p>
          <a:p>
            <a:pPr lvl="1"/>
            <a:r>
              <a:rPr lang="en-US" dirty="0"/>
              <a:t>Cuts and scrapes, burns, insect bites</a:t>
            </a:r>
          </a:p>
          <a:p>
            <a:pPr lvl="1"/>
            <a:r>
              <a:rPr lang="en-US" dirty="0"/>
              <a:t>Can also infect through blunt trauma</a:t>
            </a:r>
          </a:p>
          <a:p>
            <a:r>
              <a:rPr lang="en-US" dirty="0"/>
              <a:t>Is rarely contagious</a:t>
            </a:r>
          </a:p>
          <a:p>
            <a:r>
              <a:rPr lang="en-US" dirty="0"/>
              <a:t>Treated through surgery, removal of necrotic tissue, and antibiotics</a:t>
            </a:r>
          </a:p>
        </p:txBody>
      </p:sp>
    </p:spTree>
    <p:extLst>
      <p:ext uri="{BB962C8B-B14F-4D97-AF65-F5344CB8AC3E}">
        <p14:creationId xmlns:p14="http://schemas.microsoft.com/office/powerpoint/2010/main" val="406340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233F-7DC1-4928-87E7-5DA741DE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C17DD0-2610-4461-9217-F87A78097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GAS is a bacteria that can infect many parts of a human body</a:t>
            </a:r>
          </a:p>
          <a:p>
            <a:r>
              <a:rPr lang="en-US" dirty="0"/>
              <a:t>GAS can be caught by leaving a wound unclean or just by talking to people</a:t>
            </a:r>
          </a:p>
          <a:p>
            <a:r>
              <a:rPr lang="en-US" dirty="0"/>
              <a:t>GAS can be prevented by cleaning/treating wounds ASAP and by practicing good hygiene</a:t>
            </a:r>
          </a:p>
          <a:p>
            <a:pPr lvl="1"/>
            <a:r>
              <a:rPr lang="en-US" dirty="0"/>
              <a:t>Wash your hands before handling food</a:t>
            </a:r>
          </a:p>
          <a:p>
            <a:pPr lvl="1"/>
            <a:r>
              <a:rPr lang="en-US" dirty="0"/>
              <a:t>Wear a mask if you must interact with people before you’re not contagious</a:t>
            </a:r>
          </a:p>
          <a:p>
            <a:pPr lvl="1"/>
            <a:r>
              <a:rPr lang="en-US" dirty="0"/>
              <a:t>Don’t use dishes – cup, utensil, etc. – that have already been used</a:t>
            </a:r>
          </a:p>
        </p:txBody>
      </p:sp>
    </p:spTree>
    <p:extLst>
      <p:ext uri="{BB962C8B-B14F-4D97-AF65-F5344CB8AC3E}">
        <p14:creationId xmlns:p14="http://schemas.microsoft.com/office/powerpoint/2010/main" val="174118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1668-2EBA-4E98-8910-4FD9BDC0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FB55-1041-44F8-8F4D-EA5C87E4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/>
              <a:t>[1] Gram Positive Bacteria  </a:t>
            </a:r>
            <a:r>
              <a:rPr lang="en-US" sz="1800" dirty="0">
                <a:hlinkClick r:id="rId2"/>
              </a:rPr>
              <a:t>https://www.ncbi.nlm.nih.gov/books/NBK470553/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[2] Group A Streptococcus </a:t>
            </a:r>
            <a:r>
              <a:rPr lang="en-US" sz="1800" dirty="0">
                <a:hlinkClick r:id="rId3"/>
              </a:rPr>
              <a:t>https://nccid.ca/debrief/group-a-streptococcus/#:~:text=Group%20A%20streptococcus%20(GAS)%20bacteria,infections%20such%20impetigo%20and%20cellulitis.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[3] Scarlet Fever </a:t>
            </a:r>
            <a:r>
              <a:rPr lang="en-US" sz="1800" dirty="0">
                <a:hlinkClick r:id="rId4"/>
              </a:rPr>
              <a:t>https://www.cdc.gov/groupastrep/diseases-hcp/scarlet-fever.html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[4] Pathogen Safety Data Sheets: Infectious Substances – Streptococcus pyogenes </a:t>
            </a:r>
            <a:r>
              <a:rPr lang="en-US" sz="1800" dirty="0">
                <a:hlinkClick r:id="rId5"/>
              </a:rPr>
              <a:t>https://www.canada.ca/en/public-health/services/laboratory-biosafety-biosecurity/pathogen-safety-data-sheets-risk-assessment/streptococcus-pyogenes.html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[5] History of Streptococcal Research </a:t>
            </a:r>
            <a:r>
              <a:rPr lang="en-US" sz="1800" dirty="0">
                <a:hlinkClick r:id="rId6"/>
              </a:rPr>
              <a:t>https://www.ncbi.nlm.nih.gov/books/NBK333430/#:~:text=The%20first%20description%20of%20streptococcal,1874%3B%20Billroth%2C%201877).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[6] Pharyngitis (Strep Throat) </a:t>
            </a:r>
            <a:r>
              <a:rPr lang="en-US" sz="1800" dirty="0">
                <a:hlinkClick r:id="rId7"/>
              </a:rPr>
              <a:t>https://www.cdc.gov/groupastrep/diseases-hcp/strep-throat.html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[7] Strep Throat </a:t>
            </a:r>
            <a:r>
              <a:rPr lang="en-US" sz="1800" dirty="0">
                <a:hlinkClick r:id="rId8"/>
              </a:rPr>
              <a:t>https://www.healthlinkbc.ca/health-topics/hw54745#:~:text=Symptoms%20of%20strep%20throat%20usually,with%20or%20without%20antibiotic%20treatment.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[8] Impetigo </a:t>
            </a:r>
            <a:r>
              <a:rPr lang="en-US" sz="1800" dirty="0">
                <a:hlinkClick r:id="rId9"/>
              </a:rPr>
              <a:t>https://www.cdc.gov/groupastrep/diseases-hcp/impetigo.html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[9] Type II Necrotizing Fasciitis </a:t>
            </a:r>
            <a:r>
              <a:rPr lang="en-US" sz="1800" dirty="0">
                <a:hlinkClick r:id="rId10"/>
              </a:rPr>
              <a:t>https://www.cdc.gov/groupastrep/diseases-hcp/necrotizing-fasciitis.html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[10] Necrotizing Fasciitis: All You Need to Know </a:t>
            </a:r>
            <a:r>
              <a:rPr lang="en-US" sz="1800" dirty="0">
                <a:hlinkClick r:id="rId11"/>
              </a:rPr>
              <a:t>https://www.cdc.gov/groupastrep/diseases-public/necrotizing-fasciitis.html?CDC_AA_refVal=https%3A%2F%2Fwww.cdc.gov%2Ffeatures%2Fnecrotizingfasciitis%2Findex.html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[11] </a:t>
            </a:r>
            <a:r>
              <a:rPr lang="en-US" sz="1800" dirty="0" err="1"/>
              <a:t>Necrotising</a:t>
            </a:r>
            <a:r>
              <a:rPr lang="en-US" sz="1800" dirty="0"/>
              <a:t> fasciitis </a:t>
            </a:r>
            <a:r>
              <a:rPr lang="en-US" sz="1800" dirty="0">
                <a:hlinkClick r:id="rId12"/>
              </a:rPr>
              <a:t>https://dermnetnz.org/topics/necrotising-fasciitis/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[12] Necrotizing Fasciitis </a:t>
            </a:r>
            <a:r>
              <a:rPr lang="en-US" sz="1800" dirty="0">
                <a:hlinkClick r:id="rId13"/>
              </a:rPr>
              <a:t>https://www.ncbi.nlm.nih.gov/pmc/articles/PMC2762295/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2357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1083</Words>
  <Application>Microsoft Office PowerPoint</Application>
  <PresentationFormat>Widescreen</PresentationFormat>
  <Paragraphs>82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Office Theme</vt:lpstr>
      <vt:lpstr>Group A Streptococcus (GAS)</vt:lpstr>
      <vt:lpstr>What is GAS? Part 1 </vt:lpstr>
      <vt:lpstr>GAS Background</vt:lpstr>
      <vt:lpstr>What can GAS cause?</vt:lpstr>
      <vt:lpstr>Strep Throat [6]</vt:lpstr>
      <vt:lpstr>Impetigo [8]</vt:lpstr>
      <vt:lpstr>Type II Necrotizing Fasciitis [9]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A Streptococcus (GAS)</dc:title>
  <dc:creator>Corbin Matamoros</dc:creator>
  <cp:lastModifiedBy>Corbin Matamoros</cp:lastModifiedBy>
  <cp:revision>36</cp:revision>
  <dcterms:created xsi:type="dcterms:W3CDTF">2020-07-08T13:31:24Z</dcterms:created>
  <dcterms:modified xsi:type="dcterms:W3CDTF">2020-07-14T16:57:38Z</dcterms:modified>
</cp:coreProperties>
</file>