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5" r:id="rId4"/>
    <p:sldId id="258" r:id="rId5"/>
    <p:sldId id="261" r:id="rId6"/>
    <p:sldId id="260" r:id="rId7"/>
    <p:sldId id="262" r:id="rId8"/>
    <p:sldId id="263" r:id="rId9"/>
    <p:sldId id="264" r:id="rId10"/>
    <p:sldId id="266" r:id="rId11"/>
    <p:sldId id="267" r:id="rId12"/>
    <p:sldId id="269" r:id="rId13"/>
    <p:sldId id="268" r:id="rId14"/>
    <p:sldId id="25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4509" autoAdjust="0"/>
  </p:normalViewPr>
  <p:slideViewPr>
    <p:cSldViewPr snapToGrid="0">
      <p:cViewPr varScale="1">
        <p:scale>
          <a:sx n="98" d="100"/>
          <a:sy n="98" d="100"/>
        </p:scale>
        <p:origin x="9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603C4-E900-4B35-9615-046C59CF3B5C}"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576E7-3236-48DD-ADA7-31C03B49D260}" type="slidenum">
              <a:rPr lang="en-US" smtClean="0"/>
              <a:t>‹#›</a:t>
            </a:fld>
            <a:endParaRPr lang="en-US"/>
          </a:p>
        </p:txBody>
      </p:sp>
    </p:spTree>
    <p:extLst>
      <p:ext uri="{BB962C8B-B14F-4D97-AF65-F5344CB8AC3E}">
        <p14:creationId xmlns:p14="http://schemas.microsoft.com/office/powerpoint/2010/main" val="3982147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cbi.nlm.nih.gov/books/n/mmed/A342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notes: </a:t>
            </a:r>
            <a:r>
              <a:rPr lang="en-US" sz="1200" dirty="0"/>
              <a:t>Discovery curves for human viruses. (a) Virus discovery curve by species. Cumulative number of species reported to infect humans. Statistically significant upward breakpoints are shown (vertical lines). (b) Virus discovery curve by family. Cumulative number of families containing species reported to infect humans.</a:t>
            </a:r>
          </a:p>
          <a:p>
            <a:endParaRPr lang="en-US" dirty="0"/>
          </a:p>
        </p:txBody>
      </p:sp>
      <p:sp>
        <p:nvSpPr>
          <p:cNvPr id="4" name="Slide Number Placeholder 3"/>
          <p:cNvSpPr>
            <a:spLocks noGrp="1"/>
          </p:cNvSpPr>
          <p:nvPr>
            <p:ph type="sldNum" sz="quarter" idx="5"/>
          </p:nvPr>
        </p:nvSpPr>
        <p:spPr/>
        <p:txBody>
          <a:bodyPr/>
          <a:lstStyle/>
          <a:p>
            <a:fld id="{5FF576E7-3236-48DD-ADA7-31C03B49D260}" type="slidenum">
              <a:rPr lang="en-US" smtClean="0"/>
              <a:t>3</a:t>
            </a:fld>
            <a:endParaRPr lang="en-US"/>
          </a:p>
        </p:txBody>
      </p:sp>
    </p:spTree>
    <p:extLst>
      <p:ext uri="{BB962C8B-B14F-4D97-AF65-F5344CB8AC3E}">
        <p14:creationId xmlns:p14="http://schemas.microsoft.com/office/powerpoint/2010/main" val="3486020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Localized infection, portal of entry, and shedding: there are some viruses that cause “infection at the portal of entry may be followed by continued local virus multiplication, leading to localized virus shedding and localized disease.” [2] For example, influenza is implanted in, spread within, lives in, and sheds from the respiratory tract.</a:t>
            </a:r>
          </a:p>
        </p:txBody>
      </p:sp>
      <p:sp>
        <p:nvSpPr>
          <p:cNvPr id="4" name="Slide Number Placeholder 3"/>
          <p:cNvSpPr>
            <a:spLocks noGrp="1"/>
          </p:cNvSpPr>
          <p:nvPr>
            <p:ph type="sldNum" sz="quarter" idx="5"/>
          </p:nvPr>
        </p:nvSpPr>
        <p:spPr/>
        <p:txBody>
          <a:bodyPr/>
          <a:lstStyle/>
          <a:p>
            <a:fld id="{5FF576E7-3236-48DD-ADA7-31C03B49D260}" type="slidenum">
              <a:rPr lang="en-US" smtClean="0"/>
              <a:t>6</a:t>
            </a:fld>
            <a:endParaRPr lang="en-US"/>
          </a:p>
        </p:txBody>
      </p:sp>
    </p:spTree>
    <p:extLst>
      <p:ext uri="{BB962C8B-B14F-4D97-AF65-F5344CB8AC3E}">
        <p14:creationId xmlns:p14="http://schemas.microsoft.com/office/powerpoint/2010/main" val="4200255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virus has mutated only slightly, it’s possible it will have similar antigenic properties. Meaning, your body’s antibodies might still be able to counteract the new virus. However, if the mutations progressed enough, the body won’t recognize the new virus, and you will get sick.</a:t>
            </a:r>
          </a:p>
        </p:txBody>
      </p:sp>
      <p:sp>
        <p:nvSpPr>
          <p:cNvPr id="4" name="Slide Number Placeholder 3"/>
          <p:cNvSpPr>
            <a:spLocks noGrp="1"/>
          </p:cNvSpPr>
          <p:nvPr>
            <p:ph type="sldNum" sz="quarter" idx="5"/>
          </p:nvPr>
        </p:nvSpPr>
        <p:spPr/>
        <p:txBody>
          <a:bodyPr/>
          <a:lstStyle/>
          <a:p>
            <a:fld id="{5FF576E7-3236-48DD-ADA7-31C03B49D260}" type="slidenum">
              <a:rPr lang="en-US" smtClean="0"/>
              <a:t>7</a:t>
            </a:fld>
            <a:endParaRPr lang="en-US"/>
          </a:p>
        </p:txBody>
      </p:sp>
    </p:spTree>
    <p:extLst>
      <p:ext uri="{BB962C8B-B14F-4D97-AF65-F5344CB8AC3E}">
        <p14:creationId xmlns:p14="http://schemas.microsoft.com/office/powerpoint/2010/main" val="124896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virus produced through antigenic shift has epidemic and pandemic potential because few humans possess immunity. </a:t>
            </a:r>
          </a:p>
        </p:txBody>
      </p:sp>
      <p:sp>
        <p:nvSpPr>
          <p:cNvPr id="4" name="Slide Number Placeholder 3"/>
          <p:cNvSpPr>
            <a:spLocks noGrp="1"/>
          </p:cNvSpPr>
          <p:nvPr>
            <p:ph type="sldNum" sz="quarter" idx="5"/>
          </p:nvPr>
        </p:nvSpPr>
        <p:spPr/>
        <p:txBody>
          <a:bodyPr/>
          <a:lstStyle/>
          <a:p>
            <a:fld id="{5FF576E7-3236-48DD-ADA7-31C03B49D260}" type="slidenum">
              <a:rPr lang="en-US" smtClean="0"/>
              <a:t>8</a:t>
            </a:fld>
            <a:endParaRPr lang="en-US"/>
          </a:p>
        </p:txBody>
      </p:sp>
    </p:spTree>
    <p:extLst>
      <p:ext uri="{BB962C8B-B14F-4D97-AF65-F5344CB8AC3E}">
        <p14:creationId xmlns:p14="http://schemas.microsoft.com/office/powerpoint/2010/main" val="2226332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Morphology: </a:t>
            </a:r>
          </a:p>
          <a:p>
            <a:r>
              <a:rPr lang="en-US" sz="1200" b="0" i="0" kern="1200" dirty="0">
                <a:solidFill>
                  <a:schemeClr val="tx1"/>
                </a:solidFill>
                <a:effectLst/>
                <a:latin typeface="+mn-lt"/>
                <a:ea typeface="+mn-ea"/>
                <a:cs typeface="+mn-cs"/>
              </a:rPr>
              <a:t>	Helical morphology is seen in nucleocapsids of many filamentous and pleomorphic viruses. Helical nucleocapsids consist of a helical array of capsid proteins (protomers) wrapped around a helical filament of nucleic acid. 	Icosahedral morphology is characteristic of the nucleocapsids of many “spherical” viruses. The number and arrangement of the capsomeres (morphologic subunits of the icosahedron) are useful in identification and classification. Many viruses also have an outer envelope.</a:t>
            </a:r>
          </a:p>
          <a:p>
            <a:r>
              <a:rPr lang="en-US" sz="1200" b="0" i="0" kern="1200" dirty="0">
                <a:solidFill>
                  <a:schemeClr val="tx1"/>
                </a:solidFill>
                <a:effectLst/>
                <a:latin typeface="+mn-lt"/>
                <a:ea typeface="+mn-ea"/>
                <a:cs typeface="+mn-cs"/>
              </a:rPr>
              <a:t>	Virus core structure has little known about it except in helical nucleocapsids. Small virions are simple nucleocapsids containing 1 to 2 protein species. The larger viruses contain in a core the nucleic acid genome complexed with basic protein(s) and protected by a single- or double layered capsid (consisting of more than one species of protein) or by an envelope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Chemical composition:</a:t>
            </a:r>
          </a:p>
          <a:p>
            <a:r>
              <a:rPr lang="en-US" sz="1200" b="0" i="0" kern="1200" dirty="0">
                <a:solidFill>
                  <a:schemeClr val="tx1"/>
                </a:solidFill>
                <a:effectLst/>
                <a:latin typeface="+mn-lt"/>
                <a:ea typeface="+mn-ea"/>
                <a:cs typeface="+mn-cs"/>
              </a:rPr>
              <a:t>	RNA vs. DNA: RNA viruses make up 70% of all viruses and have higher error rates (read: higher mutation rates) in the enzymes involved in RNA replication than do DNA viruses. Sense viral RNA (which can act like messenger RNA) can replicate if injected into cells. Also a part of the RNA family are DsRNA and retrovirus genomes that have two identical, plus-sense </a:t>
            </a:r>
            <a:r>
              <a:rPr lang="en-US" sz="1200" b="0" i="0" kern="1200" dirty="0" err="1">
                <a:solidFill>
                  <a:schemeClr val="tx1"/>
                </a:solidFill>
                <a:effectLst/>
                <a:latin typeface="+mn-lt"/>
                <a:ea typeface="+mn-ea"/>
                <a:cs typeface="+mn-cs"/>
              </a:rPr>
              <a:t>ssRNA</a:t>
            </a:r>
            <a:r>
              <a:rPr lang="en-US" sz="1200" b="0" i="0" kern="1200" dirty="0">
                <a:solidFill>
                  <a:schemeClr val="tx1"/>
                </a:solidFill>
                <a:effectLst/>
                <a:latin typeface="+mn-lt"/>
                <a:ea typeface="+mn-ea"/>
                <a:cs typeface="+mn-cs"/>
              </a:rPr>
              <a:t> molecules. DNA viruses contain linear dsDNA or circular DNA genomes.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Sequencing: identifying the order of nucleotides in DNA. RDV stands for rapid determination of viral RNA sequence. [14]</a:t>
            </a:r>
          </a:p>
        </p:txBody>
      </p:sp>
      <p:sp>
        <p:nvSpPr>
          <p:cNvPr id="4" name="Slide Number Placeholder 3"/>
          <p:cNvSpPr>
            <a:spLocks noGrp="1"/>
          </p:cNvSpPr>
          <p:nvPr>
            <p:ph type="sldNum" sz="quarter" idx="5"/>
          </p:nvPr>
        </p:nvSpPr>
        <p:spPr/>
        <p:txBody>
          <a:bodyPr/>
          <a:lstStyle/>
          <a:p>
            <a:fld id="{5FF576E7-3236-48DD-ADA7-31C03B49D260}" type="slidenum">
              <a:rPr lang="en-US" smtClean="0"/>
              <a:t>9</a:t>
            </a:fld>
            <a:endParaRPr lang="en-US"/>
          </a:p>
        </p:txBody>
      </p:sp>
    </p:spTree>
    <p:extLst>
      <p:ext uri="{BB962C8B-B14F-4D97-AF65-F5344CB8AC3E}">
        <p14:creationId xmlns:p14="http://schemas.microsoft.com/office/powerpoint/2010/main" val="165782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choose a name, make it meaningful: </a:t>
            </a:r>
            <a:r>
              <a:rPr lang="en-US" sz="1200" b="0" i="0" kern="1200" dirty="0">
                <a:solidFill>
                  <a:schemeClr val="tx1"/>
                </a:solidFill>
                <a:effectLst/>
                <a:latin typeface="+mn-lt"/>
                <a:ea typeface="+mn-ea"/>
                <a:cs typeface="+mn-cs"/>
              </a:rPr>
              <a:t>Although the current rules for nomenclature do not prohibit the introduction of new sigla, they require that the siglum be meaningful to workers in the field and be recognized by international study groups.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Several viruses of medical importance still remain unclassified. Some are difficult or impossible to propagate in standard laboratory host systems and thus cannot be obtained in sufficient quantity to permit more precise characterization. Hepatitis E virus, the Norwalk virus and similar agents (see</a:t>
            </a:r>
            <a:r>
              <a:rPr lang="en-US" sz="1200" b="0" i="0" kern="1200" dirty="0">
                <a:solidFill>
                  <a:schemeClr val="tx1"/>
                </a:solidFill>
                <a:effectLst/>
                <a:latin typeface="+mn-lt"/>
                <a:ea typeface="+mn-ea"/>
                <a:cs typeface="+mn-cs"/>
                <a:hlinkClick r:id="rId3"/>
              </a:rPr>
              <a:t> Ch. </a:t>
            </a:r>
            <a:r>
              <a:rPr lang="en-US" sz="1200" b="0" i="0" kern="1200">
                <a:solidFill>
                  <a:schemeClr val="tx1"/>
                </a:solidFill>
                <a:effectLst/>
                <a:latin typeface="+mn-lt"/>
                <a:ea typeface="+mn-ea"/>
                <a:cs typeface="+mn-cs"/>
                <a:hlinkClick r:id="rId3"/>
              </a:rPr>
              <a:t>65</a:t>
            </a:r>
            <a:r>
              <a:rPr lang="en-US" sz="1200" b="0" i="0" kern="1200">
                <a:solidFill>
                  <a:schemeClr val="tx1"/>
                </a:solidFill>
                <a:effectLst/>
                <a:latin typeface="+mn-lt"/>
                <a:ea typeface="+mn-ea"/>
                <a:cs typeface="+mn-cs"/>
              </a:rPr>
              <a:t>) that cause nonbacterial gastroenteritis in humans are now assigned to the calicivirus family.</a:t>
            </a:r>
            <a:endParaRPr lang="en-US" dirty="0"/>
          </a:p>
        </p:txBody>
      </p:sp>
      <p:sp>
        <p:nvSpPr>
          <p:cNvPr id="4" name="Slide Number Placeholder 3"/>
          <p:cNvSpPr>
            <a:spLocks noGrp="1"/>
          </p:cNvSpPr>
          <p:nvPr>
            <p:ph type="sldNum" sz="quarter" idx="5"/>
          </p:nvPr>
        </p:nvSpPr>
        <p:spPr/>
        <p:txBody>
          <a:bodyPr/>
          <a:lstStyle/>
          <a:p>
            <a:fld id="{5FF576E7-3236-48DD-ADA7-31C03B49D260}" type="slidenum">
              <a:rPr lang="en-US" smtClean="0"/>
              <a:t>10</a:t>
            </a:fld>
            <a:endParaRPr lang="en-US"/>
          </a:p>
        </p:txBody>
      </p:sp>
    </p:spTree>
    <p:extLst>
      <p:ext uri="{BB962C8B-B14F-4D97-AF65-F5344CB8AC3E}">
        <p14:creationId xmlns:p14="http://schemas.microsoft.com/office/powerpoint/2010/main" val="4111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reproduce as much, there doesn’t mutate as much: This virus is still classified as a single serotype. It doesn’t mutate as often as, say, influenza. [16] thinks the “</a:t>
            </a:r>
            <a:r>
              <a:rPr lang="en-US" sz="1200" b="0" i="0" kern="1200" dirty="0">
                <a:solidFill>
                  <a:schemeClr val="tx1"/>
                </a:solidFill>
                <a:effectLst/>
                <a:latin typeface="+mn-lt"/>
                <a:ea typeface="+mn-ea"/>
                <a:cs typeface="+mn-cs"/>
              </a:rPr>
              <a:t>differences in the time spent in mosquitoes are likely to constitute the main reason for differences in evolutionary dynamics [of the virus].”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Possible reassortment: where two different viruses combine to form a new virus.</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FF576E7-3236-48DD-ADA7-31C03B49D260}" type="slidenum">
              <a:rPr lang="en-US" smtClean="0"/>
              <a:t>12</a:t>
            </a:fld>
            <a:endParaRPr lang="en-US"/>
          </a:p>
        </p:txBody>
      </p:sp>
    </p:spTree>
    <p:extLst>
      <p:ext uri="{BB962C8B-B14F-4D97-AF65-F5344CB8AC3E}">
        <p14:creationId xmlns:p14="http://schemas.microsoft.com/office/powerpoint/2010/main" val="822324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Weaken the virus: viruses are first injected into an environment that they are not designed to infect. The lucky few who manage to infect the environment cells adapt to reproduce, but they are weakened as a result. These weakened viruses are then collected and injected into the human as a vaccine. Since the new virus had adapted to another environment, it can’t infect the human. However, it still prompts an immune system response and the body learns to defend against it. [13]</a:t>
            </a:r>
          </a:p>
          <a:p>
            <a:endParaRPr lang="en-US" dirty="0"/>
          </a:p>
          <a:p>
            <a:r>
              <a:rPr lang="en-US" dirty="0"/>
              <a:t>Inactivate the virus: Kill (inactivate) the virus with a chemical. This method is safer for those with weakened immune systems and cannot cause sickness, period. However, it typically requires multiple doses to become immune. [12]</a:t>
            </a:r>
          </a:p>
          <a:p>
            <a:endParaRPr lang="en-US" dirty="0"/>
          </a:p>
          <a:p>
            <a:r>
              <a:rPr lang="en-US" dirty="0"/>
              <a:t>Use part of the virus: a protein from the surface of the virus is used. Of course, this only works if that part of the virus is what is needed to become immune (as opposed to the whole virus being needed). This vaccine can be given to an immunocompromised individual, and immunity is achieved after two doses. [12]</a:t>
            </a:r>
          </a:p>
          <a:p>
            <a:endParaRPr lang="en-US" dirty="0"/>
          </a:p>
          <a:p>
            <a:r>
              <a:rPr lang="en-US" dirty="0"/>
              <a:t>Contain: preservatives (thimerosal), adjuvants (aluminum salts), stabilizers (sugars, gelatin), residual cell culture materials (egg protein), residual inactivating ingredients (formaldehyde), and residual antibiotics (neomycin). </a:t>
            </a:r>
          </a:p>
        </p:txBody>
      </p:sp>
      <p:sp>
        <p:nvSpPr>
          <p:cNvPr id="4" name="Slide Number Placeholder 3"/>
          <p:cNvSpPr>
            <a:spLocks noGrp="1"/>
          </p:cNvSpPr>
          <p:nvPr>
            <p:ph type="sldNum" sz="quarter" idx="5"/>
          </p:nvPr>
        </p:nvSpPr>
        <p:spPr/>
        <p:txBody>
          <a:bodyPr/>
          <a:lstStyle/>
          <a:p>
            <a:fld id="{5FF576E7-3236-48DD-ADA7-31C03B49D260}" type="slidenum">
              <a:rPr lang="en-US" smtClean="0"/>
              <a:t>13</a:t>
            </a:fld>
            <a:endParaRPr lang="en-US"/>
          </a:p>
        </p:txBody>
      </p:sp>
    </p:spTree>
    <p:extLst>
      <p:ext uri="{BB962C8B-B14F-4D97-AF65-F5344CB8AC3E}">
        <p14:creationId xmlns:p14="http://schemas.microsoft.com/office/powerpoint/2010/main" val="2377708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607E-AE96-457F-BACD-F9EC5B201A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E4720B-03CC-4C00-ABF6-36F682C56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90D97E-4182-4FAF-89C9-FBB865BFF729}"/>
              </a:ext>
            </a:extLst>
          </p:cNvPr>
          <p:cNvSpPr>
            <a:spLocks noGrp="1"/>
          </p:cNvSpPr>
          <p:nvPr>
            <p:ph type="dt" sz="half" idx="10"/>
          </p:nvPr>
        </p:nvSpPr>
        <p:spPr/>
        <p:txBody>
          <a:bodyPr/>
          <a:lstStyle/>
          <a:p>
            <a:fld id="{E0A6CDB2-533A-4361-A3D8-DEAFCC1BACE3}" type="datetimeFigureOut">
              <a:rPr lang="en-US" smtClean="0"/>
              <a:t>8/3/2020</a:t>
            </a:fld>
            <a:endParaRPr lang="en-US"/>
          </a:p>
        </p:txBody>
      </p:sp>
      <p:sp>
        <p:nvSpPr>
          <p:cNvPr id="5" name="Footer Placeholder 4">
            <a:extLst>
              <a:ext uri="{FF2B5EF4-FFF2-40B4-BE49-F238E27FC236}">
                <a16:creationId xmlns:a16="http://schemas.microsoft.com/office/drawing/2014/main" id="{31671710-B54F-46CF-B528-175CF9BB3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30402-1C7C-45AC-B6BB-1A5EE73533C6}"/>
              </a:ext>
            </a:extLst>
          </p:cNvPr>
          <p:cNvSpPr>
            <a:spLocks noGrp="1"/>
          </p:cNvSpPr>
          <p:nvPr>
            <p:ph type="sldNum" sz="quarter" idx="12"/>
          </p:nvPr>
        </p:nvSpPr>
        <p:spPr/>
        <p:txBody>
          <a:bodyPr/>
          <a:lstStyle/>
          <a:p>
            <a:fld id="{62F136E9-2FC2-492E-B1A9-890F7EBFE13F}" type="slidenum">
              <a:rPr lang="en-US" smtClean="0"/>
              <a:t>‹#›</a:t>
            </a:fld>
            <a:endParaRPr lang="en-US"/>
          </a:p>
        </p:txBody>
      </p:sp>
    </p:spTree>
    <p:extLst>
      <p:ext uri="{BB962C8B-B14F-4D97-AF65-F5344CB8AC3E}">
        <p14:creationId xmlns:p14="http://schemas.microsoft.com/office/powerpoint/2010/main" val="359827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593A-2F24-4826-AE0D-842B5B0173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4B967-97AF-403F-971C-2BA661F53D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BB3F17-CF56-4ECC-B2CD-87E125570C0C}"/>
              </a:ext>
            </a:extLst>
          </p:cNvPr>
          <p:cNvSpPr>
            <a:spLocks noGrp="1"/>
          </p:cNvSpPr>
          <p:nvPr>
            <p:ph type="dt" sz="half" idx="10"/>
          </p:nvPr>
        </p:nvSpPr>
        <p:spPr/>
        <p:txBody>
          <a:bodyPr/>
          <a:lstStyle/>
          <a:p>
            <a:fld id="{E0A6CDB2-533A-4361-A3D8-DEAFCC1BACE3}" type="datetimeFigureOut">
              <a:rPr lang="en-US" smtClean="0"/>
              <a:t>8/3/2020</a:t>
            </a:fld>
            <a:endParaRPr lang="en-US"/>
          </a:p>
        </p:txBody>
      </p:sp>
      <p:sp>
        <p:nvSpPr>
          <p:cNvPr id="5" name="Footer Placeholder 4">
            <a:extLst>
              <a:ext uri="{FF2B5EF4-FFF2-40B4-BE49-F238E27FC236}">
                <a16:creationId xmlns:a16="http://schemas.microsoft.com/office/drawing/2014/main" id="{352138E9-1DFE-46E7-83C6-96DDFF0E0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E8DAC-1D0E-4621-BD5A-E24516816D55}"/>
              </a:ext>
            </a:extLst>
          </p:cNvPr>
          <p:cNvSpPr>
            <a:spLocks noGrp="1"/>
          </p:cNvSpPr>
          <p:nvPr>
            <p:ph type="sldNum" sz="quarter" idx="12"/>
          </p:nvPr>
        </p:nvSpPr>
        <p:spPr/>
        <p:txBody>
          <a:bodyPr/>
          <a:lstStyle/>
          <a:p>
            <a:fld id="{62F136E9-2FC2-492E-B1A9-890F7EBFE13F}" type="slidenum">
              <a:rPr lang="en-US" smtClean="0"/>
              <a:t>‹#›</a:t>
            </a:fld>
            <a:endParaRPr lang="en-US"/>
          </a:p>
        </p:txBody>
      </p:sp>
    </p:spTree>
    <p:extLst>
      <p:ext uri="{BB962C8B-B14F-4D97-AF65-F5344CB8AC3E}">
        <p14:creationId xmlns:p14="http://schemas.microsoft.com/office/powerpoint/2010/main" val="384799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C2A195-4E1E-4912-9715-C9FCBAD21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5C8F0-D85D-442D-91FB-274DE6149D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D9E1E-6617-4DE3-9B36-B744A0655934}"/>
              </a:ext>
            </a:extLst>
          </p:cNvPr>
          <p:cNvSpPr>
            <a:spLocks noGrp="1"/>
          </p:cNvSpPr>
          <p:nvPr>
            <p:ph type="dt" sz="half" idx="10"/>
          </p:nvPr>
        </p:nvSpPr>
        <p:spPr/>
        <p:txBody>
          <a:bodyPr/>
          <a:lstStyle/>
          <a:p>
            <a:fld id="{E0A6CDB2-533A-4361-A3D8-DEAFCC1BACE3}" type="datetimeFigureOut">
              <a:rPr lang="en-US" smtClean="0"/>
              <a:t>8/3/2020</a:t>
            </a:fld>
            <a:endParaRPr lang="en-US"/>
          </a:p>
        </p:txBody>
      </p:sp>
      <p:sp>
        <p:nvSpPr>
          <p:cNvPr id="5" name="Footer Placeholder 4">
            <a:extLst>
              <a:ext uri="{FF2B5EF4-FFF2-40B4-BE49-F238E27FC236}">
                <a16:creationId xmlns:a16="http://schemas.microsoft.com/office/drawing/2014/main" id="{707307FE-6181-41EE-8D7E-8BDD74FD1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8D696-37EE-45C4-AC21-B7FB9F03B2E1}"/>
              </a:ext>
            </a:extLst>
          </p:cNvPr>
          <p:cNvSpPr>
            <a:spLocks noGrp="1"/>
          </p:cNvSpPr>
          <p:nvPr>
            <p:ph type="sldNum" sz="quarter" idx="12"/>
          </p:nvPr>
        </p:nvSpPr>
        <p:spPr/>
        <p:txBody>
          <a:bodyPr/>
          <a:lstStyle/>
          <a:p>
            <a:fld id="{62F136E9-2FC2-492E-B1A9-890F7EBFE13F}" type="slidenum">
              <a:rPr lang="en-US" smtClean="0"/>
              <a:t>‹#›</a:t>
            </a:fld>
            <a:endParaRPr lang="en-US"/>
          </a:p>
        </p:txBody>
      </p:sp>
    </p:spTree>
    <p:extLst>
      <p:ext uri="{BB962C8B-B14F-4D97-AF65-F5344CB8AC3E}">
        <p14:creationId xmlns:p14="http://schemas.microsoft.com/office/powerpoint/2010/main" val="3765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DF66-C061-4C16-BE2D-1C48B5E6D8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A6874-B749-4CC5-B9A2-B06DF5F25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C1022-6C11-4326-8392-69F4CB389309}"/>
              </a:ext>
            </a:extLst>
          </p:cNvPr>
          <p:cNvSpPr>
            <a:spLocks noGrp="1"/>
          </p:cNvSpPr>
          <p:nvPr>
            <p:ph type="dt" sz="half" idx="10"/>
          </p:nvPr>
        </p:nvSpPr>
        <p:spPr/>
        <p:txBody>
          <a:bodyPr/>
          <a:lstStyle/>
          <a:p>
            <a:fld id="{E0A6CDB2-533A-4361-A3D8-DEAFCC1BACE3}" type="datetimeFigureOut">
              <a:rPr lang="en-US" smtClean="0"/>
              <a:t>8/3/2020</a:t>
            </a:fld>
            <a:endParaRPr lang="en-US"/>
          </a:p>
        </p:txBody>
      </p:sp>
      <p:sp>
        <p:nvSpPr>
          <p:cNvPr id="5" name="Footer Placeholder 4">
            <a:extLst>
              <a:ext uri="{FF2B5EF4-FFF2-40B4-BE49-F238E27FC236}">
                <a16:creationId xmlns:a16="http://schemas.microsoft.com/office/drawing/2014/main" id="{195858B6-517A-4C82-B57A-91C6D1D2D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993F9-3686-404C-90C3-CF3A48CA9308}"/>
              </a:ext>
            </a:extLst>
          </p:cNvPr>
          <p:cNvSpPr>
            <a:spLocks noGrp="1"/>
          </p:cNvSpPr>
          <p:nvPr>
            <p:ph type="sldNum" sz="quarter" idx="12"/>
          </p:nvPr>
        </p:nvSpPr>
        <p:spPr/>
        <p:txBody>
          <a:bodyPr/>
          <a:lstStyle/>
          <a:p>
            <a:fld id="{62F136E9-2FC2-492E-B1A9-890F7EBFE13F}" type="slidenum">
              <a:rPr lang="en-US" smtClean="0"/>
              <a:t>‹#›</a:t>
            </a:fld>
            <a:endParaRPr lang="en-US"/>
          </a:p>
        </p:txBody>
      </p:sp>
    </p:spTree>
    <p:extLst>
      <p:ext uri="{BB962C8B-B14F-4D97-AF65-F5344CB8AC3E}">
        <p14:creationId xmlns:p14="http://schemas.microsoft.com/office/powerpoint/2010/main" val="275782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DF55-DDFC-4B68-B2C8-568C90B056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41E62B-1E5E-4673-B5CB-C2B8C778B3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35DFB3-6F50-41D9-8034-CB1EA038B378}"/>
              </a:ext>
            </a:extLst>
          </p:cNvPr>
          <p:cNvSpPr>
            <a:spLocks noGrp="1"/>
          </p:cNvSpPr>
          <p:nvPr>
            <p:ph type="dt" sz="half" idx="10"/>
          </p:nvPr>
        </p:nvSpPr>
        <p:spPr/>
        <p:txBody>
          <a:bodyPr/>
          <a:lstStyle/>
          <a:p>
            <a:fld id="{E0A6CDB2-533A-4361-A3D8-DEAFCC1BACE3}" type="datetimeFigureOut">
              <a:rPr lang="en-US" smtClean="0"/>
              <a:t>8/3/2020</a:t>
            </a:fld>
            <a:endParaRPr lang="en-US"/>
          </a:p>
        </p:txBody>
      </p:sp>
      <p:sp>
        <p:nvSpPr>
          <p:cNvPr id="5" name="Footer Placeholder 4">
            <a:extLst>
              <a:ext uri="{FF2B5EF4-FFF2-40B4-BE49-F238E27FC236}">
                <a16:creationId xmlns:a16="http://schemas.microsoft.com/office/drawing/2014/main" id="{DC10A4EE-376A-459B-B8EE-3C63485DA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49E7B-98AD-4232-95E0-8C30662C1C66}"/>
              </a:ext>
            </a:extLst>
          </p:cNvPr>
          <p:cNvSpPr>
            <a:spLocks noGrp="1"/>
          </p:cNvSpPr>
          <p:nvPr>
            <p:ph type="sldNum" sz="quarter" idx="12"/>
          </p:nvPr>
        </p:nvSpPr>
        <p:spPr/>
        <p:txBody>
          <a:bodyPr/>
          <a:lstStyle/>
          <a:p>
            <a:fld id="{62F136E9-2FC2-492E-B1A9-890F7EBFE13F}" type="slidenum">
              <a:rPr lang="en-US" smtClean="0"/>
              <a:t>‹#›</a:t>
            </a:fld>
            <a:endParaRPr lang="en-US"/>
          </a:p>
        </p:txBody>
      </p:sp>
    </p:spTree>
    <p:extLst>
      <p:ext uri="{BB962C8B-B14F-4D97-AF65-F5344CB8AC3E}">
        <p14:creationId xmlns:p14="http://schemas.microsoft.com/office/powerpoint/2010/main" val="3318161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A2C2-0C2C-4609-8CD4-D075EF4C4C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AD19E6-0718-4A0C-8A4B-695D3137CA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D37CA3-CB52-4E5E-B6FA-D3DA405840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BD26D7-0792-4957-A45C-4046E20DE2ED}"/>
              </a:ext>
            </a:extLst>
          </p:cNvPr>
          <p:cNvSpPr>
            <a:spLocks noGrp="1"/>
          </p:cNvSpPr>
          <p:nvPr>
            <p:ph type="dt" sz="half" idx="10"/>
          </p:nvPr>
        </p:nvSpPr>
        <p:spPr/>
        <p:txBody>
          <a:bodyPr/>
          <a:lstStyle/>
          <a:p>
            <a:fld id="{E0A6CDB2-533A-4361-A3D8-DEAFCC1BACE3}" type="datetimeFigureOut">
              <a:rPr lang="en-US" smtClean="0"/>
              <a:t>8/3/2020</a:t>
            </a:fld>
            <a:endParaRPr lang="en-US"/>
          </a:p>
        </p:txBody>
      </p:sp>
      <p:sp>
        <p:nvSpPr>
          <p:cNvPr id="6" name="Footer Placeholder 5">
            <a:extLst>
              <a:ext uri="{FF2B5EF4-FFF2-40B4-BE49-F238E27FC236}">
                <a16:creationId xmlns:a16="http://schemas.microsoft.com/office/drawing/2014/main" id="{37D9DC25-E4F8-4771-A478-5269D1E3D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FD4BE-353C-48EF-B11B-03C4F76ACDDB}"/>
              </a:ext>
            </a:extLst>
          </p:cNvPr>
          <p:cNvSpPr>
            <a:spLocks noGrp="1"/>
          </p:cNvSpPr>
          <p:nvPr>
            <p:ph type="sldNum" sz="quarter" idx="12"/>
          </p:nvPr>
        </p:nvSpPr>
        <p:spPr/>
        <p:txBody>
          <a:bodyPr/>
          <a:lstStyle/>
          <a:p>
            <a:fld id="{62F136E9-2FC2-492E-B1A9-890F7EBFE13F}" type="slidenum">
              <a:rPr lang="en-US" smtClean="0"/>
              <a:t>‹#›</a:t>
            </a:fld>
            <a:endParaRPr lang="en-US"/>
          </a:p>
        </p:txBody>
      </p:sp>
    </p:spTree>
    <p:extLst>
      <p:ext uri="{BB962C8B-B14F-4D97-AF65-F5344CB8AC3E}">
        <p14:creationId xmlns:p14="http://schemas.microsoft.com/office/powerpoint/2010/main" val="371774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4FCE-2806-4F60-AC51-10356AE579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98C154-A1DA-4ED7-8A9F-0B5685886A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959659-FDD7-44EF-B719-D8D92D545A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B44059-FDAD-4635-82C8-C4BC757ADB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926333-4619-46CC-8329-64EAD9166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E9A25B-F4BF-4C79-B735-794A40BE27BF}"/>
              </a:ext>
            </a:extLst>
          </p:cNvPr>
          <p:cNvSpPr>
            <a:spLocks noGrp="1"/>
          </p:cNvSpPr>
          <p:nvPr>
            <p:ph type="dt" sz="half" idx="10"/>
          </p:nvPr>
        </p:nvSpPr>
        <p:spPr/>
        <p:txBody>
          <a:bodyPr/>
          <a:lstStyle/>
          <a:p>
            <a:fld id="{E0A6CDB2-533A-4361-A3D8-DEAFCC1BACE3}" type="datetimeFigureOut">
              <a:rPr lang="en-US" smtClean="0"/>
              <a:t>8/3/2020</a:t>
            </a:fld>
            <a:endParaRPr lang="en-US"/>
          </a:p>
        </p:txBody>
      </p:sp>
      <p:sp>
        <p:nvSpPr>
          <p:cNvPr id="8" name="Footer Placeholder 7">
            <a:extLst>
              <a:ext uri="{FF2B5EF4-FFF2-40B4-BE49-F238E27FC236}">
                <a16:creationId xmlns:a16="http://schemas.microsoft.com/office/drawing/2014/main" id="{CC8658BF-81FF-4980-B607-7F83F0E36C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1E5788-B3AF-4F21-A153-DD93161845B8}"/>
              </a:ext>
            </a:extLst>
          </p:cNvPr>
          <p:cNvSpPr>
            <a:spLocks noGrp="1"/>
          </p:cNvSpPr>
          <p:nvPr>
            <p:ph type="sldNum" sz="quarter" idx="12"/>
          </p:nvPr>
        </p:nvSpPr>
        <p:spPr/>
        <p:txBody>
          <a:bodyPr/>
          <a:lstStyle/>
          <a:p>
            <a:fld id="{62F136E9-2FC2-492E-B1A9-890F7EBFE13F}" type="slidenum">
              <a:rPr lang="en-US" smtClean="0"/>
              <a:t>‹#›</a:t>
            </a:fld>
            <a:endParaRPr lang="en-US"/>
          </a:p>
        </p:txBody>
      </p:sp>
    </p:spTree>
    <p:extLst>
      <p:ext uri="{BB962C8B-B14F-4D97-AF65-F5344CB8AC3E}">
        <p14:creationId xmlns:p14="http://schemas.microsoft.com/office/powerpoint/2010/main" val="29389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CE12-6837-4524-A915-BFE0DF3C39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5F58B0-5533-48D4-B86E-C17600BCA832}"/>
              </a:ext>
            </a:extLst>
          </p:cNvPr>
          <p:cNvSpPr>
            <a:spLocks noGrp="1"/>
          </p:cNvSpPr>
          <p:nvPr>
            <p:ph type="dt" sz="half" idx="10"/>
          </p:nvPr>
        </p:nvSpPr>
        <p:spPr/>
        <p:txBody>
          <a:bodyPr/>
          <a:lstStyle/>
          <a:p>
            <a:fld id="{E0A6CDB2-533A-4361-A3D8-DEAFCC1BACE3}" type="datetimeFigureOut">
              <a:rPr lang="en-US" smtClean="0"/>
              <a:t>8/3/2020</a:t>
            </a:fld>
            <a:endParaRPr lang="en-US"/>
          </a:p>
        </p:txBody>
      </p:sp>
      <p:sp>
        <p:nvSpPr>
          <p:cNvPr id="4" name="Footer Placeholder 3">
            <a:extLst>
              <a:ext uri="{FF2B5EF4-FFF2-40B4-BE49-F238E27FC236}">
                <a16:creationId xmlns:a16="http://schemas.microsoft.com/office/drawing/2014/main" id="{2617DA1E-DD16-4A0B-A344-D90D7AEFBD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E224C0-1877-40BC-9C05-89AECB009C6B}"/>
              </a:ext>
            </a:extLst>
          </p:cNvPr>
          <p:cNvSpPr>
            <a:spLocks noGrp="1"/>
          </p:cNvSpPr>
          <p:nvPr>
            <p:ph type="sldNum" sz="quarter" idx="12"/>
          </p:nvPr>
        </p:nvSpPr>
        <p:spPr/>
        <p:txBody>
          <a:bodyPr/>
          <a:lstStyle/>
          <a:p>
            <a:fld id="{62F136E9-2FC2-492E-B1A9-890F7EBFE13F}" type="slidenum">
              <a:rPr lang="en-US" smtClean="0"/>
              <a:t>‹#›</a:t>
            </a:fld>
            <a:endParaRPr lang="en-US"/>
          </a:p>
        </p:txBody>
      </p:sp>
    </p:spTree>
    <p:extLst>
      <p:ext uri="{BB962C8B-B14F-4D97-AF65-F5344CB8AC3E}">
        <p14:creationId xmlns:p14="http://schemas.microsoft.com/office/powerpoint/2010/main" val="23332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F8053-6E09-4CAA-8A21-95BD5C3A5AD2}"/>
              </a:ext>
            </a:extLst>
          </p:cNvPr>
          <p:cNvSpPr>
            <a:spLocks noGrp="1"/>
          </p:cNvSpPr>
          <p:nvPr>
            <p:ph type="dt" sz="half" idx="10"/>
          </p:nvPr>
        </p:nvSpPr>
        <p:spPr/>
        <p:txBody>
          <a:bodyPr/>
          <a:lstStyle/>
          <a:p>
            <a:fld id="{E0A6CDB2-533A-4361-A3D8-DEAFCC1BACE3}" type="datetimeFigureOut">
              <a:rPr lang="en-US" smtClean="0"/>
              <a:t>8/3/2020</a:t>
            </a:fld>
            <a:endParaRPr lang="en-US"/>
          </a:p>
        </p:txBody>
      </p:sp>
      <p:sp>
        <p:nvSpPr>
          <p:cNvPr id="3" name="Footer Placeholder 2">
            <a:extLst>
              <a:ext uri="{FF2B5EF4-FFF2-40B4-BE49-F238E27FC236}">
                <a16:creationId xmlns:a16="http://schemas.microsoft.com/office/drawing/2014/main" id="{9D219DC8-528E-41F0-BF77-369C04CD4E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E91908-8A87-45DA-871F-BBE6263C64E8}"/>
              </a:ext>
            </a:extLst>
          </p:cNvPr>
          <p:cNvSpPr>
            <a:spLocks noGrp="1"/>
          </p:cNvSpPr>
          <p:nvPr>
            <p:ph type="sldNum" sz="quarter" idx="12"/>
          </p:nvPr>
        </p:nvSpPr>
        <p:spPr/>
        <p:txBody>
          <a:bodyPr/>
          <a:lstStyle/>
          <a:p>
            <a:fld id="{62F136E9-2FC2-492E-B1A9-890F7EBFE13F}" type="slidenum">
              <a:rPr lang="en-US" smtClean="0"/>
              <a:t>‹#›</a:t>
            </a:fld>
            <a:endParaRPr lang="en-US"/>
          </a:p>
        </p:txBody>
      </p:sp>
    </p:spTree>
    <p:extLst>
      <p:ext uri="{BB962C8B-B14F-4D97-AF65-F5344CB8AC3E}">
        <p14:creationId xmlns:p14="http://schemas.microsoft.com/office/powerpoint/2010/main" val="316571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82D3-366B-4CD4-B0A7-83EEAB7B41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3DB5E6-9270-4BFC-A120-7BFCA2C771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F7CBB9-21D7-4196-8284-093D0FE3A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CD84F-48AC-4F22-A927-A2CC0D6BC225}"/>
              </a:ext>
            </a:extLst>
          </p:cNvPr>
          <p:cNvSpPr>
            <a:spLocks noGrp="1"/>
          </p:cNvSpPr>
          <p:nvPr>
            <p:ph type="dt" sz="half" idx="10"/>
          </p:nvPr>
        </p:nvSpPr>
        <p:spPr/>
        <p:txBody>
          <a:bodyPr/>
          <a:lstStyle/>
          <a:p>
            <a:fld id="{E0A6CDB2-533A-4361-A3D8-DEAFCC1BACE3}" type="datetimeFigureOut">
              <a:rPr lang="en-US" smtClean="0"/>
              <a:t>8/3/2020</a:t>
            </a:fld>
            <a:endParaRPr lang="en-US"/>
          </a:p>
        </p:txBody>
      </p:sp>
      <p:sp>
        <p:nvSpPr>
          <p:cNvPr id="6" name="Footer Placeholder 5">
            <a:extLst>
              <a:ext uri="{FF2B5EF4-FFF2-40B4-BE49-F238E27FC236}">
                <a16:creationId xmlns:a16="http://schemas.microsoft.com/office/drawing/2014/main" id="{3FD9EC58-01F4-4B6C-8BC1-5236301682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6277E-E992-4CD2-A538-2F8F8BFBE673}"/>
              </a:ext>
            </a:extLst>
          </p:cNvPr>
          <p:cNvSpPr>
            <a:spLocks noGrp="1"/>
          </p:cNvSpPr>
          <p:nvPr>
            <p:ph type="sldNum" sz="quarter" idx="12"/>
          </p:nvPr>
        </p:nvSpPr>
        <p:spPr/>
        <p:txBody>
          <a:bodyPr/>
          <a:lstStyle/>
          <a:p>
            <a:fld id="{62F136E9-2FC2-492E-B1A9-890F7EBFE13F}" type="slidenum">
              <a:rPr lang="en-US" smtClean="0"/>
              <a:t>‹#›</a:t>
            </a:fld>
            <a:endParaRPr lang="en-US"/>
          </a:p>
        </p:txBody>
      </p:sp>
    </p:spTree>
    <p:extLst>
      <p:ext uri="{BB962C8B-B14F-4D97-AF65-F5344CB8AC3E}">
        <p14:creationId xmlns:p14="http://schemas.microsoft.com/office/powerpoint/2010/main" val="318177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72CB-0876-4A77-BA24-3CD6B9E60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994B43-E91D-47EA-912C-4B71015E36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0931F2-CD50-4D22-9BE9-76CE3BC52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6557A-111F-4535-B229-AC43E613E703}"/>
              </a:ext>
            </a:extLst>
          </p:cNvPr>
          <p:cNvSpPr>
            <a:spLocks noGrp="1"/>
          </p:cNvSpPr>
          <p:nvPr>
            <p:ph type="dt" sz="half" idx="10"/>
          </p:nvPr>
        </p:nvSpPr>
        <p:spPr/>
        <p:txBody>
          <a:bodyPr/>
          <a:lstStyle/>
          <a:p>
            <a:fld id="{E0A6CDB2-533A-4361-A3D8-DEAFCC1BACE3}" type="datetimeFigureOut">
              <a:rPr lang="en-US" smtClean="0"/>
              <a:t>8/3/2020</a:t>
            </a:fld>
            <a:endParaRPr lang="en-US"/>
          </a:p>
        </p:txBody>
      </p:sp>
      <p:sp>
        <p:nvSpPr>
          <p:cNvPr id="6" name="Footer Placeholder 5">
            <a:extLst>
              <a:ext uri="{FF2B5EF4-FFF2-40B4-BE49-F238E27FC236}">
                <a16:creationId xmlns:a16="http://schemas.microsoft.com/office/drawing/2014/main" id="{10027B28-8222-40D9-B1EC-ED15C4F28D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1C36F-8C4E-4C76-BCCA-1FB2E0716749}"/>
              </a:ext>
            </a:extLst>
          </p:cNvPr>
          <p:cNvSpPr>
            <a:spLocks noGrp="1"/>
          </p:cNvSpPr>
          <p:nvPr>
            <p:ph type="sldNum" sz="quarter" idx="12"/>
          </p:nvPr>
        </p:nvSpPr>
        <p:spPr/>
        <p:txBody>
          <a:bodyPr/>
          <a:lstStyle/>
          <a:p>
            <a:fld id="{62F136E9-2FC2-492E-B1A9-890F7EBFE13F}" type="slidenum">
              <a:rPr lang="en-US" smtClean="0"/>
              <a:t>‹#›</a:t>
            </a:fld>
            <a:endParaRPr lang="en-US"/>
          </a:p>
        </p:txBody>
      </p:sp>
    </p:spTree>
    <p:extLst>
      <p:ext uri="{BB962C8B-B14F-4D97-AF65-F5344CB8AC3E}">
        <p14:creationId xmlns:p14="http://schemas.microsoft.com/office/powerpoint/2010/main" val="331019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618F1A-05EE-4EB6-80AE-1E5C4510C2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CA0C95-869A-45A9-ADC3-8C001DFDF9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EE3AD-B4F0-4AFA-8203-872EF918B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6CDB2-533A-4361-A3D8-DEAFCC1BACE3}" type="datetimeFigureOut">
              <a:rPr lang="en-US" smtClean="0"/>
              <a:t>8/3/2020</a:t>
            </a:fld>
            <a:endParaRPr lang="en-US"/>
          </a:p>
        </p:txBody>
      </p:sp>
      <p:sp>
        <p:nvSpPr>
          <p:cNvPr id="5" name="Footer Placeholder 4">
            <a:extLst>
              <a:ext uri="{FF2B5EF4-FFF2-40B4-BE49-F238E27FC236}">
                <a16:creationId xmlns:a16="http://schemas.microsoft.com/office/drawing/2014/main" id="{D60913A9-B837-4368-A9E1-A53EB704DB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8EA693-E342-438D-832A-28C5F986A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136E9-2FC2-492E-B1A9-890F7EBFE13F}" type="slidenum">
              <a:rPr lang="en-US" smtClean="0"/>
              <a:t>‹#›</a:t>
            </a:fld>
            <a:endParaRPr lang="en-US"/>
          </a:p>
        </p:txBody>
      </p:sp>
    </p:spTree>
    <p:extLst>
      <p:ext uri="{BB962C8B-B14F-4D97-AF65-F5344CB8AC3E}">
        <p14:creationId xmlns:p14="http://schemas.microsoft.com/office/powerpoint/2010/main" val="205962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www.cdc.gov/flu/about/viruses/types.htm#:~:text=There%20are%20four%20types%20of,global%20epidemics%20of%20flu%20diseas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hyperlink" Target="https://creativecommons.org/licenses/by-nc-sa/3.0/" TargetMode="External"/><Relationship Id="rId4" Type="http://schemas.openxmlformats.org/officeDocument/2006/relationships/hyperlink" Target="http://sitn.hms.harvard.edu/flash/2018/vaccines-worlds-deadly-infectious-diseases-unlikely/"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ncbi.nlm.nih.gov/pmc/articles/PMC3427559/" TargetMode="External"/><Relationship Id="rId3" Type="http://schemas.openxmlformats.org/officeDocument/2006/relationships/hyperlink" Target="https://www.cdc.gov/flu/about/viruses/types.htm" TargetMode="External"/><Relationship Id="rId7" Type="http://schemas.openxmlformats.org/officeDocument/2006/relationships/hyperlink" Target="https://www.ncbi.nlm.nih.gov/pmc/articles/PMC4497687/" TargetMode="External"/><Relationship Id="rId2" Type="http://schemas.openxmlformats.org/officeDocument/2006/relationships/hyperlink" Target="https://www.ncbi.nlm.nih.gov/books/NBK8149/" TargetMode="External"/><Relationship Id="rId1" Type="http://schemas.openxmlformats.org/officeDocument/2006/relationships/slideLayout" Target="../slideLayouts/slideLayout2.xml"/><Relationship Id="rId6" Type="http://schemas.openxmlformats.org/officeDocument/2006/relationships/hyperlink" Target="https://www.britannica.com/science/antigenic-shift" TargetMode="External"/><Relationship Id="rId5" Type="http://schemas.openxmlformats.org/officeDocument/2006/relationships/hyperlink" Target="https://www.cdc.gov/flu/about/viruses/change.htm" TargetMode="External"/><Relationship Id="rId10" Type="http://schemas.openxmlformats.org/officeDocument/2006/relationships/hyperlink" Target="https://www.who.int/emergencies/diseases/novel-coronavirus-2019/technical-guidance/naming-the-coronavirus-disease-(covid-2019)-and-the-virus-that-causes-it#:~:text=Viruses%20are%20named%20based%20on,Viruses%20(ICTV)." TargetMode="External"/><Relationship Id="rId4" Type="http://schemas.openxmlformats.org/officeDocument/2006/relationships/hyperlink" Target="https://www.britannica.com/science/antigenic-drift" TargetMode="External"/><Relationship Id="rId9" Type="http://schemas.openxmlformats.org/officeDocument/2006/relationships/hyperlink" Target="https://www.ncbi.nlm.nih.gov/books/NBK8174/"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ncbi.nlm.nih.gov/pmc/articles/PMC5578040/" TargetMode="External"/><Relationship Id="rId3" Type="http://schemas.openxmlformats.org/officeDocument/2006/relationships/hyperlink" Target="https://www.chop.edu/centers-programs/vaccine-education-center/making-vaccines/how-are-vaccines-made" TargetMode="External"/><Relationship Id="rId7" Type="http://schemas.openxmlformats.org/officeDocument/2006/relationships/hyperlink" Target="https://www.ncbi.nlm.nih.gov/pmc/articles/PMC2798388/" TargetMode="External"/><Relationship Id="rId2" Type="http://schemas.openxmlformats.org/officeDocument/2006/relationships/hyperlink" Target="https://apps.who.int/iris/bitstream/handle/10665/163636/WHO_HSE_FOS_15.1_eng.pdf;jsessionid=5B8B730B053269D11298F36ABF2C5BFC?sequence=1" TargetMode="External"/><Relationship Id="rId1" Type="http://schemas.openxmlformats.org/officeDocument/2006/relationships/slideLayout" Target="../slideLayouts/slideLayout2.xml"/><Relationship Id="rId6" Type="http://schemas.openxmlformats.org/officeDocument/2006/relationships/hyperlink" Target="https://www.sciencedaily.com/releases/2018/08/180823141003.htm" TargetMode="External"/><Relationship Id="rId5" Type="http://schemas.openxmlformats.org/officeDocument/2006/relationships/hyperlink" Target="https://www.ncbi.nlm.nih.gov/pmc/articles/PMC2725858/" TargetMode="External"/><Relationship Id="rId4" Type="http://schemas.openxmlformats.org/officeDocument/2006/relationships/hyperlink" Target="https://vimeo.com/22718009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www.ncbi.nlm.nih.gov/pmc/articles/PMC3427559/"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cdc.gov/flu/about/viruses/types.htm" TargetMode="External"/><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ncbi.nlm.nih.gov/books/NBK8149/figure/A2410/?report=objectonl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www.ncbi.nlm.nih.gov/books/NBK817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2053-62C6-44A7-931C-A7E4476EB0AA}"/>
              </a:ext>
            </a:extLst>
          </p:cNvPr>
          <p:cNvSpPr>
            <a:spLocks noGrp="1"/>
          </p:cNvSpPr>
          <p:nvPr>
            <p:ph type="ctrTitle"/>
          </p:nvPr>
        </p:nvSpPr>
        <p:spPr/>
        <p:txBody>
          <a:bodyPr/>
          <a:lstStyle/>
          <a:p>
            <a:r>
              <a:rPr lang="en-US" dirty="0"/>
              <a:t>Virus Strains</a:t>
            </a:r>
          </a:p>
        </p:txBody>
      </p:sp>
      <p:sp>
        <p:nvSpPr>
          <p:cNvPr id="3" name="Subtitle 2">
            <a:extLst>
              <a:ext uri="{FF2B5EF4-FFF2-40B4-BE49-F238E27FC236}">
                <a16:creationId xmlns:a16="http://schemas.microsoft.com/office/drawing/2014/main" id="{F3593C63-3580-47F9-A975-C43D69D977C0}"/>
              </a:ext>
            </a:extLst>
          </p:cNvPr>
          <p:cNvSpPr>
            <a:spLocks noGrp="1"/>
          </p:cNvSpPr>
          <p:nvPr>
            <p:ph type="subTitle" idx="1"/>
          </p:nvPr>
        </p:nvSpPr>
        <p:spPr/>
        <p:txBody>
          <a:bodyPr/>
          <a:lstStyle/>
          <a:p>
            <a:r>
              <a:rPr lang="en-US" dirty="0"/>
              <a:t>Corbin Matamoros</a:t>
            </a:r>
          </a:p>
        </p:txBody>
      </p:sp>
    </p:spTree>
    <p:extLst>
      <p:ext uri="{BB962C8B-B14F-4D97-AF65-F5344CB8AC3E}">
        <p14:creationId xmlns:p14="http://schemas.microsoft.com/office/powerpoint/2010/main" val="178368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1BAB-B28A-48BE-86CC-2A4992AE64CA}"/>
              </a:ext>
            </a:extLst>
          </p:cNvPr>
          <p:cNvSpPr>
            <a:spLocks noGrp="1"/>
          </p:cNvSpPr>
          <p:nvPr>
            <p:ph type="title"/>
          </p:nvPr>
        </p:nvSpPr>
        <p:spPr/>
        <p:txBody>
          <a:bodyPr/>
          <a:lstStyle/>
          <a:p>
            <a:r>
              <a:rPr lang="en-US" dirty="0"/>
              <a:t>How are viruses classified? Part 2</a:t>
            </a:r>
          </a:p>
        </p:txBody>
      </p:sp>
      <p:sp>
        <p:nvSpPr>
          <p:cNvPr id="3" name="Content Placeholder 2">
            <a:extLst>
              <a:ext uri="{FF2B5EF4-FFF2-40B4-BE49-F238E27FC236}">
                <a16:creationId xmlns:a16="http://schemas.microsoft.com/office/drawing/2014/main" id="{0E997D7F-50C2-48F0-9810-FFEC3598FCEE}"/>
              </a:ext>
            </a:extLst>
          </p:cNvPr>
          <p:cNvSpPr>
            <a:spLocks noGrp="1"/>
          </p:cNvSpPr>
          <p:nvPr>
            <p:ph sz="half" idx="1"/>
          </p:nvPr>
        </p:nvSpPr>
        <p:spPr/>
        <p:txBody>
          <a:bodyPr>
            <a:normAutofit lnSpcReduction="10000"/>
          </a:bodyPr>
          <a:lstStyle/>
          <a:p>
            <a:r>
              <a:rPr lang="en-US" dirty="0"/>
              <a:t>What you’d expect: order, family, subfamily, genus, and species</a:t>
            </a:r>
          </a:p>
          <a:p>
            <a:r>
              <a:rPr lang="en-US" dirty="0"/>
              <a:t>We use Latinized names</a:t>
            </a:r>
          </a:p>
          <a:p>
            <a:r>
              <a:rPr lang="en-US" dirty="0"/>
              <a:t>Back in the day, we named after pathogenic properties</a:t>
            </a:r>
          </a:p>
          <a:p>
            <a:r>
              <a:rPr lang="en-US" dirty="0"/>
              <a:t>When you choose a name, make it meaningful</a:t>
            </a:r>
          </a:p>
          <a:p>
            <a:r>
              <a:rPr lang="en-US" dirty="0"/>
              <a:t>Several viruses of medical importance still remain unclassified.</a:t>
            </a:r>
          </a:p>
        </p:txBody>
      </p:sp>
      <p:pic>
        <p:nvPicPr>
          <p:cNvPr id="1026" name="Picture 2" descr="Human Seasonal Influenza Virus">
            <a:extLst>
              <a:ext uri="{FF2B5EF4-FFF2-40B4-BE49-F238E27FC236}">
                <a16:creationId xmlns:a16="http://schemas.microsoft.com/office/drawing/2014/main" id="{1219ED15-623D-4C1A-BEF2-1CB48ACD4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273114"/>
            <a:ext cx="6081409" cy="27163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5DC5065-F7AC-4669-A9AA-A38C109418D3}"/>
              </a:ext>
            </a:extLst>
          </p:cNvPr>
          <p:cNvSpPr/>
          <p:nvPr/>
        </p:nvSpPr>
        <p:spPr>
          <a:xfrm>
            <a:off x="6019799" y="4890722"/>
            <a:ext cx="6081409" cy="461665"/>
          </a:xfrm>
          <a:prstGeom prst="rect">
            <a:avLst/>
          </a:prstGeom>
        </p:spPr>
        <p:txBody>
          <a:bodyPr wrap="square">
            <a:spAutoFit/>
          </a:bodyPr>
          <a:lstStyle/>
          <a:p>
            <a:pPr algn="ctr"/>
            <a:r>
              <a:rPr lang="en-US" sz="1200" dirty="0">
                <a:hlinkClick r:id="rId4"/>
              </a:rPr>
              <a:t>https://www.cdc.gov/flu/about/viruses/types.htm#:~:text=There%20are%20four%20types%20of,global%20epidemics%20of%20flu%20disease.</a:t>
            </a:r>
            <a:endParaRPr lang="en-US" sz="1200" dirty="0"/>
          </a:p>
        </p:txBody>
      </p:sp>
    </p:spTree>
    <p:extLst>
      <p:ext uri="{BB962C8B-B14F-4D97-AF65-F5344CB8AC3E}">
        <p14:creationId xmlns:p14="http://schemas.microsoft.com/office/powerpoint/2010/main" val="338292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B45F-54F0-47E1-A630-B98778BA9395}"/>
              </a:ext>
            </a:extLst>
          </p:cNvPr>
          <p:cNvSpPr>
            <a:spLocks noGrp="1"/>
          </p:cNvSpPr>
          <p:nvPr>
            <p:ph type="title"/>
          </p:nvPr>
        </p:nvSpPr>
        <p:spPr/>
        <p:txBody>
          <a:bodyPr/>
          <a:lstStyle/>
          <a:p>
            <a:r>
              <a:rPr lang="en-US" dirty="0"/>
              <a:t>How are viruses classified? Part 3</a:t>
            </a:r>
          </a:p>
        </p:txBody>
      </p:sp>
      <p:sp>
        <p:nvSpPr>
          <p:cNvPr id="3" name="Content Placeholder 2">
            <a:extLst>
              <a:ext uri="{FF2B5EF4-FFF2-40B4-BE49-F238E27FC236}">
                <a16:creationId xmlns:a16="http://schemas.microsoft.com/office/drawing/2014/main" id="{F0CB9AF4-25DC-4666-BD49-0BA17CFCA273}"/>
              </a:ext>
            </a:extLst>
          </p:cNvPr>
          <p:cNvSpPr>
            <a:spLocks noGrp="1"/>
          </p:cNvSpPr>
          <p:nvPr>
            <p:ph sz="half" idx="1"/>
          </p:nvPr>
        </p:nvSpPr>
        <p:spPr/>
        <p:txBody>
          <a:bodyPr>
            <a:normAutofit lnSpcReduction="10000"/>
          </a:bodyPr>
          <a:lstStyle/>
          <a:p>
            <a:r>
              <a:rPr lang="en-US" dirty="0"/>
              <a:t>Influenza A and B [3]</a:t>
            </a:r>
          </a:p>
          <a:p>
            <a:pPr lvl="1"/>
            <a:r>
              <a:rPr lang="en-US" dirty="0"/>
              <a:t>A -&gt; 18 different hemagglutinin and 11 neuraminidase subtypes</a:t>
            </a:r>
          </a:p>
          <a:p>
            <a:pPr lvl="1"/>
            <a:r>
              <a:rPr lang="en-US" dirty="0"/>
              <a:t>B -&gt; Victoria and Yamagata lineages</a:t>
            </a:r>
          </a:p>
          <a:p>
            <a:pPr lvl="1"/>
            <a:r>
              <a:rPr lang="en-US" dirty="0"/>
              <a:t>Further classified -&gt; Clades and Sub-Clades</a:t>
            </a:r>
          </a:p>
          <a:p>
            <a:r>
              <a:rPr lang="en-US" dirty="0"/>
              <a:t>SARS-Cov-2 [10]</a:t>
            </a:r>
          </a:p>
          <a:p>
            <a:pPr lvl="1"/>
            <a:r>
              <a:rPr lang="en-US" dirty="0"/>
              <a:t>Severe acute respiratory syndrome coronavirus 2</a:t>
            </a:r>
          </a:p>
          <a:p>
            <a:pPr lvl="1"/>
            <a:r>
              <a:rPr lang="en-US" dirty="0"/>
              <a:t>Genetically related to virus from SARS 2003 outbreak</a:t>
            </a:r>
          </a:p>
        </p:txBody>
      </p:sp>
      <p:sp>
        <p:nvSpPr>
          <p:cNvPr id="4" name="Content Placeholder 3">
            <a:extLst>
              <a:ext uri="{FF2B5EF4-FFF2-40B4-BE49-F238E27FC236}">
                <a16:creationId xmlns:a16="http://schemas.microsoft.com/office/drawing/2014/main" id="{A83A88BC-6312-462D-AD0F-BBE9662064DD}"/>
              </a:ext>
            </a:extLst>
          </p:cNvPr>
          <p:cNvSpPr>
            <a:spLocks noGrp="1"/>
          </p:cNvSpPr>
          <p:nvPr>
            <p:ph sz="half" idx="2"/>
          </p:nvPr>
        </p:nvSpPr>
        <p:spPr/>
        <p:txBody>
          <a:bodyPr>
            <a:normAutofit lnSpcReduction="10000"/>
          </a:bodyPr>
          <a:lstStyle/>
          <a:p>
            <a:r>
              <a:rPr lang="en-US" dirty="0"/>
              <a:t>The WHO has guidelines for naming diseases [11]</a:t>
            </a:r>
          </a:p>
          <a:p>
            <a:pPr lvl="1"/>
            <a:r>
              <a:rPr lang="en-US" dirty="0"/>
              <a:t>No:</a:t>
            </a:r>
          </a:p>
          <a:p>
            <a:pPr lvl="2"/>
            <a:r>
              <a:rPr lang="en-US" dirty="0"/>
              <a:t>Geographic locations</a:t>
            </a:r>
          </a:p>
          <a:p>
            <a:pPr lvl="2"/>
            <a:r>
              <a:rPr lang="en-US" dirty="0"/>
              <a:t>People’s names</a:t>
            </a:r>
          </a:p>
          <a:p>
            <a:pPr lvl="2"/>
            <a:r>
              <a:rPr lang="en-US" b="1" dirty="0"/>
              <a:t>Fear-inciting terms </a:t>
            </a:r>
            <a:r>
              <a:rPr lang="en-US" dirty="0"/>
              <a:t>(e.g. unknown, death, fatal, etc.)</a:t>
            </a:r>
            <a:endParaRPr lang="en-US" b="1" dirty="0"/>
          </a:p>
          <a:p>
            <a:pPr lvl="1"/>
            <a:r>
              <a:rPr lang="en-US" dirty="0"/>
              <a:t>Yes:</a:t>
            </a:r>
          </a:p>
          <a:p>
            <a:pPr lvl="2"/>
            <a:r>
              <a:rPr lang="en-US" dirty="0"/>
              <a:t>Generic descriptive terms</a:t>
            </a:r>
          </a:p>
          <a:p>
            <a:pPr lvl="2"/>
            <a:r>
              <a:rPr lang="en-US" dirty="0"/>
              <a:t>Specific descriptive terms like severity and age group</a:t>
            </a:r>
          </a:p>
        </p:txBody>
      </p:sp>
    </p:spTree>
    <p:extLst>
      <p:ext uri="{BB962C8B-B14F-4D97-AF65-F5344CB8AC3E}">
        <p14:creationId xmlns:p14="http://schemas.microsoft.com/office/powerpoint/2010/main" val="284216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A056-4C79-456C-92D4-3332E336354C}"/>
              </a:ext>
            </a:extLst>
          </p:cNvPr>
          <p:cNvSpPr>
            <a:spLocks noGrp="1"/>
          </p:cNvSpPr>
          <p:nvPr>
            <p:ph type="title"/>
          </p:nvPr>
        </p:nvSpPr>
        <p:spPr/>
        <p:txBody>
          <a:bodyPr/>
          <a:lstStyle/>
          <a:p>
            <a:r>
              <a:rPr lang="en-US" dirty="0"/>
              <a:t>How have viruses faired throughout history?</a:t>
            </a:r>
          </a:p>
        </p:txBody>
      </p:sp>
      <p:sp>
        <p:nvSpPr>
          <p:cNvPr id="3" name="Content Placeholder 2">
            <a:extLst>
              <a:ext uri="{FF2B5EF4-FFF2-40B4-BE49-F238E27FC236}">
                <a16:creationId xmlns:a16="http://schemas.microsoft.com/office/drawing/2014/main" id="{FB800879-D43E-402F-9EA1-8881F467DC2F}"/>
              </a:ext>
            </a:extLst>
          </p:cNvPr>
          <p:cNvSpPr>
            <a:spLocks noGrp="1"/>
          </p:cNvSpPr>
          <p:nvPr>
            <p:ph sz="half" idx="1"/>
          </p:nvPr>
        </p:nvSpPr>
        <p:spPr/>
        <p:txBody>
          <a:bodyPr/>
          <a:lstStyle/>
          <a:p>
            <a:r>
              <a:rPr lang="en-US" dirty="0"/>
              <a:t>Yellow fever [15]</a:t>
            </a:r>
          </a:p>
          <a:p>
            <a:pPr lvl="1"/>
            <a:r>
              <a:rPr lang="en-US" dirty="0"/>
              <a:t>Driven by sylvatic transmission</a:t>
            </a:r>
          </a:p>
          <a:p>
            <a:pPr lvl="1"/>
            <a:r>
              <a:rPr lang="en-US" dirty="0"/>
              <a:t>Comes in waves; makes it hard to eliminate; unknown behavior in animal population</a:t>
            </a:r>
          </a:p>
          <a:p>
            <a:pPr lvl="1"/>
            <a:r>
              <a:rPr lang="en-US" dirty="0"/>
              <a:t>Doesn’t reproduce as much, therefore doesn’t mutate as much [16]</a:t>
            </a:r>
          </a:p>
          <a:p>
            <a:pPr lvl="1"/>
            <a:r>
              <a:rPr lang="en-US" dirty="0"/>
              <a:t>Infects primates and skeeters [16]</a:t>
            </a:r>
          </a:p>
        </p:txBody>
      </p:sp>
      <p:sp>
        <p:nvSpPr>
          <p:cNvPr id="4" name="Content Placeholder 3">
            <a:extLst>
              <a:ext uri="{FF2B5EF4-FFF2-40B4-BE49-F238E27FC236}">
                <a16:creationId xmlns:a16="http://schemas.microsoft.com/office/drawing/2014/main" id="{9D94660F-931E-4F58-9152-75D349EA6379}"/>
              </a:ext>
            </a:extLst>
          </p:cNvPr>
          <p:cNvSpPr>
            <a:spLocks noGrp="1"/>
          </p:cNvSpPr>
          <p:nvPr>
            <p:ph sz="half" idx="2"/>
          </p:nvPr>
        </p:nvSpPr>
        <p:spPr/>
        <p:txBody>
          <a:bodyPr/>
          <a:lstStyle/>
          <a:p>
            <a:r>
              <a:rPr lang="en-US" dirty="0"/>
              <a:t>Influenza [17]</a:t>
            </a:r>
          </a:p>
          <a:p>
            <a:pPr lvl="1"/>
            <a:r>
              <a:rPr lang="en-US" dirty="0"/>
              <a:t>Evolution driven by large populations, short generation times, and high mutation rates</a:t>
            </a:r>
          </a:p>
          <a:p>
            <a:pPr lvl="1"/>
            <a:r>
              <a:rPr lang="en-US" dirty="0"/>
              <a:t>Infects dogs, cats, humans, pigs, birds, etc.</a:t>
            </a:r>
          </a:p>
          <a:p>
            <a:pPr lvl="2"/>
            <a:r>
              <a:rPr lang="en-US" dirty="0"/>
              <a:t>Possible reassortment</a:t>
            </a:r>
          </a:p>
          <a:p>
            <a:pPr lvl="3"/>
            <a:r>
              <a:rPr lang="en-US" dirty="0"/>
              <a:t>H5N6 subtype -&gt; H9N2 virus + H5N6 virus</a:t>
            </a:r>
          </a:p>
        </p:txBody>
      </p:sp>
    </p:spTree>
    <p:extLst>
      <p:ext uri="{BB962C8B-B14F-4D97-AF65-F5344CB8AC3E}">
        <p14:creationId xmlns:p14="http://schemas.microsoft.com/office/powerpoint/2010/main" val="27041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56A6-C9A6-48DE-9FB3-01008A511077}"/>
              </a:ext>
            </a:extLst>
          </p:cNvPr>
          <p:cNvSpPr>
            <a:spLocks noGrp="1"/>
          </p:cNvSpPr>
          <p:nvPr>
            <p:ph type="title"/>
          </p:nvPr>
        </p:nvSpPr>
        <p:spPr/>
        <p:txBody>
          <a:bodyPr/>
          <a:lstStyle/>
          <a:p>
            <a:r>
              <a:rPr lang="en-US" dirty="0"/>
              <a:t>How can we prevent disease by virus?</a:t>
            </a:r>
          </a:p>
        </p:txBody>
      </p:sp>
      <p:sp>
        <p:nvSpPr>
          <p:cNvPr id="3" name="Content Placeholder 2">
            <a:extLst>
              <a:ext uri="{FF2B5EF4-FFF2-40B4-BE49-F238E27FC236}">
                <a16:creationId xmlns:a16="http://schemas.microsoft.com/office/drawing/2014/main" id="{91CE30E4-D943-4C9C-8784-BBA5C746AC9E}"/>
              </a:ext>
            </a:extLst>
          </p:cNvPr>
          <p:cNvSpPr>
            <a:spLocks noGrp="1"/>
          </p:cNvSpPr>
          <p:nvPr>
            <p:ph sz="half" idx="1"/>
          </p:nvPr>
        </p:nvSpPr>
        <p:spPr/>
        <p:txBody>
          <a:bodyPr/>
          <a:lstStyle/>
          <a:p>
            <a:r>
              <a:rPr lang="en-US" dirty="0"/>
              <a:t>Vaccines [12]</a:t>
            </a:r>
          </a:p>
          <a:p>
            <a:pPr lvl="1"/>
            <a:r>
              <a:rPr lang="en-US" dirty="0"/>
              <a:t>Weaken the virus (e.g. measles, mumps, chickenpox) [13]</a:t>
            </a:r>
          </a:p>
          <a:p>
            <a:pPr lvl="1"/>
            <a:r>
              <a:rPr lang="en-US" dirty="0"/>
              <a:t>Inactivate the virus (e.g. polio and rabies)</a:t>
            </a:r>
          </a:p>
          <a:p>
            <a:pPr lvl="1"/>
            <a:r>
              <a:rPr lang="en-US" dirty="0"/>
              <a:t>Use part of the virus (e.g. hepatitis B and shingles)</a:t>
            </a:r>
          </a:p>
          <a:p>
            <a:pPr lvl="1"/>
            <a:r>
              <a:rPr lang="en-US" dirty="0"/>
              <a:t>Contain . . .</a:t>
            </a:r>
          </a:p>
          <a:p>
            <a:endParaRPr lang="en-US" dirty="0"/>
          </a:p>
        </p:txBody>
      </p:sp>
      <p:pic>
        <p:nvPicPr>
          <p:cNvPr id="6" name="Picture 5">
            <a:extLst>
              <a:ext uri="{FF2B5EF4-FFF2-40B4-BE49-F238E27FC236}">
                <a16:creationId xmlns:a16="http://schemas.microsoft.com/office/drawing/2014/main" id="{5E509583-361A-4667-9700-7A8133B9F6A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896911" y="2621360"/>
            <a:ext cx="3706238" cy="1945775"/>
          </a:xfrm>
          <a:prstGeom prst="rect">
            <a:avLst/>
          </a:prstGeom>
        </p:spPr>
      </p:pic>
      <p:sp>
        <p:nvSpPr>
          <p:cNvPr id="7" name="TextBox 6">
            <a:extLst>
              <a:ext uri="{FF2B5EF4-FFF2-40B4-BE49-F238E27FC236}">
                <a16:creationId xmlns:a16="http://schemas.microsoft.com/office/drawing/2014/main" id="{E17B4CB5-80A3-453D-A724-15E13F654D49}"/>
              </a:ext>
            </a:extLst>
          </p:cNvPr>
          <p:cNvSpPr txBox="1"/>
          <p:nvPr/>
        </p:nvSpPr>
        <p:spPr>
          <a:xfrm>
            <a:off x="6896911" y="4741312"/>
            <a:ext cx="3706238" cy="230832"/>
          </a:xfrm>
          <a:prstGeom prst="rect">
            <a:avLst/>
          </a:prstGeom>
          <a:noFill/>
        </p:spPr>
        <p:txBody>
          <a:bodyPr wrap="square" rtlCol="0">
            <a:spAutoFit/>
          </a:bodyPr>
          <a:lstStyle/>
          <a:p>
            <a:pPr algn="ctr"/>
            <a:r>
              <a:rPr lang="en-US" sz="900" dirty="0">
                <a:hlinkClick r:id="rId4" tooltip="http://sitn.hms.harvard.edu/flash/2018/vaccines-worlds-deadly-infectious-diseases-unlikely/"/>
              </a:rPr>
              <a:t>This Photo</a:t>
            </a:r>
            <a:r>
              <a:rPr lang="en-US" sz="900" dirty="0"/>
              <a:t> by Unknown Author is licensed under </a:t>
            </a:r>
            <a:r>
              <a:rPr lang="en-US" sz="900" dirty="0">
                <a:hlinkClick r:id="rId5" tooltip="https://creativecommons.org/licenses/by-nc-sa/3.0/"/>
              </a:rPr>
              <a:t>CC BY-SA-NC</a:t>
            </a:r>
            <a:endParaRPr lang="en-US" sz="900" dirty="0"/>
          </a:p>
        </p:txBody>
      </p:sp>
    </p:spTree>
    <p:extLst>
      <p:ext uri="{BB962C8B-B14F-4D97-AF65-F5344CB8AC3E}">
        <p14:creationId xmlns:p14="http://schemas.microsoft.com/office/powerpoint/2010/main" val="223786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9570-708D-465B-A2CE-2AB7676EC928}"/>
              </a:ext>
            </a:extLst>
          </p:cNvPr>
          <p:cNvSpPr>
            <a:spLocks noGrp="1"/>
          </p:cNvSpPr>
          <p:nvPr>
            <p:ph type="title"/>
          </p:nvPr>
        </p:nvSpPr>
        <p:spPr/>
        <p:txBody>
          <a:bodyPr/>
          <a:lstStyle/>
          <a:p>
            <a:r>
              <a:rPr lang="en-US" dirty="0"/>
              <a:t>Sources Part 1</a:t>
            </a:r>
          </a:p>
        </p:txBody>
      </p:sp>
      <p:sp>
        <p:nvSpPr>
          <p:cNvPr id="3" name="Content Placeholder 2">
            <a:extLst>
              <a:ext uri="{FF2B5EF4-FFF2-40B4-BE49-F238E27FC236}">
                <a16:creationId xmlns:a16="http://schemas.microsoft.com/office/drawing/2014/main" id="{C96EEBFC-9527-4E13-925A-CC1A821A3A3B}"/>
              </a:ext>
            </a:extLst>
          </p:cNvPr>
          <p:cNvSpPr>
            <a:spLocks noGrp="1"/>
          </p:cNvSpPr>
          <p:nvPr>
            <p:ph idx="1"/>
          </p:nvPr>
        </p:nvSpPr>
        <p:spPr/>
        <p:txBody>
          <a:bodyPr>
            <a:normAutofit fontScale="62500" lnSpcReduction="20000"/>
          </a:bodyPr>
          <a:lstStyle/>
          <a:p>
            <a:pPr marL="0" indent="0">
              <a:buNone/>
            </a:pPr>
            <a:r>
              <a:rPr lang="en-US" dirty="0"/>
              <a:t>[1] “Disease”. Class PowerPoint presentation.</a:t>
            </a:r>
          </a:p>
          <a:p>
            <a:pPr marL="0" indent="0">
              <a:buNone/>
            </a:pPr>
            <a:r>
              <a:rPr lang="en-US" dirty="0"/>
              <a:t>[2] “Medical Microbiology. 4</a:t>
            </a:r>
            <a:r>
              <a:rPr lang="en-US" baseline="30000" dirty="0"/>
              <a:t>th</a:t>
            </a:r>
            <a:r>
              <a:rPr lang="en-US" dirty="0"/>
              <a:t> edition”. Chapter 45. </a:t>
            </a:r>
            <a:r>
              <a:rPr lang="en-US" dirty="0">
                <a:hlinkClick r:id="rId2"/>
              </a:rPr>
              <a:t>https://www.ncbi.nlm.nih.gov/books/NBK8149/</a:t>
            </a:r>
            <a:endParaRPr lang="en-US" dirty="0"/>
          </a:p>
          <a:p>
            <a:pPr marL="0" indent="0">
              <a:buNone/>
            </a:pPr>
            <a:r>
              <a:rPr lang="en-US" dirty="0"/>
              <a:t>[3] “Types of Influenza Viruses”. CDC. </a:t>
            </a:r>
            <a:r>
              <a:rPr lang="en-US" dirty="0">
                <a:hlinkClick r:id="rId3"/>
              </a:rPr>
              <a:t>https://www.cdc.gov/flu/about/viruses/types.htm</a:t>
            </a:r>
            <a:endParaRPr lang="en-US" dirty="0"/>
          </a:p>
          <a:p>
            <a:pPr marL="0" indent="0">
              <a:buNone/>
            </a:pPr>
            <a:r>
              <a:rPr lang="en-US" dirty="0"/>
              <a:t>[4] “Antigenic drift”. Encyclopedia Britannica </a:t>
            </a:r>
            <a:r>
              <a:rPr lang="en-US" dirty="0">
                <a:hlinkClick r:id="rId4"/>
              </a:rPr>
              <a:t>https://www.britannica.com/science/antigenic-drift</a:t>
            </a:r>
            <a:endParaRPr lang="en-US" dirty="0"/>
          </a:p>
          <a:p>
            <a:pPr marL="0" indent="0">
              <a:buNone/>
            </a:pPr>
            <a:r>
              <a:rPr lang="en-US" dirty="0"/>
              <a:t>[5] “How the Flu Virus Can Change: “Drift” and “Shift”. CDC. </a:t>
            </a:r>
            <a:r>
              <a:rPr lang="en-US" dirty="0">
                <a:hlinkClick r:id="rId5"/>
              </a:rPr>
              <a:t>https://www.cdc.gov/flu/about/viruses/change.htm</a:t>
            </a:r>
            <a:endParaRPr lang="en-US" dirty="0"/>
          </a:p>
          <a:p>
            <a:pPr marL="0" indent="0">
              <a:buNone/>
            </a:pPr>
            <a:r>
              <a:rPr lang="en-US" dirty="0"/>
              <a:t>[6] “Antigenic shift”. Encyclopedia Britannica. </a:t>
            </a:r>
            <a:r>
              <a:rPr lang="en-US" dirty="0">
                <a:hlinkClick r:id="rId6"/>
              </a:rPr>
              <a:t>https://www.britannica.com/science/antigenic-shift</a:t>
            </a:r>
            <a:endParaRPr lang="en-US" dirty="0"/>
          </a:p>
          <a:p>
            <a:pPr marL="0" indent="0">
              <a:buNone/>
            </a:pPr>
            <a:r>
              <a:rPr lang="en-US" dirty="0"/>
              <a:t>[7] “RNA Virus Reassortment: An Evolutionary Mechanism for Host Jumps and Immune Evasion”. </a:t>
            </a:r>
            <a:r>
              <a:rPr lang="en-US" dirty="0">
                <a:hlinkClick r:id="rId7"/>
              </a:rPr>
              <a:t>https://www.ncbi.nlm.nih.gov/pmc/articles/PMC4497687/</a:t>
            </a:r>
            <a:endParaRPr lang="en-US" dirty="0"/>
          </a:p>
          <a:p>
            <a:pPr marL="0" indent="0">
              <a:buNone/>
            </a:pPr>
            <a:r>
              <a:rPr lang="en-US" dirty="0"/>
              <a:t>[8] “Human viruses: discovery and emergence”. </a:t>
            </a:r>
            <a:r>
              <a:rPr lang="en-US" dirty="0">
                <a:hlinkClick r:id="rId8"/>
              </a:rPr>
              <a:t>https://www.ncbi.nlm.nih.gov/pmc/articles/PMC3427559/</a:t>
            </a:r>
            <a:endParaRPr lang="en-US" dirty="0"/>
          </a:p>
          <a:p>
            <a:pPr marL="0" indent="0">
              <a:buNone/>
            </a:pPr>
            <a:r>
              <a:rPr lang="en-US" dirty="0"/>
              <a:t>[9] “Medical Microbiology. 4</a:t>
            </a:r>
            <a:r>
              <a:rPr lang="en-US" baseline="30000" dirty="0"/>
              <a:t>th</a:t>
            </a:r>
            <a:r>
              <a:rPr lang="en-US" dirty="0"/>
              <a:t> edition”. Chapter 41. </a:t>
            </a:r>
            <a:r>
              <a:rPr lang="en-US" dirty="0">
                <a:hlinkClick r:id="rId9"/>
              </a:rPr>
              <a:t>https://www.ncbi.nlm.nih.gov/books/NBK8174/</a:t>
            </a:r>
            <a:endParaRPr lang="en-US" dirty="0"/>
          </a:p>
          <a:p>
            <a:pPr marL="0" indent="0">
              <a:buNone/>
            </a:pPr>
            <a:r>
              <a:rPr lang="en-US" dirty="0"/>
              <a:t>[10] “Naming the coronavirus disease (COVID-19) and the virus that causes it”. WHO. </a:t>
            </a:r>
            <a:r>
              <a:rPr lang="en-US" dirty="0">
                <a:hlinkClick r:id="rId10"/>
              </a:rPr>
              <a:t>https://www.who.int/emergencies/diseases/novel-coronavirus-2019/technical-guidance/naming-the-coronavirus-disease-(covid-2019)-and-the-virus-that-causes-it#:~:text=Viruses%20are%20named%20based%20on,Viruses%20(ICTV).</a:t>
            </a:r>
            <a:endParaRPr lang="en-US" dirty="0"/>
          </a:p>
        </p:txBody>
      </p:sp>
    </p:spTree>
    <p:extLst>
      <p:ext uri="{BB962C8B-B14F-4D97-AF65-F5344CB8AC3E}">
        <p14:creationId xmlns:p14="http://schemas.microsoft.com/office/powerpoint/2010/main" val="233020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E61E-1B4A-4CE7-9CF8-7ABC5D634791}"/>
              </a:ext>
            </a:extLst>
          </p:cNvPr>
          <p:cNvSpPr>
            <a:spLocks noGrp="1"/>
          </p:cNvSpPr>
          <p:nvPr>
            <p:ph type="title"/>
          </p:nvPr>
        </p:nvSpPr>
        <p:spPr/>
        <p:txBody>
          <a:bodyPr/>
          <a:lstStyle/>
          <a:p>
            <a:r>
              <a:rPr lang="en-US" dirty="0"/>
              <a:t>Sources Part 2</a:t>
            </a:r>
          </a:p>
        </p:txBody>
      </p:sp>
      <p:sp>
        <p:nvSpPr>
          <p:cNvPr id="3" name="Content Placeholder 2">
            <a:extLst>
              <a:ext uri="{FF2B5EF4-FFF2-40B4-BE49-F238E27FC236}">
                <a16:creationId xmlns:a16="http://schemas.microsoft.com/office/drawing/2014/main" id="{7B2736B1-9BE4-4FB4-B47B-77B1F4AFEDFD}"/>
              </a:ext>
            </a:extLst>
          </p:cNvPr>
          <p:cNvSpPr>
            <a:spLocks noGrp="1"/>
          </p:cNvSpPr>
          <p:nvPr>
            <p:ph idx="1"/>
          </p:nvPr>
        </p:nvSpPr>
        <p:spPr/>
        <p:txBody>
          <a:bodyPr>
            <a:normAutofit fontScale="70000" lnSpcReduction="20000"/>
          </a:bodyPr>
          <a:lstStyle/>
          <a:p>
            <a:pPr marL="0" indent="0">
              <a:buNone/>
            </a:pPr>
            <a:r>
              <a:rPr lang="en-US" dirty="0"/>
              <a:t>[11] “World Health Organization Best Practices for the Naming of New Human Infectious Diseases”. 2015. WHO. </a:t>
            </a:r>
            <a:r>
              <a:rPr lang="en-US" dirty="0">
                <a:hlinkClick r:id="rId2"/>
              </a:rPr>
              <a:t>https://apps.who.int/iris/bitstream/handle/10665/163636/WHO_HSE_FOS_15.1_eng.pdf;jsessionid=5B8B730B053269D11298F36ABF2C5BFC?sequence=1</a:t>
            </a:r>
            <a:endParaRPr lang="en-US" dirty="0"/>
          </a:p>
          <a:p>
            <a:pPr marL="0" indent="0">
              <a:buNone/>
            </a:pPr>
            <a:r>
              <a:rPr lang="en-US" dirty="0"/>
              <a:t>[12] “Making Vaccines: How Are Vaccines Made?” CHOP. </a:t>
            </a:r>
            <a:r>
              <a:rPr lang="en-US" dirty="0">
                <a:hlinkClick r:id="rId3"/>
              </a:rPr>
              <a:t>https://www.chop.edu/centers-programs/vaccine-education-center/making-vaccines/how-are-vaccines-made</a:t>
            </a:r>
            <a:endParaRPr lang="en-US" dirty="0"/>
          </a:p>
          <a:p>
            <a:pPr marL="0" indent="0">
              <a:buNone/>
            </a:pPr>
            <a:r>
              <a:rPr lang="en-US" dirty="0"/>
              <a:t>[13] “Attenuation: How Scientists Made Live Vaccines – Vaccine Makers Project”. Vaccine Makers Project - Vimeo. </a:t>
            </a:r>
            <a:r>
              <a:rPr lang="en-US" dirty="0">
                <a:hlinkClick r:id="rId4"/>
              </a:rPr>
              <a:t>https://vimeo.com/227180098</a:t>
            </a:r>
            <a:r>
              <a:rPr lang="en-US" dirty="0"/>
              <a:t>. Video.</a:t>
            </a:r>
          </a:p>
          <a:p>
            <a:pPr marL="0" indent="0">
              <a:buNone/>
            </a:pPr>
            <a:r>
              <a:rPr lang="en-US" dirty="0"/>
              <a:t>[14] “Rapid Genome Sequencing of RNA Viruses”. </a:t>
            </a:r>
            <a:r>
              <a:rPr lang="en-US" dirty="0">
                <a:hlinkClick r:id="rId5"/>
              </a:rPr>
              <a:t>https://www.ncbi.nlm.nih.gov/pmc/articles/PMC2725858/</a:t>
            </a:r>
            <a:endParaRPr lang="en-US" dirty="0"/>
          </a:p>
          <a:p>
            <a:pPr marL="0" indent="0">
              <a:buNone/>
            </a:pPr>
            <a:r>
              <a:rPr lang="en-US" dirty="0"/>
              <a:t>[15] “Tracking the evolution and transmission of yellow fever”. Science Daily. </a:t>
            </a:r>
            <a:r>
              <a:rPr lang="en-US" dirty="0">
                <a:hlinkClick r:id="rId6"/>
              </a:rPr>
              <a:t>https://www.sciencedaily.com/releases/2018/08/180823141003.htm</a:t>
            </a:r>
            <a:endParaRPr lang="en-US" dirty="0"/>
          </a:p>
          <a:p>
            <a:pPr marL="0" indent="0">
              <a:buNone/>
            </a:pPr>
            <a:r>
              <a:rPr lang="en-US" dirty="0"/>
              <a:t>[16] “Yellow Fever Virus Exhibits Slower Evolutionary Dynamics than Dengue Virus”. </a:t>
            </a:r>
            <a:r>
              <a:rPr lang="en-US" dirty="0">
                <a:hlinkClick r:id="rId7"/>
              </a:rPr>
              <a:t>https://www.ncbi.nlm.nih.gov/pmc/articles/PMC2798388/</a:t>
            </a:r>
            <a:endParaRPr lang="en-US" dirty="0"/>
          </a:p>
          <a:p>
            <a:pPr marL="0" indent="0">
              <a:buNone/>
            </a:pPr>
            <a:r>
              <a:rPr lang="en-US" dirty="0"/>
              <a:t>[17] “Evolution of Influenza A Virus by Mutation and Re-Assortment”. </a:t>
            </a:r>
            <a:r>
              <a:rPr lang="en-US" dirty="0">
                <a:hlinkClick r:id="rId8"/>
              </a:rPr>
              <a:t>https://www.ncbi.nlm.nih.gov/pmc/articles/PMC5578040/</a:t>
            </a:r>
            <a:endParaRPr lang="en-US" dirty="0"/>
          </a:p>
          <a:p>
            <a:endParaRPr lang="en-US" dirty="0"/>
          </a:p>
        </p:txBody>
      </p:sp>
    </p:spTree>
    <p:extLst>
      <p:ext uri="{BB962C8B-B14F-4D97-AF65-F5344CB8AC3E}">
        <p14:creationId xmlns:p14="http://schemas.microsoft.com/office/powerpoint/2010/main" val="2104922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F8A4-0CDA-4326-9742-8AA043E41B9C}"/>
              </a:ext>
            </a:extLst>
          </p:cNvPr>
          <p:cNvSpPr>
            <a:spLocks noGrp="1"/>
          </p:cNvSpPr>
          <p:nvPr>
            <p:ph type="title"/>
          </p:nvPr>
        </p:nvSpPr>
        <p:spPr/>
        <p:txBody>
          <a:bodyPr/>
          <a:lstStyle/>
          <a:p>
            <a:r>
              <a:rPr lang="en-US" dirty="0"/>
              <a:t>Itinerary</a:t>
            </a:r>
          </a:p>
        </p:txBody>
      </p:sp>
      <p:sp>
        <p:nvSpPr>
          <p:cNvPr id="3" name="Content Placeholder 2">
            <a:extLst>
              <a:ext uri="{FF2B5EF4-FFF2-40B4-BE49-F238E27FC236}">
                <a16:creationId xmlns:a16="http://schemas.microsoft.com/office/drawing/2014/main" id="{192A7FA8-E93C-432A-ADA7-613B46908B2F}"/>
              </a:ext>
            </a:extLst>
          </p:cNvPr>
          <p:cNvSpPr>
            <a:spLocks noGrp="1"/>
          </p:cNvSpPr>
          <p:nvPr>
            <p:ph idx="1"/>
          </p:nvPr>
        </p:nvSpPr>
        <p:spPr/>
        <p:txBody>
          <a:bodyPr/>
          <a:lstStyle/>
          <a:p>
            <a:r>
              <a:rPr lang="en-US" dirty="0"/>
              <a:t>Quick facts</a:t>
            </a:r>
          </a:p>
          <a:p>
            <a:r>
              <a:rPr lang="en-US" dirty="0"/>
              <a:t>What is a virus?</a:t>
            </a:r>
          </a:p>
          <a:p>
            <a:r>
              <a:rPr lang="en-US" dirty="0"/>
              <a:t>How does a virus behave?</a:t>
            </a:r>
          </a:p>
          <a:p>
            <a:r>
              <a:rPr lang="en-US" dirty="0"/>
              <a:t>How are viruses classified?</a:t>
            </a:r>
          </a:p>
          <a:p>
            <a:r>
              <a:rPr lang="en-US" dirty="0"/>
              <a:t>How have viruses faired throughout history?</a:t>
            </a:r>
          </a:p>
          <a:p>
            <a:r>
              <a:rPr lang="en-US" dirty="0"/>
              <a:t>How can we prevent disease by virus?</a:t>
            </a:r>
          </a:p>
        </p:txBody>
      </p:sp>
    </p:spTree>
    <p:extLst>
      <p:ext uri="{BB962C8B-B14F-4D97-AF65-F5344CB8AC3E}">
        <p14:creationId xmlns:p14="http://schemas.microsoft.com/office/powerpoint/2010/main" val="425759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2D9A-99FA-488D-B960-3C7EC34C6ADC}"/>
              </a:ext>
            </a:extLst>
          </p:cNvPr>
          <p:cNvSpPr>
            <a:spLocks noGrp="1"/>
          </p:cNvSpPr>
          <p:nvPr>
            <p:ph type="title"/>
          </p:nvPr>
        </p:nvSpPr>
        <p:spPr/>
        <p:txBody>
          <a:bodyPr/>
          <a:lstStyle/>
          <a:p>
            <a:r>
              <a:rPr lang="en-US" dirty="0"/>
              <a:t>Quick facts [8]</a:t>
            </a:r>
          </a:p>
        </p:txBody>
      </p:sp>
      <p:sp>
        <p:nvSpPr>
          <p:cNvPr id="3" name="Content Placeholder 2">
            <a:extLst>
              <a:ext uri="{FF2B5EF4-FFF2-40B4-BE49-F238E27FC236}">
                <a16:creationId xmlns:a16="http://schemas.microsoft.com/office/drawing/2014/main" id="{739B8DFB-E295-4A4F-A39D-8F743431CCE0}"/>
              </a:ext>
            </a:extLst>
          </p:cNvPr>
          <p:cNvSpPr>
            <a:spLocks noGrp="1"/>
          </p:cNvSpPr>
          <p:nvPr>
            <p:ph sz="half" idx="1"/>
          </p:nvPr>
        </p:nvSpPr>
        <p:spPr/>
        <p:txBody>
          <a:bodyPr>
            <a:normAutofit lnSpcReduction="10000"/>
          </a:bodyPr>
          <a:lstStyle/>
          <a:p>
            <a:r>
              <a:rPr lang="en-US" dirty="0"/>
              <a:t>The </a:t>
            </a:r>
            <a:r>
              <a:rPr lang="en-US" i="1" dirty="0"/>
              <a:t>International Committee on Taxonomy of Viruses </a:t>
            </a:r>
            <a:r>
              <a:rPr lang="en-US" dirty="0"/>
              <a:t>recognizes </a:t>
            </a:r>
            <a:r>
              <a:rPr lang="en-US" b="1" dirty="0"/>
              <a:t>219 virus species that infect humans of 30,000 [9] known ones</a:t>
            </a:r>
          </a:p>
          <a:p>
            <a:r>
              <a:rPr lang="en-US" dirty="0"/>
              <a:t>First of these is yellow fever (1901)</a:t>
            </a:r>
          </a:p>
          <a:p>
            <a:r>
              <a:rPr lang="en-US" dirty="0"/>
              <a:t>2/3 of human virus species can infect other vertebrates</a:t>
            </a:r>
          </a:p>
          <a:p>
            <a:r>
              <a:rPr lang="en-US" dirty="0"/>
              <a:t>We don’t know the origin of specialist human viruses</a:t>
            </a:r>
          </a:p>
          <a:p>
            <a:endParaRPr lang="en-US" dirty="0"/>
          </a:p>
        </p:txBody>
      </p:sp>
      <p:pic>
        <p:nvPicPr>
          <p:cNvPr id="1026" name="Picture 2">
            <a:extLst>
              <a:ext uri="{FF2B5EF4-FFF2-40B4-BE49-F238E27FC236}">
                <a16:creationId xmlns:a16="http://schemas.microsoft.com/office/drawing/2014/main" id="{9D75F995-B673-40BB-9F21-4A8AE0E15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7884" y="1309687"/>
            <a:ext cx="5857875" cy="42386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4FCE68F-54A7-4251-8000-9486817D7FF6}"/>
              </a:ext>
            </a:extLst>
          </p:cNvPr>
          <p:cNvSpPr/>
          <p:nvPr/>
        </p:nvSpPr>
        <p:spPr>
          <a:xfrm>
            <a:off x="5827884" y="5683249"/>
            <a:ext cx="6096000" cy="523220"/>
          </a:xfrm>
          <a:prstGeom prst="rect">
            <a:avLst/>
          </a:prstGeom>
        </p:spPr>
        <p:txBody>
          <a:bodyPr>
            <a:spAutoFit/>
          </a:bodyPr>
          <a:lstStyle/>
          <a:p>
            <a:pPr algn="ctr"/>
            <a:r>
              <a:rPr lang="en-US" sz="1400" dirty="0"/>
              <a:t>Figure: Discovery curves for human viruses</a:t>
            </a:r>
          </a:p>
          <a:p>
            <a:pPr algn="ctr"/>
            <a:r>
              <a:rPr lang="en-US" sz="1400" dirty="0">
                <a:hlinkClick r:id="rId4"/>
              </a:rPr>
              <a:t>https://www.ncbi.nlm.nih.gov/pmc/articles/PMC3427559/</a:t>
            </a:r>
            <a:endParaRPr lang="en-US" sz="1400" dirty="0"/>
          </a:p>
        </p:txBody>
      </p:sp>
    </p:spTree>
    <p:extLst>
      <p:ext uri="{BB962C8B-B14F-4D97-AF65-F5344CB8AC3E}">
        <p14:creationId xmlns:p14="http://schemas.microsoft.com/office/powerpoint/2010/main" val="28873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D2B0-6DFA-40A8-906E-46144035F476}"/>
              </a:ext>
            </a:extLst>
          </p:cNvPr>
          <p:cNvSpPr>
            <a:spLocks noGrp="1"/>
          </p:cNvSpPr>
          <p:nvPr>
            <p:ph type="title"/>
          </p:nvPr>
        </p:nvSpPr>
        <p:spPr/>
        <p:txBody>
          <a:bodyPr/>
          <a:lstStyle/>
          <a:p>
            <a:r>
              <a:rPr lang="en-US" dirty="0"/>
              <a:t>What is a virus? Part 1</a:t>
            </a:r>
          </a:p>
        </p:txBody>
      </p:sp>
      <p:sp>
        <p:nvSpPr>
          <p:cNvPr id="3" name="Content Placeholder 2">
            <a:extLst>
              <a:ext uri="{FF2B5EF4-FFF2-40B4-BE49-F238E27FC236}">
                <a16:creationId xmlns:a16="http://schemas.microsoft.com/office/drawing/2014/main" id="{AA583D5E-242E-4357-9EF4-FAF62EB8F62D}"/>
              </a:ext>
            </a:extLst>
          </p:cNvPr>
          <p:cNvSpPr>
            <a:spLocks noGrp="1"/>
          </p:cNvSpPr>
          <p:nvPr>
            <p:ph idx="1"/>
          </p:nvPr>
        </p:nvSpPr>
        <p:spPr/>
        <p:txBody>
          <a:bodyPr/>
          <a:lstStyle/>
          <a:p>
            <a:r>
              <a:rPr lang="en-US" dirty="0"/>
              <a:t>A small, infectious agent that uses an organism’s cells to replicate and spread [1]</a:t>
            </a:r>
          </a:p>
          <a:p>
            <a:r>
              <a:rPr lang="en-US" dirty="0"/>
              <a:t>Examples:</a:t>
            </a:r>
          </a:p>
          <a:p>
            <a:pPr lvl="1"/>
            <a:r>
              <a:rPr lang="en-US" dirty="0"/>
              <a:t>Rabies</a:t>
            </a:r>
          </a:p>
          <a:p>
            <a:pPr lvl="1"/>
            <a:r>
              <a:rPr lang="en-US" dirty="0"/>
              <a:t>Influenza A, B, C, and D</a:t>
            </a:r>
          </a:p>
          <a:p>
            <a:pPr lvl="1"/>
            <a:r>
              <a:rPr lang="en-US" dirty="0"/>
              <a:t>HIV</a:t>
            </a:r>
          </a:p>
          <a:p>
            <a:pPr lvl="1"/>
            <a:r>
              <a:rPr lang="en-US" dirty="0"/>
              <a:t>Ebola</a:t>
            </a:r>
          </a:p>
          <a:p>
            <a:pPr lvl="1"/>
            <a:r>
              <a:rPr lang="en-US" dirty="0"/>
              <a:t>Smallpox</a:t>
            </a:r>
          </a:p>
          <a:p>
            <a:pPr lvl="1"/>
            <a:endParaRPr lang="en-US" dirty="0"/>
          </a:p>
        </p:txBody>
      </p:sp>
      <p:pic>
        <p:nvPicPr>
          <p:cNvPr id="1026" name="Picture 2" descr="illustration and cross section of flu virus">
            <a:extLst>
              <a:ext uri="{FF2B5EF4-FFF2-40B4-BE49-F238E27FC236}">
                <a16:creationId xmlns:a16="http://schemas.microsoft.com/office/drawing/2014/main" id="{B5C0B098-6A9C-484D-83A2-706A09AFA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816" y="2353225"/>
            <a:ext cx="5189838" cy="43601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81E086-08DC-44D8-A430-70B31AB782C6}"/>
              </a:ext>
            </a:extLst>
          </p:cNvPr>
          <p:cNvSpPr txBox="1"/>
          <p:nvPr/>
        </p:nvSpPr>
        <p:spPr>
          <a:xfrm>
            <a:off x="6245311" y="6311900"/>
            <a:ext cx="3311611" cy="461665"/>
          </a:xfrm>
          <a:prstGeom prst="rect">
            <a:avLst/>
          </a:prstGeom>
          <a:noFill/>
        </p:spPr>
        <p:txBody>
          <a:bodyPr wrap="square" rtlCol="0">
            <a:spAutoFit/>
          </a:bodyPr>
          <a:lstStyle/>
          <a:p>
            <a:pPr algn="ctr"/>
            <a:r>
              <a:rPr lang="en-US" sz="1200" dirty="0"/>
              <a:t>Picture of influenza virus </a:t>
            </a:r>
            <a:r>
              <a:rPr lang="en-US" sz="1200" dirty="0">
                <a:hlinkClick r:id="rId3"/>
              </a:rPr>
              <a:t>https://www.cdc.gov/flu/about/viruses/types.htm</a:t>
            </a:r>
            <a:endParaRPr lang="en-US" sz="1200" dirty="0"/>
          </a:p>
        </p:txBody>
      </p:sp>
    </p:spTree>
    <p:extLst>
      <p:ext uri="{BB962C8B-B14F-4D97-AF65-F5344CB8AC3E}">
        <p14:creationId xmlns:p14="http://schemas.microsoft.com/office/powerpoint/2010/main" val="79669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617D8D-248A-4ADC-8A66-BDF31424FB07}"/>
              </a:ext>
            </a:extLst>
          </p:cNvPr>
          <p:cNvSpPr>
            <a:spLocks noGrp="1"/>
          </p:cNvSpPr>
          <p:nvPr>
            <p:ph type="title"/>
          </p:nvPr>
        </p:nvSpPr>
        <p:spPr/>
        <p:txBody>
          <a:bodyPr/>
          <a:lstStyle/>
          <a:p>
            <a:r>
              <a:rPr lang="en-US" dirty="0"/>
              <a:t>What is a virus? Part 2</a:t>
            </a:r>
          </a:p>
        </p:txBody>
      </p:sp>
      <p:sp>
        <p:nvSpPr>
          <p:cNvPr id="6" name="Content Placeholder 5">
            <a:extLst>
              <a:ext uri="{FF2B5EF4-FFF2-40B4-BE49-F238E27FC236}">
                <a16:creationId xmlns:a16="http://schemas.microsoft.com/office/drawing/2014/main" id="{9667A9AC-BCC5-4E46-BB6C-2CA4E1B05441}"/>
              </a:ext>
            </a:extLst>
          </p:cNvPr>
          <p:cNvSpPr>
            <a:spLocks noGrp="1"/>
          </p:cNvSpPr>
          <p:nvPr>
            <p:ph idx="1"/>
          </p:nvPr>
        </p:nvSpPr>
        <p:spPr/>
        <p:txBody>
          <a:bodyPr/>
          <a:lstStyle/>
          <a:p>
            <a:r>
              <a:rPr lang="en-US" dirty="0"/>
              <a:t>Virus types can be divided into subtypes</a:t>
            </a:r>
          </a:p>
          <a:p>
            <a:pPr lvl="1"/>
            <a:r>
              <a:rPr lang="en-US" dirty="0"/>
              <a:t>Influenza A -&gt; A(H1N1), A(H3N2), etc.</a:t>
            </a:r>
          </a:p>
          <a:p>
            <a:pPr lvl="1"/>
            <a:r>
              <a:rPr lang="en-US" dirty="0"/>
              <a:t>In influenza, subtypes based on hemagglutinin (H) and neuraminidase (N) [3]</a:t>
            </a:r>
          </a:p>
          <a:p>
            <a:r>
              <a:rPr lang="en-US" dirty="0"/>
              <a:t>Viruses can mutate and change</a:t>
            </a:r>
          </a:p>
          <a:p>
            <a:pPr lvl="1"/>
            <a:r>
              <a:rPr lang="en-US" dirty="0"/>
              <a:t>Antigenic drift</a:t>
            </a:r>
          </a:p>
          <a:p>
            <a:pPr lvl="1"/>
            <a:r>
              <a:rPr lang="en-US" dirty="0"/>
              <a:t>Antigenic shift</a:t>
            </a:r>
          </a:p>
          <a:p>
            <a:endParaRPr lang="en-US" dirty="0"/>
          </a:p>
        </p:txBody>
      </p:sp>
    </p:spTree>
    <p:extLst>
      <p:ext uri="{BB962C8B-B14F-4D97-AF65-F5344CB8AC3E}">
        <p14:creationId xmlns:p14="http://schemas.microsoft.com/office/powerpoint/2010/main" val="118138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C9FC-A80B-4CFE-96FC-DED1E9812AE6}"/>
              </a:ext>
            </a:extLst>
          </p:cNvPr>
          <p:cNvSpPr>
            <a:spLocks noGrp="1"/>
          </p:cNvSpPr>
          <p:nvPr>
            <p:ph type="title"/>
          </p:nvPr>
        </p:nvSpPr>
        <p:spPr/>
        <p:txBody>
          <a:bodyPr/>
          <a:lstStyle/>
          <a:p>
            <a:r>
              <a:rPr lang="en-US" dirty="0"/>
              <a:t>How does a virus behave? Part 1</a:t>
            </a:r>
          </a:p>
        </p:txBody>
      </p:sp>
      <p:sp>
        <p:nvSpPr>
          <p:cNvPr id="3" name="Content Placeholder 2">
            <a:extLst>
              <a:ext uri="{FF2B5EF4-FFF2-40B4-BE49-F238E27FC236}">
                <a16:creationId xmlns:a16="http://schemas.microsoft.com/office/drawing/2014/main" id="{3B0BB62E-FFEC-4E09-BCBE-14F9746CB7B5}"/>
              </a:ext>
            </a:extLst>
          </p:cNvPr>
          <p:cNvSpPr>
            <a:spLocks noGrp="1"/>
          </p:cNvSpPr>
          <p:nvPr>
            <p:ph sz="half" idx="1"/>
          </p:nvPr>
        </p:nvSpPr>
        <p:spPr/>
        <p:txBody>
          <a:bodyPr>
            <a:normAutofit lnSpcReduction="10000"/>
          </a:bodyPr>
          <a:lstStyle/>
          <a:p>
            <a:r>
              <a:rPr lang="en-US" dirty="0"/>
              <a:t>Use a “cell’s machinery to synthesize their own nucleic acids and proteins” [2]</a:t>
            </a:r>
          </a:p>
          <a:p>
            <a:r>
              <a:rPr lang="en-US" dirty="0"/>
              <a:t>Causes disease by robbing a cell of its resources [2]</a:t>
            </a:r>
          </a:p>
          <a:p>
            <a:r>
              <a:rPr lang="en-US" dirty="0"/>
              <a:t>Target a specific tissue (i.e. display tissue tropism)</a:t>
            </a:r>
          </a:p>
          <a:p>
            <a:pPr lvl="1"/>
            <a:r>
              <a:rPr lang="en-US" dirty="0"/>
              <a:t>Enteroviruses -&gt; intestine</a:t>
            </a:r>
          </a:p>
          <a:p>
            <a:pPr lvl="1"/>
            <a:r>
              <a:rPr lang="en-US" dirty="0"/>
              <a:t>Polioviruses -&gt; nerve cells</a:t>
            </a:r>
          </a:p>
          <a:p>
            <a:r>
              <a:rPr lang="en-US" dirty="0"/>
              <a:t>Localized infection, portal of entry, and shedding</a:t>
            </a:r>
          </a:p>
        </p:txBody>
      </p:sp>
      <p:pic>
        <p:nvPicPr>
          <p:cNvPr id="2050" name="Picture 2" descr="Figure 45-1. Virus spread during localized infection.">
            <a:extLst>
              <a:ext uri="{FF2B5EF4-FFF2-40B4-BE49-F238E27FC236}">
                <a16:creationId xmlns:a16="http://schemas.microsoft.com/office/drawing/2014/main" id="{B38F79D7-A6BD-4E3C-9D56-5940BA4AE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062" y="1767445"/>
            <a:ext cx="5705475" cy="3819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F63F9AC-6B86-4EFB-9DC7-6A6965A8AD89}"/>
              </a:ext>
            </a:extLst>
          </p:cNvPr>
          <p:cNvSpPr/>
          <p:nvPr/>
        </p:nvSpPr>
        <p:spPr>
          <a:xfrm>
            <a:off x="6019800" y="5663727"/>
            <a:ext cx="6096000" cy="738664"/>
          </a:xfrm>
          <a:prstGeom prst="rect">
            <a:avLst/>
          </a:prstGeom>
        </p:spPr>
        <p:txBody>
          <a:bodyPr>
            <a:spAutoFit/>
          </a:bodyPr>
          <a:lstStyle/>
          <a:p>
            <a:pPr algn="ctr"/>
            <a:r>
              <a:rPr lang="en-US" sz="1400" b="1" i="0" dirty="0">
                <a:solidFill>
                  <a:srgbClr val="724128"/>
                </a:solidFill>
                <a:effectLst/>
                <a:latin typeface="arial" panose="020B0604020202020204" pitchFamily="34" charset="0"/>
              </a:rPr>
              <a:t>Figure 45-1 Virus spread during localized infection</a:t>
            </a:r>
          </a:p>
          <a:p>
            <a:pPr algn="ctr"/>
            <a:r>
              <a:rPr lang="en-US" sz="1400" b="0" i="0" dirty="0">
                <a:solidFill>
                  <a:srgbClr val="000000"/>
                </a:solidFill>
                <a:effectLst/>
                <a:latin typeface="Times New Roman" panose="02020603050405020304" pitchFamily="18" charset="0"/>
              </a:rPr>
              <a:t>Numbers indicate sequence of events.</a:t>
            </a:r>
          </a:p>
          <a:p>
            <a:pPr algn="ctr"/>
            <a:r>
              <a:rPr lang="en-US" sz="1400" dirty="0">
                <a:hlinkClick r:id="rId4"/>
              </a:rPr>
              <a:t>https://www.ncbi.nlm.nih.gov/books/NBK8149/figure/A2410/?report=objectonly</a:t>
            </a:r>
            <a:endParaRPr lang="en-US" sz="14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62995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0044F-0BCD-4F62-8406-4F47C989ACCD}"/>
              </a:ext>
            </a:extLst>
          </p:cNvPr>
          <p:cNvSpPr>
            <a:spLocks noGrp="1"/>
          </p:cNvSpPr>
          <p:nvPr>
            <p:ph type="title"/>
          </p:nvPr>
        </p:nvSpPr>
        <p:spPr/>
        <p:txBody>
          <a:bodyPr/>
          <a:lstStyle/>
          <a:p>
            <a:r>
              <a:rPr lang="en-US" dirty="0"/>
              <a:t>How does a virus behave? Part 2</a:t>
            </a:r>
          </a:p>
        </p:txBody>
      </p:sp>
      <p:sp>
        <p:nvSpPr>
          <p:cNvPr id="6" name="Content Placeholder 5">
            <a:extLst>
              <a:ext uri="{FF2B5EF4-FFF2-40B4-BE49-F238E27FC236}">
                <a16:creationId xmlns:a16="http://schemas.microsoft.com/office/drawing/2014/main" id="{1C65B25F-BE44-4BEB-9E3E-221A9F557098}"/>
              </a:ext>
            </a:extLst>
          </p:cNvPr>
          <p:cNvSpPr>
            <a:spLocks noGrp="1"/>
          </p:cNvSpPr>
          <p:nvPr>
            <p:ph sz="half" idx="1"/>
          </p:nvPr>
        </p:nvSpPr>
        <p:spPr/>
        <p:txBody>
          <a:bodyPr>
            <a:normAutofit lnSpcReduction="10000"/>
          </a:bodyPr>
          <a:lstStyle/>
          <a:p>
            <a:r>
              <a:rPr lang="en-US" dirty="0"/>
              <a:t>Antigenic drift [4][5]</a:t>
            </a:r>
          </a:p>
          <a:p>
            <a:pPr lvl="1"/>
            <a:r>
              <a:rPr lang="en-US" dirty="0"/>
              <a:t>Random mutations of infectious agents that change antigens</a:t>
            </a:r>
          </a:p>
          <a:p>
            <a:pPr lvl="1"/>
            <a:r>
              <a:rPr lang="en-US" dirty="0"/>
              <a:t>Mutations compile to form different strains</a:t>
            </a:r>
          </a:p>
          <a:p>
            <a:pPr lvl="2"/>
            <a:r>
              <a:rPr lang="en-US" dirty="0"/>
              <a:t>Small changes -&gt; close relationship on phylogenetic tree</a:t>
            </a:r>
          </a:p>
          <a:p>
            <a:pPr lvl="2"/>
            <a:r>
              <a:rPr lang="en-US" dirty="0"/>
              <a:t>Large changes -&gt; distant relationship on phylogenetic tree</a:t>
            </a:r>
          </a:p>
          <a:p>
            <a:pPr lvl="1"/>
            <a:r>
              <a:rPr lang="en-US" dirty="0"/>
              <a:t>Little mutation = possible cross-protection</a:t>
            </a:r>
          </a:p>
          <a:p>
            <a:pPr lvl="1"/>
            <a:r>
              <a:rPr lang="en-US" dirty="0"/>
              <a:t>Large mutation = *</a:t>
            </a:r>
            <a:r>
              <a:rPr lang="en-US" i="1" dirty="0"/>
              <a:t>DANGER </a:t>
            </a:r>
            <a:r>
              <a:rPr lang="en-US" i="1" dirty="0" err="1"/>
              <a:t>DANGER</a:t>
            </a:r>
            <a:r>
              <a:rPr lang="en-US" i="1" dirty="0"/>
              <a:t> DANGER</a:t>
            </a:r>
            <a:r>
              <a:rPr lang="en-US" dirty="0"/>
              <a:t>*</a:t>
            </a:r>
          </a:p>
        </p:txBody>
      </p:sp>
      <p:pic>
        <p:nvPicPr>
          <p:cNvPr id="1026" name="Picture 2" descr="Figure. A phylogenetic tree.">
            <a:extLst>
              <a:ext uri="{FF2B5EF4-FFF2-40B4-BE49-F238E27FC236}">
                <a16:creationId xmlns:a16="http://schemas.microsoft.com/office/drawing/2014/main" id="{CB14E88C-CD3B-44F2-BB51-09D35860C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4259" y="2432547"/>
            <a:ext cx="3857625" cy="27622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EAD8C6F-5ECF-4EC4-8B75-ED46EE70E173}"/>
              </a:ext>
            </a:extLst>
          </p:cNvPr>
          <p:cNvSpPr/>
          <p:nvPr/>
        </p:nvSpPr>
        <p:spPr>
          <a:xfrm>
            <a:off x="7911866" y="5010131"/>
            <a:ext cx="2323841" cy="369332"/>
          </a:xfrm>
          <a:prstGeom prst="rect">
            <a:avLst/>
          </a:prstGeom>
        </p:spPr>
        <p:txBody>
          <a:bodyPr wrap="none">
            <a:spAutoFit/>
          </a:bodyPr>
          <a:lstStyle/>
          <a:p>
            <a:r>
              <a:rPr lang="en-US" dirty="0">
                <a:solidFill>
                  <a:srgbClr val="000000"/>
                </a:solidFill>
              </a:rPr>
              <a:t>A phylogenetic tree [5]</a:t>
            </a:r>
            <a:endParaRPr lang="en-US" dirty="0"/>
          </a:p>
        </p:txBody>
      </p:sp>
    </p:spTree>
    <p:extLst>
      <p:ext uri="{BB962C8B-B14F-4D97-AF65-F5344CB8AC3E}">
        <p14:creationId xmlns:p14="http://schemas.microsoft.com/office/powerpoint/2010/main" val="294674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4CD6-D7CB-480B-B796-D6DBD0BED201}"/>
              </a:ext>
            </a:extLst>
          </p:cNvPr>
          <p:cNvSpPr>
            <a:spLocks noGrp="1"/>
          </p:cNvSpPr>
          <p:nvPr>
            <p:ph type="title"/>
          </p:nvPr>
        </p:nvSpPr>
        <p:spPr/>
        <p:txBody>
          <a:bodyPr/>
          <a:lstStyle/>
          <a:p>
            <a:r>
              <a:rPr lang="en-US" dirty="0"/>
              <a:t>How does a virus behave? Part 3</a:t>
            </a:r>
          </a:p>
        </p:txBody>
      </p:sp>
      <p:sp>
        <p:nvSpPr>
          <p:cNvPr id="3" name="Content Placeholder 2">
            <a:extLst>
              <a:ext uri="{FF2B5EF4-FFF2-40B4-BE49-F238E27FC236}">
                <a16:creationId xmlns:a16="http://schemas.microsoft.com/office/drawing/2014/main" id="{DC8CACE6-3C46-42FB-90D3-4BB8D5B389AF}"/>
              </a:ext>
            </a:extLst>
          </p:cNvPr>
          <p:cNvSpPr>
            <a:spLocks noGrp="1"/>
          </p:cNvSpPr>
          <p:nvPr>
            <p:ph sz="half" idx="1"/>
          </p:nvPr>
        </p:nvSpPr>
        <p:spPr/>
        <p:txBody>
          <a:bodyPr/>
          <a:lstStyle/>
          <a:p>
            <a:r>
              <a:rPr lang="en-US" dirty="0"/>
              <a:t>Antigenic shift [5][6][7]</a:t>
            </a:r>
          </a:p>
          <a:p>
            <a:pPr lvl="1"/>
            <a:r>
              <a:rPr lang="en-US" dirty="0"/>
              <a:t>An abrupt, major change in the virus proteins (HA and/or HA and NA)</a:t>
            </a:r>
          </a:p>
          <a:p>
            <a:pPr lvl="1"/>
            <a:r>
              <a:rPr lang="en-US" dirty="0"/>
              <a:t>Potentially cause epidemics and pandemics</a:t>
            </a:r>
          </a:p>
          <a:p>
            <a:pPr lvl="1"/>
            <a:r>
              <a:rPr lang="en-US" dirty="0"/>
              <a:t>Genetic reassortment</a:t>
            </a:r>
          </a:p>
          <a:p>
            <a:pPr lvl="2"/>
            <a:r>
              <a:rPr lang="en-US" dirty="0"/>
              <a:t>Exclusive to segmented RNA</a:t>
            </a:r>
          </a:p>
          <a:p>
            <a:pPr lvl="2"/>
            <a:r>
              <a:rPr lang="en-US" dirty="0"/>
              <a:t>Segments shuffle around to produce new virus</a:t>
            </a:r>
          </a:p>
          <a:p>
            <a:pPr lvl="2"/>
            <a:r>
              <a:rPr lang="en-US" dirty="0"/>
              <a:t>Can happen when host infected with two subtypes</a:t>
            </a:r>
          </a:p>
        </p:txBody>
      </p:sp>
      <p:pic>
        <p:nvPicPr>
          <p:cNvPr id="6" name="Picture 5">
            <a:extLst>
              <a:ext uri="{FF2B5EF4-FFF2-40B4-BE49-F238E27FC236}">
                <a16:creationId xmlns:a16="http://schemas.microsoft.com/office/drawing/2014/main" id="{8C8CA9F5-6DAD-4141-823F-04538092F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127" y="1825625"/>
            <a:ext cx="4857632" cy="3639510"/>
          </a:xfrm>
          <a:prstGeom prst="rect">
            <a:avLst/>
          </a:prstGeom>
        </p:spPr>
      </p:pic>
      <p:sp>
        <p:nvSpPr>
          <p:cNvPr id="8" name="Rectangle 7">
            <a:extLst>
              <a:ext uri="{FF2B5EF4-FFF2-40B4-BE49-F238E27FC236}">
                <a16:creationId xmlns:a16="http://schemas.microsoft.com/office/drawing/2014/main" id="{979E9440-694B-44E0-8FC7-15217792174F}"/>
              </a:ext>
            </a:extLst>
          </p:cNvPr>
          <p:cNvSpPr/>
          <p:nvPr/>
        </p:nvSpPr>
        <p:spPr>
          <a:xfrm>
            <a:off x="6609127" y="5600072"/>
            <a:ext cx="4857632" cy="646331"/>
          </a:xfrm>
          <a:prstGeom prst="rect">
            <a:avLst/>
          </a:prstGeom>
        </p:spPr>
        <p:txBody>
          <a:bodyPr wrap="square">
            <a:spAutoFit/>
          </a:bodyPr>
          <a:lstStyle/>
          <a:p>
            <a:pPr algn="ctr"/>
            <a:r>
              <a:rPr lang="en-US" dirty="0"/>
              <a:t>Reassortment of two tripartite genomes producing a novel </a:t>
            </a:r>
            <a:r>
              <a:rPr lang="en-US" dirty="0" err="1"/>
              <a:t>reassortant</a:t>
            </a:r>
            <a:r>
              <a:rPr lang="en-US" dirty="0"/>
              <a:t>. [7]</a:t>
            </a:r>
          </a:p>
        </p:txBody>
      </p:sp>
    </p:spTree>
    <p:extLst>
      <p:ext uri="{BB962C8B-B14F-4D97-AF65-F5344CB8AC3E}">
        <p14:creationId xmlns:p14="http://schemas.microsoft.com/office/powerpoint/2010/main" val="80792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103A-40FC-4AC7-A81D-433A2D52EC0E}"/>
              </a:ext>
            </a:extLst>
          </p:cNvPr>
          <p:cNvSpPr>
            <a:spLocks noGrp="1"/>
          </p:cNvSpPr>
          <p:nvPr>
            <p:ph type="title"/>
          </p:nvPr>
        </p:nvSpPr>
        <p:spPr/>
        <p:txBody>
          <a:bodyPr/>
          <a:lstStyle/>
          <a:p>
            <a:r>
              <a:rPr lang="en-US" dirty="0"/>
              <a:t>How are viruses classified? </a:t>
            </a:r>
            <a:br>
              <a:rPr lang="en-US" dirty="0"/>
            </a:br>
            <a:r>
              <a:rPr lang="en-US" dirty="0"/>
              <a:t>Part 1 [9]</a:t>
            </a:r>
          </a:p>
        </p:txBody>
      </p:sp>
      <p:sp>
        <p:nvSpPr>
          <p:cNvPr id="3" name="Content Placeholder 2">
            <a:extLst>
              <a:ext uri="{FF2B5EF4-FFF2-40B4-BE49-F238E27FC236}">
                <a16:creationId xmlns:a16="http://schemas.microsoft.com/office/drawing/2014/main" id="{B658BCD1-8676-42A2-ADED-329C947D8C7E}"/>
              </a:ext>
            </a:extLst>
          </p:cNvPr>
          <p:cNvSpPr>
            <a:spLocks noGrp="1"/>
          </p:cNvSpPr>
          <p:nvPr>
            <p:ph sz="half" idx="1"/>
          </p:nvPr>
        </p:nvSpPr>
        <p:spPr/>
        <p:txBody>
          <a:bodyPr>
            <a:normAutofit lnSpcReduction="10000"/>
          </a:bodyPr>
          <a:lstStyle/>
          <a:p>
            <a:r>
              <a:rPr lang="en-US" dirty="0"/>
              <a:t>Morphology</a:t>
            </a:r>
          </a:p>
          <a:p>
            <a:pPr lvl="1"/>
            <a:r>
              <a:rPr lang="en-US" dirty="0"/>
              <a:t>Helical symmetry</a:t>
            </a:r>
          </a:p>
          <a:p>
            <a:pPr lvl="1"/>
            <a:r>
              <a:rPr lang="en-US" dirty="0"/>
              <a:t>Icosahedral symmetry</a:t>
            </a:r>
          </a:p>
          <a:p>
            <a:pPr lvl="1"/>
            <a:r>
              <a:rPr lang="en-US" dirty="0"/>
              <a:t>Virus core structure</a:t>
            </a:r>
          </a:p>
          <a:p>
            <a:r>
              <a:rPr lang="en-US" dirty="0"/>
              <a:t>Chemical composition</a:t>
            </a:r>
          </a:p>
          <a:p>
            <a:pPr lvl="1"/>
            <a:r>
              <a:rPr lang="en-US" dirty="0"/>
              <a:t>RNA </a:t>
            </a:r>
          </a:p>
          <a:p>
            <a:pPr lvl="1"/>
            <a:r>
              <a:rPr lang="en-US" dirty="0"/>
              <a:t>DNA</a:t>
            </a:r>
          </a:p>
          <a:p>
            <a:r>
              <a:rPr lang="en-US" dirty="0"/>
              <a:t>Sequencing</a:t>
            </a:r>
          </a:p>
          <a:p>
            <a:pPr lvl="1"/>
            <a:r>
              <a:rPr lang="en-US" dirty="0"/>
              <a:t>Sanger sequencing</a:t>
            </a:r>
          </a:p>
          <a:p>
            <a:pPr lvl="1"/>
            <a:r>
              <a:rPr lang="en-US" dirty="0"/>
              <a:t>Next-generation sequencing (NGS)</a:t>
            </a:r>
          </a:p>
          <a:p>
            <a:pPr lvl="1"/>
            <a:r>
              <a:rPr lang="en-US" dirty="0"/>
              <a:t>New RDV [14]</a:t>
            </a:r>
          </a:p>
        </p:txBody>
      </p:sp>
      <p:pic>
        <p:nvPicPr>
          <p:cNvPr id="1026" name="Picture 2">
            <a:extLst>
              <a:ext uri="{FF2B5EF4-FFF2-40B4-BE49-F238E27FC236}">
                <a16:creationId xmlns:a16="http://schemas.microsoft.com/office/drawing/2014/main" id="{6A12558E-E4FC-4370-B38F-3BBB15EAA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629" y="940357"/>
            <a:ext cx="4511420" cy="55525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5148FD7-6184-4E94-8655-2C135BC06324}"/>
              </a:ext>
            </a:extLst>
          </p:cNvPr>
          <p:cNvSpPr/>
          <p:nvPr/>
        </p:nvSpPr>
        <p:spPr>
          <a:xfrm>
            <a:off x="6916964" y="6434668"/>
            <a:ext cx="3188565" cy="461665"/>
          </a:xfrm>
          <a:prstGeom prst="rect">
            <a:avLst/>
          </a:prstGeom>
        </p:spPr>
        <p:txBody>
          <a:bodyPr wrap="none">
            <a:spAutoFit/>
          </a:bodyPr>
          <a:lstStyle/>
          <a:p>
            <a:pPr algn="ctr"/>
            <a:r>
              <a:rPr lang="en-US" sz="1200" dirty="0"/>
              <a:t>Schemes of 21 virus families infecting humans</a:t>
            </a:r>
          </a:p>
          <a:p>
            <a:pPr algn="ctr"/>
            <a:r>
              <a:rPr lang="en-US" sz="1200" dirty="0">
                <a:hlinkClick r:id="rId4"/>
              </a:rPr>
              <a:t>https://www.ncbi.nlm.nih.gov/books/NBK8174/</a:t>
            </a:r>
            <a:endParaRPr lang="en-US" sz="1200" dirty="0"/>
          </a:p>
        </p:txBody>
      </p:sp>
    </p:spTree>
    <p:extLst>
      <p:ext uri="{BB962C8B-B14F-4D97-AF65-F5344CB8AC3E}">
        <p14:creationId xmlns:p14="http://schemas.microsoft.com/office/powerpoint/2010/main" val="38987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2319</Words>
  <Application>Microsoft Office PowerPoint</Application>
  <PresentationFormat>Widescreen</PresentationFormat>
  <Paragraphs>167</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Calibri</vt:lpstr>
      <vt:lpstr>Calibri Light</vt:lpstr>
      <vt:lpstr>Times New Roman</vt:lpstr>
      <vt:lpstr>Office Theme</vt:lpstr>
      <vt:lpstr>Virus Strains</vt:lpstr>
      <vt:lpstr>Itinerary</vt:lpstr>
      <vt:lpstr>Quick facts [8]</vt:lpstr>
      <vt:lpstr>What is a virus? Part 1</vt:lpstr>
      <vt:lpstr>What is a virus? Part 2</vt:lpstr>
      <vt:lpstr>How does a virus behave? Part 1</vt:lpstr>
      <vt:lpstr>How does a virus behave? Part 2</vt:lpstr>
      <vt:lpstr>How does a virus behave? Part 3</vt:lpstr>
      <vt:lpstr>How are viruses classified?  Part 1 [9]</vt:lpstr>
      <vt:lpstr>How are viruses classified? Part 2</vt:lpstr>
      <vt:lpstr>How are viruses classified? Part 3</vt:lpstr>
      <vt:lpstr>How have viruses faired throughout history?</vt:lpstr>
      <vt:lpstr>How can we prevent disease by virus?</vt:lpstr>
      <vt:lpstr>Sources Part 1</vt:lpstr>
      <vt:lpstr>Sources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Virus Strains</dc:title>
  <dc:creator>Corbin Matamoros</dc:creator>
  <cp:lastModifiedBy>Corbin Matamoros</cp:lastModifiedBy>
  <cp:revision>85</cp:revision>
  <dcterms:created xsi:type="dcterms:W3CDTF">2020-07-29T18:06:35Z</dcterms:created>
  <dcterms:modified xsi:type="dcterms:W3CDTF">2020-08-03T13:36:12Z</dcterms:modified>
</cp:coreProperties>
</file>