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Lst>
  <p:sldSz cy="5143500" cx="9144000"/>
  <p:notesSz cx="7559675" cy="10691800"/>
  <p:embeddedFontLst>
    <p:embeddedFont>
      <p:font typeface="Ubuntu"/>
      <p:regular r:id="rId144"/>
      <p:bold r:id="rId145"/>
      <p:italic r:id="rId146"/>
      <p:boldItalic r:id="rId147"/>
    </p:embeddedFont>
    <p:embeddedFont>
      <p:font typeface="Poppins"/>
      <p:regular r:id="rId148"/>
      <p:bold r:id="rId149"/>
      <p:italic r:id="rId150"/>
      <p:boldItalic r:id="rId151"/>
    </p:embeddedFont>
    <p:embeddedFont>
      <p:font typeface="Poppins Light"/>
      <p:regular r:id="rId152"/>
      <p:bold r:id="rId153"/>
      <p:italic r:id="rId154"/>
      <p:boldItalic r:id="rId155"/>
    </p:embeddedFont>
    <p:embeddedFont>
      <p:font typeface="Poppins Black"/>
      <p:bold r:id="rId156"/>
      <p:boldItalic r:id="rId1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8" roundtripDataSignature="AMtx7mieLT8qwhRuKVJtOCy7qfJ1YGpA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D7014C-CE49-4164-B76A-384B0BE8DE7C}">
  <a:tblStyle styleId="{D4D7014C-CE49-4164-B76A-384B0BE8DE7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font" Target="fonts/Poppins-italic.fntdata"/><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font" Target="fonts/Poppins-bold.fntdata"/><Relationship Id="rId4" Type="http://schemas.openxmlformats.org/officeDocument/2006/relationships/slideMaster" Target="slideMasters/slideMaster1.xml"/><Relationship Id="rId148" Type="http://schemas.openxmlformats.org/officeDocument/2006/relationships/font" Target="fonts/Poppins-regular.fntdata"/><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font" Target="fonts/Ubuntu-boldItalic.fntdata"/><Relationship Id="rId6" Type="http://schemas.openxmlformats.org/officeDocument/2006/relationships/slide" Target="slides/slide1.xml"/><Relationship Id="rId146" Type="http://schemas.openxmlformats.org/officeDocument/2006/relationships/font" Target="fonts/Ubuntu-italic.fntdata"/><Relationship Id="rId7" Type="http://schemas.openxmlformats.org/officeDocument/2006/relationships/slide" Target="slides/slide2.xml"/><Relationship Id="rId145" Type="http://schemas.openxmlformats.org/officeDocument/2006/relationships/font" Target="fonts/Ubuntu-bold.fntdata"/><Relationship Id="rId8" Type="http://schemas.openxmlformats.org/officeDocument/2006/relationships/slide" Target="slides/slide3.xml"/><Relationship Id="rId144" Type="http://schemas.openxmlformats.org/officeDocument/2006/relationships/font" Target="fonts/Ubuntu-regular.fnt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154" Type="http://schemas.openxmlformats.org/officeDocument/2006/relationships/font" Target="fonts/PoppinsLight-italic.fntdata"/><Relationship Id="rId58" Type="http://schemas.openxmlformats.org/officeDocument/2006/relationships/slide" Target="slides/slide53.xml"/><Relationship Id="rId153" Type="http://schemas.openxmlformats.org/officeDocument/2006/relationships/font" Target="fonts/PoppinsLight-bold.fntdata"/><Relationship Id="rId152" Type="http://schemas.openxmlformats.org/officeDocument/2006/relationships/font" Target="fonts/PoppinsLight-regular.fntdata"/><Relationship Id="rId151" Type="http://schemas.openxmlformats.org/officeDocument/2006/relationships/font" Target="fonts/Poppins-boldItalic.fntdata"/><Relationship Id="rId158" Type="http://customschemas.google.com/relationships/presentationmetadata" Target="metadata"/><Relationship Id="rId157" Type="http://schemas.openxmlformats.org/officeDocument/2006/relationships/font" Target="fonts/PoppinsBlack-boldItalic.fntdata"/><Relationship Id="rId156" Type="http://schemas.openxmlformats.org/officeDocument/2006/relationships/font" Target="fonts/PoppinsBlack-bold.fntdata"/><Relationship Id="rId155" Type="http://schemas.openxmlformats.org/officeDocument/2006/relationships/font" Target="fonts/Poppins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291e46b823e_0_12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g291e46b823e_0_12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291e46b823e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g291e46b823e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291e46b823e_1_3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g291e46b823e_1_3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p9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9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p9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9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p9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9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p9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9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p9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9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2" name="Shape 2112"/>
        <p:cNvGrpSpPr/>
        <p:nvPr/>
      </p:nvGrpSpPr>
      <p:grpSpPr>
        <a:xfrm>
          <a:off x="0" y="0"/>
          <a:ext cx="0" cy="0"/>
          <a:chOff x="0" y="0"/>
          <a:chExt cx="0" cy="0"/>
        </a:xfrm>
      </p:grpSpPr>
      <p:sp>
        <p:nvSpPr>
          <p:cNvPr id="2113" name="Google Shape;2113;p9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9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7" name="Shape 2137"/>
        <p:cNvGrpSpPr/>
        <p:nvPr/>
      </p:nvGrpSpPr>
      <p:grpSpPr>
        <a:xfrm>
          <a:off x="0" y="0"/>
          <a:ext cx="0" cy="0"/>
          <a:chOff x="0" y="0"/>
          <a:chExt cx="0" cy="0"/>
        </a:xfrm>
      </p:grpSpPr>
      <p:sp>
        <p:nvSpPr>
          <p:cNvPr id="2138" name="Google Shape;2138;p9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9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p10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0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p10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0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p10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0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9" name="Shape 2239"/>
        <p:cNvGrpSpPr/>
        <p:nvPr/>
      </p:nvGrpSpPr>
      <p:grpSpPr>
        <a:xfrm>
          <a:off x="0" y="0"/>
          <a:ext cx="0" cy="0"/>
          <a:chOff x="0" y="0"/>
          <a:chExt cx="0" cy="0"/>
        </a:xfrm>
      </p:grpSpPr>
      <p:sp>
        <p:nvSpPr>
          <p:cNvPr id="2240" name="Google Shape;2240;p10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0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p10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0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 name="Shape 2277"/>
        <p:cNvGrpSpPr/>
        <p:nvPr/>
      </p:nvGrpSpPr>
      <p:grpSpPr>
        <a:xfrm>
          <a:off x="0" y="0"/>
          <a:ext cx="0" cy="0"/>
          <a:chOff x="0" y="0"/>
          <a:chExt cx="0" cy="0"/>
        </a:xfrm>
      </p:grpSpPr>
      <p:sp>
        <p:nvSpPr>
          <p:cNvPr id="2278" name="Google Shape;2278;p10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0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2" name="Shape 2302"/>
        <p:cNvGrpSpPr/>
        <p:nvPr/>
      </p:nvGrpSpPr>
      <p:grpSpPr>
        <a:xfrm>
          <a:off x="0" y="0"/>
          <a:ext cx="0" cy="0"/>
          <a:chOff x="0" y="0"/>
          <a:chExt cx="0" cy="0"/>
        </a:xfrm>
      </p:grpSpPr>
      <p:sp>
        <p:nvSpPr>
          <p:cNvPr id="2303" name="Google Shape;2303;p10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0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p10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0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6" name="Shape 2366"/>
        <p:cNvGrpSpPr/>
        <p:nvPr/>
      </p:nvGrpSpPr>
      <p:grpSpPr>
        <a:xfrm>
          <a:off x="0" y="0"/>
          <a:ext cx="0" cy="0"/>
          <a:chOff x="0" y="0"/>
          <a:chExt cx="0" cy="0"/>
        </a:xfrm>
      </p:grpSpPr>
      <p:sp>
        <p:nvSpPr>
          <p:cNvPr id="2367" name="Google Shape;2367;p10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0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p10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0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3" name="Shape 2393"/>
        <p:cNvGrpSpPr/>
        <p:nvPr/>
      </p:nvGrpSpPr>
      <p:grpSpPr>
        <a:xfrm>
          <a:off x="0" y="0"/>
          <a:ext cx="0" cy="0"/>
          <a:chOff x="0" y="0"/>
          <a:chExt cx="0" cy="0"/>
        </a:xfrm>
      </p:grpSpPr>
      <p:sp>
        <p:nvSpPr>
          <p:cNvPr id="2394" name="Google Shape;2394;p1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7" name="Shape 2407"/>
        <p:cNvGrpSpPr/>
        <p:nvPr/>
      </p:nvGrpSpPr>
      <p:grpSpPr>
        <a:xfrm>
          <a:off x="0" y="0"/>
          <a:ext cx="0" cy="0"/>
          <a:chOff x="0" y="0"/>
          <a:chExt cx="0" cy="0"/>
        </a:xfrm>
      </p:grpSpPr>
      <p:sp>
        <p:nvSpPr>
          <p:cNvPr id="2408" name="Google Shape;2408;p1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p1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4" name="Shape 2454"/>
        <p:cNvGrpSpPr/>
        <p:nvPr/>
      </p:nvGrpSpPr>
      <p:grpSpPr>
        <a:xfrm>
          <a:off x="0" y="0"/>
          <a:ext cx="0" cy="0"/>
          <a:chOff x="0" y="0"/>
          <a:chExt cx="0" cy="0"/>
        </a:xfrm>
      </p:grpSpPr>
      <p:sp>
        <p:nvSpPr>
          <p:cNvPr id="2455" name="Google Shape;2455;p1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p1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8" name="Shape 2518"/>
        <p:cNvGrpSpPr/>
        <p:nvPr/>
      </p:nvGrpSpPr>
      <p:grpSpPr>
        <a:xfrm>
          <a:off x="0" y="0"/>
          <a:ext cx="0" cy="0"/>
          <a:chOff x="0" y="0"/>
          <a:chExt cx="0" cy="0"/>
        </a:xfrm>
      </p:grpSpPr>
      <p:sp>
        <p:nvSpPr>
          <p:cNvPr id="2519" name="Google Shape;2519;p1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6" name="Shape 2556"/>
        <p:cNvGrpSpPr/>
        <p:nvPr/>
      </p:nvGrpSpPr>
      <p:grpSpPr>
        <a:xfrm>
          <a:off x="0" y="0"/>
          <a:ext cx="0" cy="0"/>
          <a:chOff x="0" y="0"/>
          <a:chExt cx="0" cy="0"/>
        </a:xfrm>
      </p:grpSpPr>
      <p:sp>
        <p:nvSpPr>
          <p:cNvPr id="2557" name="Google Shape;2557;p1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3" name="Shape 2583"/>
        <p:cNvGrpSpPr/>
        <p:nvPr/>
      </p:nvGrpSpPr>
      <p:grpSpPr>
        <a:xfrm>
          <a:off x="0" y="0"/>
          <a:ext cx="0" cy="0"/>
          <a:chOff x="0" y="0"/>
          <a:chExt cx="0" cy="0"/>
        </a:xfrm>
      </p:grpSpPr>
      <p:sp>
        <p:nvSpPr>
          <p:cNvPr id="2584" name="Google Shape;2584;p1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3" name="Shape 2613"/>
        <p:cNvGrpSpPr/>
        <p:nvPr/>
      </p:nvGrpSpPr>
      <p:grpSpPr>
        <a:xfrm>
          <a:off x="0" y="0"/>
          <a:ext cx="0" cy="0"/>
          <a:chOff x="0" y="0"/>
          <a:chExt cx="0" cy="0"/>
        </a:xfrm>
      </p:grpSpPr>
      <p:sp>
        <p:nvSpPr>
          <p:cNvPr id="2614" name="Google Shape;2614;p1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4" name="Shape 2644"/>
        <p:cNvGrpSpPr/>
        <p:nvPr/>
      </p:nvGrpSpPr>
      <p:grpSpPr>
        <a:xfrm>
          <a:off x="0" y="0"/>
          <a:ext cx="0" cy="0"/>
          <a:chOff x="0" y="0"/>
          <a:chExt cx="0" cy="0"/>
        </a:xfrm>
      </p:grpSpPr>
      <p:sp>
        <p:nvSpPr>
          <p:cNvPr id="2645" name="Google Shape;2645;p1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7" name="Shape 2657"/>
        <p:cNvGrpSpPr/>
        <p:nvPr/>
      </p:nvGrpSpPr>
      <p:grpSpPr>
        <a:xfrm>
          <a:off x="0" y="0"/>
          <a:ext cx="0" cy="0"/>
          <a:chOff x="0" y="0"/>
          <a:chExt cx="0" cy="0"/>
        </a:xfrm>
      </p:grpSpPr>
      <p:sp>
        <p:nvSpPr>
          <p:cNvPr id="2658" name="Google Shape;2658;p1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1" name="Shape 2671"/>
        <p:cNvGrpSpPr/>
        <p:nvPr/>
      </p:nvGrpSpPr>
      <p:grpSpPr>
        <a:xfrm>
          <a:off x="0" y="0"/>
          <a:ext cx="0" cy="0"/>
          <a:chOff x="0" y="0"/>
          <a:chExt cx="0" cy="0"/>
        </a:xfrm>
      </p:grpSpPr>
      <p:sp>
        <p:nvSpPr>
          <p:cNvPr id="2672" name="Google Shape;2672;p1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4" name="Shape 2704"/>
        <p:cNvGrpSpPr/>
        <p:nvPr/>
      </p:nvGrpSpPr>
      <p:grpSpPr>
        <a:xfrm>
          <a:off x="0" y="0"/>
          <a:ext cx="0" cy="0"/>
          <a:chOff x="0" y="0"/>
          <a:chExt cx="0" cy="0"/>
        </a:xfrm>
      </p:grpSpPr>
      <p:sp>
        <p:nvSpPr>
          <p:cNvPr id="2705" name="Google Shape;2705;p1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9" name="Shape 2739"/>
        <p:cNvGrpSpPr/>
        <p:nvPr/>
      </p:nvGrpSpPr>
      <p:grpSpPr>
        <a:xfrm>
          <a:off x="0" y="0"/>
          <a:ext cx="0" cy="0"/>
          <a:chOff x="0" y="0"/>
          <a:chExt cx="0" cy="0"/>
        </a:xfrm>
      </p:grpSpPr>
      <p:sp>
        <p:nvSpPr>
          <p:cNvPr id="2740" name="Google Shape;2740;p1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0" name="Shape 2780"/>
        <p:cNvGrpSpPr/>
        <p:nvPr/>
      </p:nvGrpSpPr>
      <p:grpSpPr>
        <a:xfrm>
          <a:off x="0" y="0"/>
          <a:ext cx="0" cy="0"/>
          <a:chOff x="0" y="0"/>
          <a:chExt cx="0" cy="0"/>
        </a:xfrm>
      </p:grpSpPr>
      <p:sp>
        <p:nvSpPr>
          <p:cNvPr id="2781" name="Google Shape;2781;p1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3" name="Shape 2793"/>
        <p:cNvGrpSpPr/>
        <p:nvPr/>
      </p:nvGrpSpPr>
      <p:grpSpPr>
        <a:xfrm>
          <a:off x="0" y="0"/>
          <a:ext cx="0" cy="0"/>
          <a:chOff x="0" y="0"/>
          <a:chExt cx="0" cy="0"/>
        </a:xfrm>
      </p:grpSpPr>
      <p:sp>
        <p:nvSpPr>
          <p:cNvPr id="2794" name="Google Shape;2794;p1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7" name="Shape 2807"/>
        <p:cNvGrpSpPr/>
        <p:nvPr/>
      </p:nvGrpSpPr>
      <p:grpSpPr>
        <a:xfrm>
          <a:off x="0" y="0"/>
          <a:ext cx="0" cy="0"/>
          <a:chOff x="0" y="0"/>
          <a:chExt cx="0" cy="0"/>
        </a:xfrm>
      </p:grpSpPr>
      <p:sp>
        <p:nvSpPr>
          <p:cNvPr id="2808" name="Google Shape;2808;g2922dcbae34_0_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g2922dcbae34_0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1" name="Shape 2821"/>
        <p:cNvGrpSpPr/>
        <p:nvPr/>
      </p:nvGrpSpPr>
      <p:grpSpPr>
        <a:xfrm>
          <a:off x="0" y="0"/>
          <a:ext cx="0" cy="0"/>
          <a:chOff x="0" y="0"/>
          <a:chExt cx="0" cy="0"/>
        </a:xfrm>
      </p:grpSpPr>
      <p:sp>
        <p:nvSpPr>
          <p:cNvPr id="2822" name="Google Shape;2822;p1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5" name="Shape 2835"/>
        <p:cNvGrpSpPr/>
        <p:nvPr/>
      </p:nvGrpSpPr>
      <p:grpSpPr>
        <a:xfrm>
          <a:off x="0" y="0"/>
          <a:ext cx="0" cy="0"/>
          <a:chOff x="0" y="0"/>
          <a:chExt cx="0" cy="0"/>
        </a:xfrm>
      </p:grpSpPr>
      <p:sp>
        <p:nvSpPr>
          <p:cNvPr id="2836" name="Google Shape;2836;p1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4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4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4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4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5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5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5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5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5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5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5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5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5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5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p6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p6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6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6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6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6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6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6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6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6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7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7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7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p7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p7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p7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p7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7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p7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7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p7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7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7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22dcbae34_0_2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922dcbae34_0_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p7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7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p8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p8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291e46b823e_1_6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g291e46b823e_1_6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p8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291e46b823e_1_7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g291e46b823e_1_7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291e46b823e_1_9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g291e46b823e_1_9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p8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p8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8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8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p8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8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p8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p8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8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p8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8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p9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9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6" name="Shape 1846"/>
        <p:cNvGrpSpPr/>
        <p:nvPr/>
      </p:nvGrpSpPr>
      <p:grpSpPr>
        <a:xfrm>
          <a:off x="0" y="0"/>
          <a:ext cx="0" cy="0"/>
          <a:chOff x="0" y="0"/>
          <a:chExt cx="0" cy="0"/>
        </a:xfrm>
      </p:grpSpPr>
      <p:sp>
        <p:nvSpPr>
          <p:cNvPr id="1847" name="Google Shape;1847;p9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9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p9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9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291e46b823e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g291e46b823e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291e46b823e_0_4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g291e46b823e_0_4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291e46b823e_0_10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g291e46b823e_0_10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8"/>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38"/>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3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3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39"/>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0"/>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40"/>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40"/>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40"/>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40"/>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40"/>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1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130"/>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13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3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1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1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134"/>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1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13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13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1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36"/>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3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37"/>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2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00.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101.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102.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48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483.png"/><Relationship Id="rId8" Type="http://schemas.openxmlformats.org/officeDocument/2006/relationships/image" Target="../media/image50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507.png"/><Relationship Id="rId8" Type="http://schemas.openxmlformats.org/officeDocument/2006/relationships/image" Target="../media/image48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507.png"/><Relationship Id="rId8" Type="http://schemas.openxmlformats.org/officeDocument/2006/relationships/image" Target="../media/image48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507.png"/><Relationship Id="rId8" Type="http://schemas.openxmlformats.org/officeDocument/2006/relationships/image" Target="../media/image48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507.png"/><Relationship Id="rId8" Type="http://schemas.openxmlformats.org/officeDocument/2006/relationships/image" Target="../media/image48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507.png"/><Relationship Id="rId8" Type="http://schemas.openxmlformats.org/officeDocument/2006/relationships/image" Target="../media/image48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2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29.png"/></Relationships>
</file>

<file path=ppt/slides/_rels/slide123.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124.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125.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hyperlink" Target="https://google.com/"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28.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402.png"/></Relationships>
</file>

<file path=ppt/slides/_rels/slide131.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507.png"/><Relationship Id="rId8" Type="http://schemas.openxmlformats.org/officeDocument/2006/relationships/image" Target="../media/image48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15.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21.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24.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1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29.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hyperlink" Target="https://goog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hyperlink" Target="https://goog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3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53.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28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29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2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3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3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70.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72.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73.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40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40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41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hyperlink" Target="https://httpbin.org/"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hyperlink" Target="https://reqres.in/"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hyperlink" Target="https://miip.es/"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91.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92.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hyperlink" Target="http://0.0.0.0/"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s>
</file>

<file path=ppt/slides/_rels/slide98.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_rels/slide99.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8.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64.png"/><Relationship Id="rId8"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p:nvPr/>
        </p:nvSpPr>
        <p:spPr>
          <a:xfrm>
            <a:off x="404280" y="1577880"/>
            <a:ext cx="4978800" cy="54792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i="0" lang="es" sz="4000" u="none" cap="none" strike="noStrike">
                <a:solidFill>
                  <a:srgbClr val="1A5EAE"/>
                </a:solidFill>
                <a:latin typeface="Poppins Black"/>
                <a:ea typeface="Poppins Black"/>
                <a:cs typeface="Poppins Black"/>
                <a:sym typeface="Poppins Black"/>
              </a:rPr>
              <a:t>NETWORKING</a:t>
            </a:r>
            <a:endParaRPr b="1" i="0" sz="4000" u="none" cap="none" strike="noStrike"/>
          </a:p>
        </p:txBody>
      </p:sp>
      <p:sp>
        <p:nvSpPr>
          <p:cNvPr id="61" name="Google Shape;61;p1"/>
          <p:cNvSpPr/>
          <p:nvPr/>
        </p:nvSpPr>
        <p:spPr>
          <a:xfrm>
            <a:off x="395280" y="436896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62" name="Google Shape;62;p1"/>
          <p:cNvPicPr preferRelativeResize="0"/>
          <p:nvPr/>
        </p:nvPicPr>
        <p:blipFill rotWithShape="1">
          <a:blip r:embed="rId3">
            <a:alphaModFix/>
          </a:blip>
          <a:srcRect b="0" l="0" r="0" t="0"/>
          <a:stretch/>
        </p:blipFill>
        <p:spPr>
          <a:xfrm>
            <a:off x="404280" y="4514040"/>
            <a:ext cx="3497760" cy="409320"/>
          </a:xfrm>
          <a:prstGeom prst="rect">
            <a:avLst/>
          </a:prstGeom>
          <a:noFill/>
          <a:ln>
            <a:noFill/>
          </a:ln>
        </p:spPr>
      </p:pic>
      <p:pic>
        <p:nvPicPr>
          <p:cNvPr id="63" name="Google Shape;63;p1"/>
          <p:cNvPicPr preferRelativeResize="0"/>
          <p:nvPr/>
        </p:nvPicPr>
        <p:blipFill rotWithShape="1">
          <a:blip r:embed="rId4">
            <a:alphaModFix/>
          </a:blip>
          <a:srcRect b="0" l="0" r="0" t="0"/>
          <a:stretch/>
        </p:blipFill>
        <p:spPr>
          <a:xfrm>
            <a:off x="7369200" y="4573800"/>
            <a:ext cx="597240" cy="289800"/>
          </a:xfrm>
          <a:prstGeom prst="rect">
            <a:avLst/>
          </a:prstGeom>
          <a:noFill/>
          <a:ln>
            <a:noFill/>
          </a:ln>
        </p:spPr>
      </p:pic>
      <p:pic>
        <p:nvPicPr>
          <p:cNvPr id="64" name="Google Shape;64;p1"/>
          <p:cNvPicPr preferRelativeResize="0"/>
          <p:nvPr/>
        </p:nvPicPr>
        <p:blipFill rotWithShape="1">
          <a:blip r:embed="rId5">
            <a:alphaModFix/>
          </a:blip>
          <a:srcRect b="0" l="0" r="0" t="0"/>
          <a:stretch/>
        </p:blipFill>
        <p:spPr>
          <a:xfrm>
            <a:off x="8146080" y="4562640"/>
            <a:ext cx="597240" cy="312120"/>
          </a:xfrm>
          <a:prstGeom prst="rect">
            <a:avLst/>
          </a:prstGeom>
          <a:noFill/>
          <a:ln>
            <a:noFill/>
          </a:ln>
        </p:spPr>
      </p:pic>
      <p:pic>
        <p:nvPicPr>
          <p:cNvPr id="65" name="Google Shape;65;p1"/>
          <p:cNvPicPr preferRelativeResize="0"/>
          <p:nvPr/>
        </p:nvPicPr>
        <p:blipFill rotWithShape="1">
          <a:blip r:embed="rId6">
            <a:alphaModFix/>
          </a:blip>
          <a:srcRect b="0" l="0" r="0" t="0"/>
          <a:stretch/>
        </p:blipFill>
        <p:spPr>
          <a:xfrm>
            <a:off x="6206400" y="4573800"/>
            <a:ext cx="886320" cy="289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210" name="Google Shape;210;p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Introducción</a:t>
            </a:r>
            <a:endParaRPr b="0" i="0" sz="2000" u="none" cap="none" strike="noStrike">
              <a:latin typeface="Arial"/>
              <a:ea typeface="Arial"/>
              <a:cs typeface="Arial"/>
              <a:sym typeface="Arial"/>
            </a:endParaRPr>
          </a:p>
        </p:txBody>
      </p:sp>
      <p:sp>
        <p:nvSpPr>
          <p:cNvPr id="211" name="Google Shape;211;p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12" name="Google Shape;212;p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13" name="Google Shape;213;p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14" name="Google Shape;214;p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15" name="Google Shape;215;p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16" name="Google Shape;216;p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17" name="Google Shape;217;p9"/>
          <p:cNvSpPr/>
          <p:nvPr/>
        </p:nvSpPr>
        <p:spPr>
          <a:xfrm>
            <a:off x="428040" y="1625040"/>
            <a:ext cx="3313080" cy="91260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DNS</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Clientes y Servidores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Front y Back</a:t>
            </a:r>
            <a:endParaRPr b="0" i="0" sz="1500" u="none" cap="none" strike="noStrike">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g291e46b823e_0_129"/>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944" name="Google Shape;1944;g291e46b823e_0_129"/>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Escenario real</a:t>
            </a:r>
            <a:endParaRPr b="0" i="0" sz="2000" u="none" cap="none" strike="noStrike">
              <a:latin typeface="Arial"/>
              <a:ea typeface="Arial"/>
              <a:cs typeface="Arial"/>
              <a:sym typeface="Arial"/>
            </a:endParaRPr>
          </a:p>
        </p:txBody>
      </p:sp>
      <p:sp>
        <p:nvSpPr>
          <p:cNvPr id="1945" name="Google Shape;1945;g291e46b823e_0_129"/>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946" name="Google Shape;1946;g291e46b823e_0_129"/>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947" name="Google Shape;1947;g291e46b823e_0_12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948" name="Google Shape;1948;g291e46b823e_0_12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949" name="Google Shape;1949;g291e46b823e_0_129"/>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1950" name="Google Shape;1950;g291e46b823e_0_129"/>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pic>
        <p:nvPicPr>
          <p:cNvPr id="1951" name="Google Shape;1951;g291e46b823e_0_129"/>
          <p:cNvPicPr preferRelativeResize="0"/>
          <p:nvPr/>
        </p:nvPicPr>
        <p:blipFill rotWithShape="1">
          <a:blip r:embed="rId7">
            <a:alphaModFix/>
          </a:blip>
          <a:srcRect b="0" l="0" r="0" t="0"/>
          <a:stretch/>
        </p:blipFill>
        <p:spPr>
          <a:xfrm>
            <a:off x="817560" y="2060040"/>
            <a:ext cx="587880" cy="520920"/>
          </a:xfrm>
          <a:prstGeom prst="rect">
            <a:avLst/>
          </a:prstGeom>
          <a:noFill/>
          <a:ln>
            <a:noFill/>
          </a:ln>
        </p:spPr>
      </p:pic>
      <p:pic>
        <p:nvPicPr>
          <p:cNvPr id="1952" name="Google Shape;1952;g291e46b823e_0_129"/>
          <p:cNvPicPr preferRelativeResize="0"/>
          <p:nvPr/>
        </p:nvPicPr>
        <p:blipFill rotWithShape="1">
          <a:blip r:embed="rId8">
            <a:alphaModFix/>
          </a:blip>
          <a:srcRect b="0" l="0" r="0" t="0"/>
          <a:stretch/>
        </p:blipFill>
        <p:spPr>
          <a:xfrm>
            <a:off x="984600" y="2615880"/>
            <a:ext cx="266400" cy="461160"/>
          </a:xfrm>
          <a:prstGeom prst="rect">
            <a:avLst/>
          </a:prstGeom>
          <a:noFill/>
          <a:ln>
            <a:noFill/>
          </a:ln>
        </p:spPr>
      </p:pic>
      <p:pic>
        <p:nvPicPr>
          <p:cNvPr id="1953" name="Google Shape;1953;g291e46b823e_0_129"/>
          <p:cNvPicPr preferRelativeResize="0"/>
          <p:nvPr/>
        </p:nvPicPr>
        <p:blipFill rotWithShape="1">
          <a:blip r:embed="rId9">
            <a:alphaModFix/>
          </a:blip>
          <a:srcRect b="0" l="0" r="0" t="0"/>
          <a:stretch/>
        </p:blipFill>
        <p:spPr>
          <a:xfrm rot="-5416201">
            <a:off x="897840" y="3000360"/>
            <a:ext cx="450000" cy="612000"/>
          </a:xfrm>
          <a:prstGeom prst="rect">
            <a:avLst/>
          </a:prstGeom>
          <a:noFill/>
          <a:ln>
            <a:noFill/>
          </a:ln>
        </p:spPr>
      </p:pic>
      <p:sp>
        <p:nvSpPr>
          <p:cNvPr id="1954" name="Google Shape;1954;g291e46b823e_0_129"/>
          <p:cNvSpPr/>
          <p:nvPr/>
        </p:nvSpPr>
        <p:spPr>
          <a:xfrm>
            <a:off x="671760" y="1914600"/>
            <a:ext cx="870600" cy="174480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g291e46b823e_0_129"/>
          <p:cNvSpPr/>
          <p:nvPr/>
        </p:nvSpPr>
        <p:spPr>
          <a:xfrm>
            <a:off x="272880" y="1564680"/>
            <a:ext cx="16740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1956" name="Google Shape;1956;g291e46b823e_0_129"/>
          <p:cNvSpPr/>
          <p:nvPr/>
        </p:nvSpPr>
        <p:spPr>
          <a:xfrm>
            <a:off x="7734720" y="1914600"/>
            <a:ext cx="870600" cy="174480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g291e46b823e_0_129"/>
          <p:cNvSpPr/>
          <p:nvPr/>
        </p:nvSpPr>
        <p:spPr>
          <a:xfrm>
            <a:off x="7226400" y="15646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1958" name="Google Shape;1958;g291e46b823e_0_129"/>
          <p:cNvPicPr preferRelativeResize="0"/>
          <p:nvPr/>
        </p:nvPicPr>
        <p:blipFill rotWithShape="1">
          <a:blip r:embed="rId10">
            <a:alphaModFix/>
          </a:blip>
          <a:srcRect b="0" l="0" r="0" t="0"/>
          <a:stretch/>
        </p:blipFill>
        <p:spPr>
          <a:xfrm>
            <a:off x="7991040" y="1991280"/>
            <a:ext cx="362160" cy="648720"/>
          </a:xfrm>
          <a:prstGeom prst="rect">
            <a:avLst/>
          </a:prstGeom>
          <a:noFill/>
          <a:ln>
            <a:noFill/>
          </a:ln>
        </p:spPr>
      </p:pic>
      <p:pic>
        <p:nvPicPr>
          <p:cNvPr id="1959" name="Google Shape;1959;g291e46b823e_0_129"/>
          <p:cNvPicPr preferRelativeResize="0"/>
          <p:nvPr/>
        </p:nvPicPr>
        <p:blipFill rotWithShape="1">
          <a:blip r:embed="rId11">
            <a:alphaModFix/>
          </a:blip>
          <a:srcRect b="0" l="0" r="0" t="0"/>
          <a:stretch/>
        </p:blipFill>
        <p:spPr>
          <a:xfrm>
            <a:off x="7924800" y="2665200"/>
            <a:ext cx="536760" cy="411840"/>
          </a:xfrm>
          <a:prstGeom prst="rect">
            <a:avLst/>
          </a:prstGeom>
          <a:noFill/>
          <a:ln>
            <a:noFill/>
          </a:ln>
        </p:spPr>
      </p:pic>
      <p:pic>
        <p:nvPicPr>
          <p:cNvPr id="1960" name="Google Shape;1960;g291e46b823e_0_129"/>
          <p:cNvPicPr preferRelativeResize="0"/>
          <p:nvPr/>
        </p:nvPicPr>
        <p:blipFill rotWithShape="1">
          <a:blip r:embed="rId12">
            <a:alphaModFix/>
          </a:blip>
          <a:srcRect b="0" l="0" r="0" t="0"/>
          <a:stretch/>
        </p:blipFill>
        <p:spPr>
          <a:xfrm>
            <a:off x="8027400" y="3152640"/>
            <a:ext cx="361080" cy="415440"/>
          </a:xfrm>
          <a:prstGeom prst="rect">
            <a:avLst/>
          </a:prstGeom>
          <a:noFill/>
          <a:ln>
            <a:noFill/>
          </a:ln>
        </p:spPr>
      </p:pic>
      <p:sp>
        <p:nvSpPr>
          <p:cNvPr id="1961" name="Google Shape;1961;g291e46b823e_0_129"/>
          <p:cNvSpPr/>
          <p:nvPr/>
        </p:nvSpPr>
        <p:spPr>
          <a:xfrm flipH="1" rot="10800000">
            <a:off x="1697150" y="2725560"/>
            <a:ext cx="5907222" cy="864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962" name="Google Shape;1962;g291e46b823e_0_129"/>
          <p:cNvSpPr/>
          <p:nvPr/>
        </p:nvSpPr>
        <p:spPr>
          <a:xfrm>
            <a:off x="1972250" y="2277925"/>
            <a:ext cx="9675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3" name="Google Shape;1963;g291e46b823e_0_129"/>
          <p:cNvSpPr/>
          <p:nvPr/>
        </p:nvSpPr>
        <p:spPr>
          <a:xfrm>
            <a:off x="3377513" y="2277925"/>
            <a:ext cx="1498500" cy="903900"/>
          </a:xfrm>
          <a:prstGeom prst="roundRect">
            <a:avLst>
              <a:gd fmla="val 16667" name="adj"/>
            </a:avLst>
          </a:prstGeom>
          <a:solidFill>
            <a:srgbClr val="D9D2E9"/>
          </a:solidFill>
          <a:ln cap="flat" cmpd="sng" w="1905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4" name="Google Shape;1964;g291e46b823e_0_129"/>
          <p:cNvSpPr/>
          <p:nvPr/>
        </p:nvSpPr>
        <p:spPr>
          <a:xfrm>
            <a:off x="5305813" y="2277925"/>
            <a:ext cx="19728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5" name="Google Shape;1965;g291e46b823e_0_129"/>
          <p:cNvSpPr/>
          <p:nvPr/>
        </p:nvSpPr>
        <p:spPr>
          <a:xfrm>
            <a:off x="1503775" y="25561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 sz="1800">
                <a:solidFill>
                  <a:srgbClr val="55215B"/>
                </a:solidFill>
              </a:rPr>
              <a:t>CACHÉ</a:t>
            </a:r>
            <a:endParaRPr b="0" i="0" sz="1800" u="none" cap="none" strike="noStrike">
              <a:latin typeface="Arial"/>
              <a:ea typeface="Arial"/>
              <a:cs typeface="Arial"/>
              <a:sym typeface="Arial"/>
            </a:endParaRPr>
          </a:p>
        </p:txBody>
      </p:sp>
      <p:sp>
        <p:nvSpPr>
          <p:cNvPr id="1966" name="Google Shape;1966;g291e46b823e_0_129"/>
          <p:cNvSpPr/>
          <p:nvPr/>
        </p:nvSpPr>
        <p:spPr>
          <a:xfrm>
            <a:off x="3176738" y="25561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 sz="1800">
                <a:solidFill>
                  <a:srgbClr val="55215B"/>
                </a:solidFill>
              </a:rPr>
              <a:t>SEGURIDAD</a:t>
            </a:r>
            <a:endParaRPr b="0" i="0" sz="1800" u="none" cap="none" strike="noStrike">
              <a:latin typeface="Arial"/>
              <a:ea typeface="Arial"/>
              <a:cs typeface="Arial"/>
              <a:sym typeface="Arial"/>
            </a:endParaRPr>
          </a:p>
        </p:txBody>
      </p:sp>
      <p:sp>
        <p:nvSpPr>
          <p:cNvPr id="1967" name="Google Shape;1967;g291e46b823e_0_129"/>
          <p:cNvSpPr/>
          <p:nvPr/>
        </p:nvSpPr>
        <p:spPr>
          <a:xfrm>
            <a:off x="1814175" y="3659400"/>
            <a:ext cx="5665800" cy="1104900"/>
          </a:xfrm>
          <a:prstGeom prst="rect">
            <a:avLst/>
          </a:prstGeom>
          <a:noFill/>
          <a:ln>
            <a:noFill/>
          </a:ln>
        </p:spPr>
        <p:txBody>
          <a:bodyPr anchorCtr="0" anchor="t" bIns="0" lIns="0" spcFirstLastPara="1" rIns="0" wrap="square" tIns="0">
            <a:noAutofit/>
          </a:bodyPr>
          <a:lstStyle/>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Firewall capa 4: filtra por puerto (típicamente solo 80 y/o 443)</a:t>
            </a:r>
            <a:endParaRPr b="0" i="0" sz="1300" u="none" cap="none" strike="noStrike">
              <a:latin typeface="Arial"/>
              <a:ea typeface="Arial"/>
              <a:cs typeface="Arial"/>
              <a:sym typeface="Arial"/>
            </a:endParaRPr>
          </a:p>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Firewall capa 7 (WAF): filtra por reglas de HTTP</a:t>
            </a:r>
            <a:endParaRPr sz="1300">
              <a:latin typeface="Poppins Light"/>
              <a:ea typeface="Poppins Light"/>
              <a:cs typeface="Poppins Light"/>
              <a:sym typeface="Poppins Light"/>
            </a:endParaRPr>
          </a:p>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Anti DoS: evitar saturar el servidor</a:t>
            </a:r>
            <a:endParaRPr b="0" i="0" sz="1300" u="none" cap="none" strike="noStrike">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g291e46b823e_1_0"/>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973" name="Google Shape;1973;g291e46b823e_1_0"/>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Escenario real</a:t>
            </a:r>
            <a:endParaRPr b="0" i="0" sz="2000" u="none" cap="none" strike="noStrike">
              <a:latin typeface="Arial"/>
              <a:ea typeface="Arial"/>
              <a:cs typeface="Arial"/>
              <a:sym typeface="Arial"/>
            </a:endParaRPr>
          </a:p>
        </p:txBody>
      </p:sp>
      <p:sp>
        <p:nvSpPr>
          <p:cNvPr id="1974" name="Google Shape;1974;g291e46b823e_1_0"/>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975" name="Google Shape;1975;g291e46b823e_1_0"/>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976" name="Google Shape;1976;g291e46b823e_1_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977" name="Google Shape;1977;g291e46b823e_1_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978" name="Google Shape;1978;g291e46b823e_1_0"/>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1979" name="Google Shape;1979;g291e46b823e_1_0"/>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pic>
        <p:nvPicPr>
          <p:cNvPr id="1980" name="Google Shape;1980;g291e46b823e_1_0"/>
          <p:cNvPicPr preferRelativeResize="0"/>
          <p:nvPr/>
        </p:nvPicPr>
        <p:blipFill rotWithShape="1">
          <a:blip r:embed="rId7">
            <a:alphaModFix/>
          </a:blip>
          <a:srcRect b="0" l="0" r="0" t="0"/>
          <a:stretch/>
        </p:blipFill>
        <p:spPr>
          <a:xfrm>
            <a:off x="817560" y="2060040"/>
            <a:ext cx="587880" cy="520920"/>
          </a:xfrm>
          <a:prstGeom prst="rect">
            <a:avLst/>
          </a:prstGeom>
          <a:noFill/>
          <a:ln>
            <a:noFill/>
          </a:ln>
        </p:spPr>
      </p:pic>
      <p:pic>
        <p:nvPicPr>
          <p:cNvPr id="1981" name="Google Shape;1981;g291e46b823e_1_0"/>
          <p:cNvPicPr preferRelativeResize="0"/>
          <p:nvPr/>
        </p:nvPicPr>
        <p:blipFill rotWithShape="1">
          <a:blip r:embed="rId8">
            <a:alphaModFix/>
          </a:blip>
          <a:srcRect b="0" l="0" r="0" t="0"/>
          <a:stretch/>
        </p:blipFill>
        <p:spPr>
          <a:xfrm>
            <a:off x="984600" y="2615880"/>
            <a:ext cx="266400" cy="461160"/>
          </a:xfrm>
          <a:prstGeom prst="rect">
            <a:avLst/>
          </a:prstGeom>
          <a:noFill/>
          <a:ln>
            <a:noFill/>
          </a:ln>
        </p:spPr>
      </p:pic>
      <p:pic>
        <p:nvPicPr>
          <p:cNvPr id="1982" name="Google Shape;1982;g291e46b823e_1_0"/>
          <p:cNvPicPr preferRelativeResize="0"/>
          <p:nvPr/>
        </p:nvPicPr>
        <p:blipFill rotWithShape="1">
          <a:blip r:embed="rId9">
            <a:alphaModFix/>
          </a:blip>
          <a:srcRect b="0" l="0" r="0" t="0"/>
          <a:stretch/>
        </p:blipFill>
        <p:spPr>
          <a:xfrm rot="-5416201">
            <a:off x="897840" y="3000360"/>
            <a:ext cx="450000" cy="612000"/>
          </a:xfrm>
          <a:prstGeom prst="rect">
            <a:avLst/>
          </a:prstGeom>
          <a:noFill/>
          <a:ln>
            <a:noFill/>
          </a:ln>
        </p:spPr>
      </p:pic>
      <p:sp>
        <p:nvSpPr>
          <p:cNvPr id="1983" name="Google Shape;1983;g291e46b823e_1_0"/>
          <p:cNvSpPr/>
          <p:nvPr/>
        </p:nvSpPr>
        <p:spPr>
          <a:xfrm>
            <a:off x="671760" y="1914600"/>
            <a:ext cx="870600" cy="174480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g291e46b823e_1_0"/>
          <p:cNvSpPr/>
          <p:nvPr/>
        </p:nvSpPr>
        <p:spPr>
          <a:xfrm>
            <a:off x="272880" y="1564680"/>
            <a:ext cx="16740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1985" name="Google Shape;1985;g291e46b823e_1_0"/>
          <p:cNvSpPr/>
          <p:nvPr/>
        </p:nvSpPr>
        <p:spPr>
          <a:xfrm>
            <a:off x="7734720" y="1914600"/>
            <a:ext cx="870600" cy="174480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g291e46b823e_1_0"/>
          <p:cNvSpPr/>
          <p:nvPr/>
        </p:nvSpPr>
        <p:spPr>
          <a:xfrm>
            <a:off x="7226400" y="15646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1987" name="Google Shape;1987;g291e46b823e_1_0"/>
          <p:cNvPicPr preferRelativeResize="0"/>
          <p:nvPr/>
        </p:nvPicPr>
        <p:blipFill rotWithShape="1">
          <a:blip r:embed="rId10">
            <a:alphaModFix/>
          </a:blip>
          <a:srcRect b="0" l="0" r="0" t="0"/>
          <a:stretch/>
        </p:blipFill>
        <p:spPr>
          <a:xfrm>
            <a:off x="7991040" y="1991280"/>
            <a:ext cx="362160" cy="648720"/>
          </a:xfrm>
          <a:prstGeom prst="rect">
            <a:avLst/>
          </a:prstGeom>
          <a:noFill/>
          <a:ln>
            <a:noFill/>
          </a:ln>
        </p:spPr>
      </p:pic>
      <p:pic>
        <p:nvPicPr>
          <p:cNvPr id="1988" name="Google Shape;1988;g291e46b823e_1_0"/>
          <p:cNvPicPr preferRelativeResize="0"/>
          <p:nvPr/>
        </p:nvPicPr>
        <p:blipFill rotWithShape="1">
          <a:blip r:embed="rId11">
            <a:alphaModFix/>
          </a:blip>
          <a:srcRect b="0" l="0" r="0" t="0"/>
          <a:stretch/>
        </p:blipFill>
        <p:spPr>
          <a:xfrm>
            <a:off x="7924800" y="2665200"/>
            <a:ext cx="536760" cy="411840"/>
          </a:xfrm>
          <a:prstGeom prst="rect">
            <a:avLst/>
          </a:prstGeom>
          <a:noFill/>
          <a:ln>
            <a:noFill/>
          </a:ln>
        </p:spPr>
      </p:pic>
      <p:pic>
        <p:nvPicPr>
          <p:cNvPr id="1989" name="Google Shape;1989;g291e46b823e_1_0"/>
          <p:cNvPicPr preferRelativeResize="0"/>
          <p:nvPr/>
        </p:nvPicPr>
        <p:blipFill rotWithShape="1">
          <a:blip r:embed="rId12">
            <a:alphaModFix/>
          </a:blip>
          <a:srcRect b="0" l="0" r="0" t="0"/>
          <a:stretch/>
        </p:blipFill>
        <p:spPr>
          <a:xfrm>
            <a:off x="8027400" y="3152640"/>
            <a:ext cx="361080" cy="415440"/>
          </a:xfrm>
          <a:prstGeom prst="rect">
            <a:avLst/>
          </a:prstGeom>
          <a:noFill/>
          <a:ln>
            <a:noFill/>
          </a:ln>
        </p:spPr>
      </p:pic>
      <p:sp>
        <p:nvSpPr>
          <p:cNvPr id="1990" name="Google Shape;1990;g291e46b823e_1_0"/>
          <p:cNvSpPr/>
          <p:nvPr/>
        </p:nvSpPr>
        <p:spPr>
          <a:xfrm>
            <a:off x="1697150" y="2734200"/>
            <a:ext cx="5513778" cy="12852"/>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991" name="Google Shape;1991;g291e46b823e_1_0"/>
          <p:cNvSpPr/>
          <p:nvPr/>
        </p:nvSpPr>
        <p:spPr>
          <a:xfrm>
            <a:off x="1972250" y="2277925"/>
            <a:ext cx="9675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2" name="Google Shape;1992;g291e46b823e_1_0"/>
          <p:cNvSpPr/>
          <p:nvPr/>
        </p:nvSpPr>
        <p:spPr>
          <a:xfrm>
            <a:off x="3377513" y="2277925"/>
            <a:ext cx="14985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3" name="Google Shape;1993;g291e46b823e_1_0"/>
          <p:cNvSpPr/>
          <p:nvPr/>
        </p:nvSpPr>
        <p:spPr>
          <a:xfrm>
            <a:off x="5305813" y="2277925"/>
            <a:ext cx="1972800" cy="903900"/>
          </a:xfrm>
          <a:prstGeom prst="roundRect">
            <a:avLst>
              <a:gd fmla="val 16667" name="adj"/>
            </a:avLst>
          </a:prstGeom>
          <a:solidFill>
            <a:srgbClr val="D9D2E9"/>
          </a:solidFill>
          <a:ln cap="flat" cmpd="sng" w="1905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4" name="Google Shape;1994;g291e46b823e_1_0"/>
          <p:cNvSpPr/>
          <p:nvPr/>
        </p:nvSpPr>
        <p:spPr>
          <a:xfrm>
            <a:off x="1503775" y="25561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 sz="1800">
                <a:solidFill>
                  <a:srgbClr val="55215B"/>
                </a:solidFill>
              </a:rPr>
              <a:t>CACHÉ</a:t>
            </a:r>
            <a:endParaRPr b="0" i="0" sz="1800" u="none" cap="none" strike="noStrike">
              <a:latin typeface="Arial"/>
              <a:ea typeface="Arial"/>
              <a:cs typeface="Arial"/>
              <a:sym typeface="Arial"/>
            </a:endParaRPr>
          </a:p>
        </p:txBody>
      </p:sp>
      <p:sp>
        <p:nvSpPr>
          <p:cNvPr id="1995" name="Google Shape;1995;g291e46b823e_1_0"/>
          <p:cNvSpPr/>
          <p:nvPr/>
        </p:nvSpPr>
        <p:spPr>
          <a:xfrm>
            <a:off x="3176738" y="25561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 sz="1800">
                <a:solidFill>
                  <a:srgbClr val="55215B"/>
                </a:solidFill>
              </a:rPr>
              <a:t>SEGURIDAD</a:t>
            </a:r>
            <a:endParaRPr b="0" i="0" sz="1800" u="none" cap="none" strike="noStrike">
              <a:latin typeface="Arial"/>
              <a:ea typeface="Arial"/>
              <a:cs typeface="Arial"/>
              <a:sym typeface="Arial"/>
            </a:endParaRPr>
          </a:p>
        </p:txBody>
      </p:sp>
      <p:sp>
        <p:nvSpPr>
          <p:cNvPr id="1996" name="Google Shape;1996;g291e46b823e_1_0"/>
          <p:cNvSpPr/>
          <p:nvPr/>
        </p:nvSpPr>
        <p:spPr>
          <a:xfrm>
            <a:off x="1814175" y="3659400"/>
            <a:ext cx="5665800" cy="1219500"/>
          </a:xfrm>
          <a:prstGeom prst="rect">
            <a:avLst/>
          </a:prstGeom>
          <a:noFill/>
          <a:ln>
            <a:noFill/>
          </a:ln>
        </p:spPr>
        <p:txBody>
          <a:bodyPr anchorCtr="0" anchor="t" bIns="0" lIns="0" spcFirstLastPara="1" rIns="0" wrap="square" tIns="0">
            <a:noAutofit/>
          </a:bodyPr>
          <a:lstStyle/>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Balancea las peticiones entre todos los servidores desplegados</a:t>
            </a:r>
            <a:endParaRPr sz="1300">
              <a:latin typeface="Poppins Light"/>
              <a:ea typeface="Poppins Light"/>
              <a:cs typeface="Poppins Light"/>
              <a:sym typeface="Poppins Light"/>
            </a:endParaRPr>
          </a:p>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Opciones: por menos carga, por ubicación, aleatorio…</a:t>
            </a:r>
            <a:endParaRPr b="0" i="0" sz="1300" u="none" cap="none" strike="noStrike">
              <a:latin typeface="Arial"/>
              <a:ea typeface="Arial"/>
              <a:cs typeface="Arial"/>
              <a:sym typeface="Arial"/>
            </a:endParaRPr>
          </a:p>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Permite mantener sesión (mismo servidor siempre para un mismo cliente)</a:t>
            </a:r>
            <a:endParaRPr sz="1300">
              <a:latin typeface="Poppins Light"/>
              <a:ea typeface="Poppins Light"/>
              <a:cs typeface="Poppins Light"/>
              <a:sym typeface="Poppins Light"/>
            </a:endParaRPr>
          </a:p>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Muchas veces es él quien finaliza la llamada HTTPS del cliente</a:t>
            </a:r>
            <a:endParaRPr sz="1300">
              <a:latin typeface="Poppins Light"/>
              <a:ea typeface="Poppins Light"/>
              <a:cs typeface="Poppins Light"/>
              <a:sym typeface="Poppins Light"/>
            </a:endParaRPr>
          </a:p>
        </p:txBody>
      </p:sp>
      <p:sp>
        <p:nvSpPr>
          <p:cNvPr id="1997" name="Google Shape;1997;g291e46b823e_1_0"/>
          <p:cNvSpPr/>
          <p:nvPr/>
        </p:nvSpPr>
        <p:spPr>
          <a:xfrm>
            <a:off x="5192938" y="2556175"/>
            <a:ext cx="22113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 sz="1800">
                <a:solidFill>
                  <a:srgbClr val="55215B"/>
                </a:solidFill>
              </a:rPr>
              <a:t>BALANCEADOR</a:t>
            </a:r>
            <a:endParaRPr b="0" i="0" sz="1800" u="none" cap="none" strike="noStrike">
              <a:latin typeface="Arial"/>
              <a:ea typeface="Arial"/>
              <a:cs typeface="Arial"/>
              <a:sym typeface="Arial"/>
            </a:endParaRPr>
          </a:p>
        </p:txBody>
      </p:sp>
      <p:sp>
        <p:nvSpPr>
          <p:cNvPr id="1998" name="Google Shape;1998;g291e46b823e_1_0"/>
          <p:cNvSpPr/>
          <p:nvPr/>
        </p:nvSpPr>
        <p:spPr>
          <a:xfrm flipH="1" rot="10800000">
            <a:off x="7313512" y="2730470"/>
            <a:ext cx="386316" cy="7182"/>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999" name="Google Shape;1999;g291e46b823e_1_0"/>
          <p:cNvSpPr/>
          <p:nvPr/>
        </p:nvSpPr>
        <p:spPr>
          <a:xfrm flipH="1" rot="10800000">
            <a:off x="7313501" y="2496595"/>
            <a:ext cx="362394" cy="164808"/>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000" name="Google Shape;2000;g291e46b823e_1_0"/>
          <p:cNvSpPr/>
          <p:nvPr/>
        </p:nvSpPr>
        <p:spPr>
          <a:xfrm>
            <a:off x="7313500" y="2813798"/>
            <a:ext cx="386316" cy="164808"/>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sp>
        <p:nvSpPr>
          <p:cNvPr id="2005" name="Google Shape;2005;g291e46b823e_1_32"/>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2006" name="Google Shape;2006;g291e46b823e_1_32"/>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Escenario real</a:t>
            </a:r>
            <a:endParaRPr b="0" i="0" sz="2000" u="none" cap="none" strike="noStrike">
              <a:latin typeface="Arial"/>
              <a:ea typeface="Arial"/>
              <a:cs typeface="Arial"/>
              <a:sym typeface="Arial"/>
            </a:endParaRPr>
          </a:p>
        </p:txBody>
      </p:sp>
      <p:sp>
        <p:nvSpPr>
          <p:cNvPr id="2007" name="Google Shape;2007;g291e46b823e_1_32"/>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008" name="Google Shape;2008;g291e46b823e_1_32"/>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009" name="Google Shape;2009;g291e46b823e_1_3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010" name="Google Shape;2010;g291e46b823e_1_3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011" name="Google Shape;2011;g291e46b823e_1_32"/>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2012" name="Google Shape;2012;g291e46b823e_1_32"/>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pic>
        <p:nvPicPr>
          <p:cNvPr id="2013" name="Google Shape;2013;g291e46b823e_1_32"/>
          <p:cNvPicPr preferRelativeResize="0"/>
          <p:nvPr/>
        </p:nvPicPr>
        <p:blipFill rotWithShape="1">
          <a:blip r:embed="rId7">
            <a:alphaModFix/>
          </a:blip>
          <a:srcRect b="0" l="0" r="0" t="0"/>
          <a:stretch/>
        </p:blipFill>
        <p:spPr>
          <a:xfrm>
            <a:off x="817560" y="2060040"/>
            <a:ext cx="587880" cy="520920"/>
          </a:xfrm>
          <a:prstGeom prst="rect">
            <a:avLst/>
          </a:prstGeom>
          <a:noFill/>
          <a:ln>
            <a:noFill/>
          </a:ln>
        </p:spPr>
      </p:pic>
      <p:pic>
        <p:nvPicPr>
          <p:cNvPr id="2014" name="Google Shape;2014;g291e46b823e_1_32"/>
          <p:cNvPicPr preferRelativeResize="0"/>
          <p:nvPr/>
        </p:nvPicPr>
        <p:blipFill rotWithShape="1">
          <a:blip r:embed="rId8">
            <a:alphaModFix/>
          </a:blip>
          <a:srcRect b="0" l="0" r="0" t="0"/>
          <a:stretch/>
        </p:blipFill>
        <p:spPr>
          <a:xfrm>
            <a:off x="984600" y="2615880"/>
            <a:ext cx="266400" cy="461160"/>
          </a:xfrm>
          <a:prstGeom prst="rect">
            <a:avLst/>
          </a:prstGeom>
          <a:noFill/>
          <a:ln>
            <a:noFill/>
          </a:ln>
        </p:spPr>
      </p:pic>
      <p:pic>
        <p:nvPicPr>
          <p:cNvPr id="2015" name="Google Shape;2015;g291e46b823e_1_32"/>
          <p:cNvPicPr preferRelativeResize="0"/>
          <p:nvPr/>
        </p:nvPicPr>
        <p:blipFill rotWithShape="1">
          <a:blip r:embed="rId9">
            <a:alphaModFix/>
          </a:blip>
          <a:srcRect b="0" l="0" r="0" t="0"/>
          <a:stretch/>
        </p:blipFill>
        <p:spPr>
          <a:xfrm rot="-5416201">
            <a:off x="897840" y="3000360"/>
            <a:ext cx="450000" cy="612000"/>
          </a:xfrm>
          <a:prstGeom prst="rect">
            <a:avLst/>
          </a:prstGeom>
          <a:noFill/>
          <a:ln>
            <a:noFill/>
          </a:ln>
        </p:spPr>
      </p:pic>
      <p:sp>
        <p:nvSpPr>
          <p:cNvPr id="2016" name="Google Shape;2016;g291e46b823e_1_32"/>
          <p:cNvSpPr/>
          <p:nvPr/>
        </p:nvSpPr>
        <p:spPr>
          <a:xfrm>
            <a:off x="671760" y="1914600"/>
            <a:ext cx="870600" cy="174480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g291e46b823e_1_32"/>
          <p:cNvSpPr/>
          <p:nvPr/>
        </p:nvSpPr>
        <p:spPr>
          <a:xfrm>
            <a:off x="272880" y="1564680"/>
            <a:ext cx="16740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018" name="Google Shape;2018;g291e46b823e_1_32"/>
          <p:cNvSpPr/>
          <p:nvPr/>
        </p:nvSpPr>
        <p:spPr>
          <a:xfrm>
            <a:off x="7734720" y="1914600"/>
            <a:ext cx="870600" cy="174480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g291e46b823e_1_32"/>
          <p:cNvSpPr/>
          <p:nvPr/>
        </p:nvSpPr>
        <p:spPr>
          <a:xfrm>
            <a:off x="7226400" y="15646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2020" name="Google Shape;2020;g291e46b823e_1_32"/>
          <p:cNvPicPr preferRelativeResize="0"/>
          <p:nvPr/>
        </p:nvPicPr>
        <p:blipFill rotWithShape="1">
          <a:blip r:embed="rId10">
            <a:alphaModFix/>
          </a:blip>
          <a:srcRect b="0" l="0" r="0" t="0"/>
          <a:stretch/>
        </p:blipFill>
        <p:spPr>
          <a:xfrm>
            <a:off x="7991040" y="1991280"/>
            <a:ext cx="362160" cy="648720"/>
          </a:xfrm>
          <a:prstGeom prst="rect">
            <a:avLst/>
          </a:prstGeom>
          <a:noFill/>
          <a:ln>
            <a:noFill/>
          </a:ln>
        </p:spPr>
      </p:pic>
      <p:pic>
        <p:nvPicPr>
          <p:cNvPr id="2021" name="Google Shape;2021;g291e46b823e_1_32"/>
          <p:cNvPicPr preferRelativeResize="0"/>
          <p:nvPr/>
        </p:nvPicPr>
        <p:blipFill rotWithShape="1">
          <a:blip r:embed="rId11">
            <a:alphaModFix/>
          </a:blip>
          <a:srcRect b="0" l="0" r="0" t="0"/>
          <a:stretch/>
        </p:blipFill>
        <p:spPr>
          <a:xfrm>
            <a:off x="7924800" y="2665200"/>
            <a:ext cx="536760" cy="411840"/>
          </a:xfrm>
          <a:prstGeom prst="rect">
            <a:avLst/>
          </a:prstGeom>
          <a:noFill/>
          <a:ln>
            <a:noFill/>
          </a:ln>
        </p:spPr>
      </p:pic>
      <p:pic>
        <p:nvPicPr>
          <p:cNvPr id="2022" name="Google Shape;2022;g291e46b823e_1_32"/>
          <p:cNvPicPr preferRelativeResize="0"/>
          <p:nvPr/>
        </p:nvPicPr>
        <p:blipFill rotWithShape="1">
          <a:blip r:embed="rId12">
            <a:alphaModFix/>
          </a:blip>
          <a:srcRect b="0" l="0" r="0" t="0"/>
          <a:stretch/>
        </p:blipFill>
        <p:spPr>
          <a:xfrm>
            <a:off x="8027400" y="3152640"/>
            <a:ext cx="361080" cy="415440"/>
          </a:xfrm>
          <a:prstGeom prst="rect">
            <a:avLst/>
          </a:prstGeom>
          <a:noFill/>
          <a:ln>
            <a:noFill/>
          </a:ln>
        </p:spPr>
      </p:pic>
      <p:sp>
        <p:nvSpPr>
          <p:cNvPr id="2023" name="Google Shape;2023;g291e46b823e_1_32"/>
          <p:cNvSpPr/>
          <p:nvPr/>
        </p:nvSpPr>
        <p:spPr>
          <a:xfrm>
            <a:off x="1697150" y="2734200"/>
            <a:ext cx="5513778" cy="12852"/>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024" name="Google Shape;2024;g291e46b823e_1_32"/>
          <p:cNvSpPr/>
          <p:nvPr/>
        </p:nvSpPr>
        <p:spPr>
          <a:xfrm>
            <a:off x="1972250" y="2277925"/>
            <a:ext cx="9675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5" name="Google Shape;2025;g291e46b823e_1_32"/>
          <p:cNvSpPr/>
          <p:nvPr/>
        </p:nvSpPr>
        <p:spPr>
          <a:xfrm>
            <a:off x="3377513" y="2277925"/>
            <a:ext cx="14985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6" name="Google Shape;2026;g291e46b823e_1_32"/>
          <p:cNvSpPr/>
          <p:nvPr/>
        </p:nvSpPr>
        <p:spPr>
          <a:xfrm>
            <a:off x="5305813" y="2277925"/>
            <a:ext cx="19728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7" name="Google Shape;2027;g291e46b823e_1_32"/>
          <p:cNvSpPr/>
          <p:nvPr/>
        </p:nvSpPr>
        <p:spPr>
          <a:xfrm>
            <a:off x="1503775" y="25561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 sz="1800">
                <a:solidFill>
                  <a:srgbClr val="55215B"/>
                </a:solidFill>
              </a:rPr>
              <a:t>CACHÉ</a:t>
            </a:r>
            <a:endParaRPr b="0" i="0" sz="1800" u="none" cap="none" strike="noStrike">
              <a:latin typeface="Arial"/>
              <a:ea typeface="Arial"/>
              <a:cs typeface="Arial"/>
              <a:sym typeface="Arial"/>
            </a:endParaRPr>
          </a:p>
        </p:txBody>
      </p:sp>
      <p:sp>
        <p:nvSpPr>
          <p:cNvPr id="2028" name="Google Shape;2028;g291e46b823e_1_32"/>
          <p:cNvSpPr/>
          <p:nvPr/>
        </p:nvSpPr>
        <p:spPr>
          <a:xfrm>
            <a:off x="3176738" y="25561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 sz="1800">
                <a:solidFill>
                  <a:srgbClr val="55215B"/>
                </a:solidFill>
              </a:rPr>
              <a:t>SEGURIDAD</a:t>
            </a:r>
            <a:endParaRPr b="0" i="0" sz="1800" u="none" cap="none" strike="noStrike">
              <a:latin typeface="Arial"/>
              <a:ea typeface="Arial"/>
              <a:cs typeface="Arial"/>
              <a:sym typeface="Arial"/>
            </a:endParaRPr>
          </a:p>
        </p:txBody>
      </p:sp>
      <p:sp>
        <p:nvSpPr>
          <p:cNvPr id="2029" name="Google Shape;2029;g291e46b823e_1_32"/>
          <p:cNvSpPr/>
          <p:nvPr/>
        </p:nvSpPr>
        <p:spPr>
          <a:xfrm>
            <a:off x="1814175" y="3659400"/>
            <a:ext cx="5665800" cy="1104900"/>
          </a:xfrm>
          <a:prstGeom prst="rect">
            <a:avLst/>
          </a:prstGeom>
          <a:noFill/>
          <a:ln>
            <a:noFill/>
          </a:ln>
        </p:spPr>
        <p:txBody>
          <a:bodyPr anchorCtr="0" anchor="t" bIns="0" lIns="0" spcFirstLastPara="1" rIns="0" wrap="square" tIns="0">
            <a:noAutofit/>
          </a:bodyPr>
          <a:lstStyle/>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A veces se agrupa todo bajo una misma pieza (“reverse proxy”, aunque a veces se le llama de otras formas)</a:t>
            </a:r>
            <a:endParaRPr sz="1300">
              <a:latin typeface="Poppins Light"/>
              <a:ea typeface="Poppins Light"/>
              <a:cs typeface="Poppins Light"/>
              <a:sym typeface="Poppins Light"/>
            </a:endParaRPr>
          </a:p>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Según el escenario, puede haber más piezas</a:t>
            </a:r>
            <a:endParaRPr b="0" i="0" sz="1300" u="none" cap="none" strike="noStrike">
              <a:latin typeface="Arial"/>
              <a:ea typeface="Arial"/>
              <a:cs typeface="Arial"/>
              <a:sym typeface="Arial"/>
            </a:endParaRPr>
          </a:p>
        </p:txBody>
      </p:sp>
      <p:sp>
        <p:nvSpPr>
          <p:cNvPr id="2030" name="Google Shape;2030;g291e46b823e_1_32"/>
          <p:cNvSpPr/>
          <p:nvPr/>
        </p:nvSpPr>
        <p:spPr>
          <a:xfrm>
            <a:off x="5192938" y="2556175"/>
            <a:ext cx="22113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 sz="1800">
                <a:solidFill>
                  <a:srgbClr val="55215B"/>
                </a:solidFill>
              </a:rPr>
              <a:t>BALANCEADOR</a:t>
            </a:r>
            <a:endParaRPr b="0" i="0" sz="1800" u="none" cap="none" strike="noStrike">
              <a:latin typeface="Arial"/>
              <a:ea typeface="Arial"/>
              <a:cs typeface="Arial"/>
              <a:sym typeface="Arial"/>
            </a:endParaRPr>
          </a:p>
        </p:txBody>
      </p:sp>
      <p:sp>
        <p:nvSpPr>
          <p:cNvPr id="2031" name="Google Shape;2031;g291e46b823e_1_32"/>
          <p:cNvSpPr/>
          <p:nvPr/>
        </p:nvSpPr>
        <p:spPr>
          <a:xfrm flipH="1" rot="10800000">
            <a:off x="7313512" y="2730470"/>
            <a:ext cx="386316" cy="7182"/>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032" name="Google Shape;2032;g291e46b823e_1_32"/>
          <p:cNvSpPr/>
          <p:nvPr/>
        </p:nvSpPr>
        <p:spPr>
          <a:xfrm flipH="1" rot="10800000">
            <a:off x="7313501" y="2496595"/>
            <a:ext cx="362394" cy="164808"/>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033" name="Google Shape;2033;g291e46b823e_1_32"/>
          <p:cNvSpPr/>
          <p:nvPr/>
        </p:nvSpPr>
        <p:spPr>
          <a:xfrm>
            <a:off x="7313500" y="2813798"/>
            <a:ext cx="386316" cy="164808"/>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9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2039" name="Google Shape;2039;p9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PRÁCTICA!</a:t>
            </a:r>
            <a:endParaRPr b="0" i="0" sz="2000" u="none" cap="none" strike="noStrike">
              <a:latin typeface="Arial"/>
              <a:ea typeface="Arial"/>
              <a:cs typeface="Arial"/>
              <a:sym typeface="Arial"/>
            </a:endParaRPr>
          </a:p>
        </p:txBody>
      </p:sp>
      <p:sp>
        <p:nvSpPr>
          <p:cNvPr id="2040" name="Google Shape;2040;p9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041" name="Google Shape;2041;p9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042" name="Google Shape;2042;p9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043" name="Google Shape;2043;p9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044" name="Google Shape;2044;p9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045" name="Google Shape;2045;p9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046" name="Google Shape;2046;p93"/>
          <p:cNvSpPr/>
          <p:nvPr/>
        </p:nvSpPr>
        <p:spPr>
          <a:xfrm>
            <a:off x="2268000" y="2628000"/>
            <a:ext cx="5866560" cy="4870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1440"/>
              <a:buFont typeface="Noto Sans Symbols"/>
              <a:buChar char="●"/>
            </a:pPr>
            <a:r>
              <a:rPr b="0" i="0" lang="es" sz="3200" u="none" cap="none" strike="noStrike">
                <a:solidFill>
                  <a:srgbClr val="000000"/>
                </a:solidFill>
                <a:latin typeface="Poppins Light"/>
                <a:ea typeface="Poppins Light"/>
                <a:cs typeface="Poppins Light"/>
                <a:sym typeface="Poppins Light"/>
              </a:rPr>
              <a:t>[5.1] Servidor Nginx</a:t>
            </a:r>
            <a:endParaRPr b="0" i="0" sz="3200" u="none" cap="none" strike="noStrike">
              <a:latin typeface="Arial"/>
              <a:ea typeface="Arial"/>
              <a:cs typeface="Arial"/>
              <a:sym typeface="Arial"/>
            </a:endParaRPr>
          </a:p>
        </p:txBody>
      </p:sp>
      <p:sp>
        <p:nvSpPr>
          <p:cNvPr id="2047" name="Google Shape;2047;p93"/>
          <p:cNvSpPr/>
          <p:nvPr/>
        </p:nvSpPr>
        <p:spPr>
          <a:xfrm>
            <a:off x="2592000" y="1728000"/>
            <a:ext cx="179280" cy="344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9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053" name="Google Shape;2053;p9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Indice</a:t>
            </a:r>
            <a:endParaRPr b="0" i="0" sz="2000" u="none" cap="none" strike="noStrike">
              <a:latin typeface="Arial"/>
              <a:ea typeface="Arial"/>
              <a:cs typeface="Arial"/>
              <a:sym typeface="Arial"/>
            </a:endParaRPr>
          </a:p>
        </p:txBody>
      </p:sp>
      <p:sp>
        <p:nvSpPr>
          <p:cNvPr id="2054" name="Google Shape;2054;p9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055" name="Google Shape;2055;p9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056" name="Google Shape;2056;p9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057" name="Google Shape;2057;p9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058" name="Google Shape;2058;p9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059" name="Google Shape;2059;p9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060" name="Google Shape;2060;p94"/>
          <p:cNvSpPr/>
          <p:nvPr/>
        </p:nvSpPr>
        <p:spPr>
          <a:xfrm>
            <a:off x="428040" y="1625040"/>
            <a:ext cx="3313080" cy="18255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 &amp; 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APIs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Nginx</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Certificados SSL</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Resumen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Proyecto</a:t>
            </a:r>
            <a:endParaRPr b="0" i="0" sz="1500" u="none" cap="none" strike="noStrike">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4" name="Shape 2064"/>
        <p:cNvGrpSpPr/>
        <p:nvPr/>
      </p:nvGrpSpPr>
      <p:grpSpPr>
        <a:xfrm>
          <a:off x="0" y="0"/>
          <a:ext cx="0" cy="0"/>
          <a:chOff x="0" y="0"/>
          <a:chExt cx="0" cy="0"/>
        </a:xfrm>
      </p:grpSpPr>
      <p:sp>
        <p:nvSpPr>
          <p:cNvPr id="2065" name="Google Shape;2065;p9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066" name="Google Shape;2066;p9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Certificados SSL</a:t>
            </a:r>
            <a:endParaRPr b="0" i="0" sz="2000" u="none" cap="none" strike="noStrike">
              <a:latin typeface="Arial"/>
              <a:ea typeface="Arial"/>
              <a:cs typeface="Arial"/>
              <a:sym typeface="Arial"/>
            </a:endParaRPr>
          </a:p>
        </p:txBody>
      </p:sp>
      <p:sp>
        <p:nvSpPr>
          <p:cNvPr id="2067" name="Google Shape;2067;p9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068" name="Google Shape;2068;p9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069" name="Google Shape;2069;p9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070" name="Google Shape;2070;p9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071" name="Google Shape;2071;p9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072" name="Google Shape;2072;p9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073" name="Google Shape;2073;p95"/>
          <p:cNvSpPr/>
          <p:nvPr/>
        </p:nvSpPr>
        <p:spPr>
          <a:xfrm>
            <a:off x="428040" y="1625040"/>
            <a:ext cx="3313080" cy="6843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Cifrado</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a:t>
            </a:r>
            <a:endParaRPr b="0" i="0" sz="1500" u="none" cap="none" strike="noStrike">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9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079" name="Google Shape;2079;p9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Cifrado</a:t>
            </a:r>
            <a:endParaRPr b="0" i="0" sz="2000" u="none" cap="none" strike="noStrike">
              <a:latin typeface="Arial"/>
              <a:ea typeface="Arial"/>
              <a:cs typeface="Arial"/>
              <a:sym typeface="Arial"/>
            </a:endParaRPr>
          </a:p>
        </p:txBody>
      </p:sp>
      <p:sp>
        <p:nvSpPr>
          <p:cNvPr id="2080" name="Google Shape;2080;p9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081" name="Google Shape;2081;p9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082" name="Google Shape;2082;p9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083" name="Google Shape;2083;p9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084" name="Google Shape;2084;p9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085" name="Google Shape;2085;p9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086" name="Google Shape;2086;p96"/>
          <p:cNvSpPr/>
          <p:nvPr/>
        </p:nvSpPr>
        <p:spPr>
          <a:xfrm>
            <a:off x="428040" y="1625040"/>
            <a:ext cx="813852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Encriptar el mensaje para que, si alguien lo ve, no pueda entenderlo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Existen dos tipos de cifrado: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Cifrado simétrico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Cifrado asimétrico</a:t>
            </a:r>
            <a:endParaRPr b="0" i="0" sz="1500" u="none" cap="none" strike="noStrike">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9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092" name="Google Shape;2092;p9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Cifrado</a:t>
            </a:r>
            <a:endParaRPr b="0" i="0" sz="2000" u="none" cap="none" strike="noStrike">
              <a:latin typeface="Arial"/>
              <a:ea typeface="Arial"/>
              <a:cs typeface="Arial"/>
              <a:sym typeface="Arial"/>
            </a:endParaRPr>
          </a:p>
        </p:txBody>
      </p:sp>
      <p:sp>
        <p:nvSpPr>
          <p:cNvPr id="2093" name="Google Shape;2093;p9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094" name="Google Shape;2094;p9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095" name="Google Shape;2095;p9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096" name="Google Shape;2096;p9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097" name="Google Shape;2097;p9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098" name="Google Shape;2098;p9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099" name="Google Shape;2099;p97"/>
          <p:cNvSpPr/>
          <p:nvPr/>
        </p:nvSpPr>
        <p:spPr>
          <a:xfrm>
            <a:off x="428040" y="1625040"/>
            <a:ext cx="813852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Cifrado simétrico: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Solo usa una clave</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mensaje se encripta y desencripta con la misma clave</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Emisor y receptor comparten la clave</a:t>
            </a:r>
            <a:endParaRPr b="0" i="0" sz="1500" u="none" cap="none" strike="noStrike">
              <a:latin typeface="Arial"/>
              <a:ea typeface="Arial"/>
              <a:cs typeface="Arial"/>
              <a:sym typeface="Arial"/>
            </a:endParaRPr>
          </a:p>
        </p:txBody>
      </p:sp>
      <p:sp>
        <p:nvSpPr>
          <p:cNvPr id="2100" name="Google Shape;2100;p97"/>
          <p:cNvSpPr/>
          <p:nvPr/>
        </p:nvSpPr>
        <p:spPr>
          <a:xfrm>
            <a:off x="792000" y="3888000"/>
            <a:ext cx="1150560" cy="5745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97"/>
          <p:cNvSpPr/>
          <p:nvPr/>
        </p:nvSpPr>
        <p:spPr>
          <a:xfrm>
            <a:off x="792000" y="3924000"/>
            <a:ext cx="1294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3465A4"/>
                </a:solidFill>
                <a:latin typeface="Arial"/>
                <a:ea typeface="Arial"/>
                <a:cs typeface="Arial"/>
                <a:sym typeface="Arial"/>
              </a:rPr>
              <a:t>Hola, me llamo...</a:t>
            </a:r>
            <a:endParaRPr b="0" i="0" sz="1500" u="none" cap="none" strike="noStrike">
              <a:latin typeface="Arial"/>
              <a:ea typeface="Arial"/>
              <a:cs typeface="Arial"/>
              <a:sym typeface="Arial"/>
            </a:endParaRPr>
          </a:p>
        </p:txBody>
      </p:sp>
      <p:sp>
        <p:nvSpPr>
          <p:cNvPr id="2102" name="Google Shape;2102;p97"/>
          <p:cNvSpPr/>
          <p:nvPr/>
        </p:nvSpPr>
        <p:spPr>
          <a:xfrm>
            <a:off x="3885480" y="3885840"/>
            <a:ext cx="1150560" cy="574560"/>
          </a:xfrm>
          <a:prstGeom prst="rect">
            <a:avLst/>
          </a:prstGeom>
          <a:noFill/>
          <a:ln cap="flat" cmpd="sng" w="10075">
            <a:solidFill>
              <a:srgbClr val="55215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97"/>
          <p:cNvSpPr/>
          <p:nvPr/>
        </p:nvSpPr>
        <p:spPr>
          <a:xfrm>
            <a:off x="3885480" y="3921840"/>
            <a:ext cx="1294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650953"/>
                </a:solidFill>
                <a:latin typeface="Arial"/>
                <a:ea typeface="Arial"/>
                <a:cs typeface="Arial"/>
                <a:sym typeface="Arial"/>
              </a:rPr>
              <a:t>4$.hU7%g</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500" u="none" cap="none" strike="noStrike">
                <a:solidFill>
                  <a:srgbClr val="650953"/>
                </a:solidFill>
                <a:latin typeface="Arial"/>
                <a:ea typeface="Arial"/>
                <a:cs typeface="Arial"/>
                <a:sym typeface="Arial"/>
              </a:rPr>
              <a:t>j_i*9A.6&amp;...</a:t>
            </a:r>
            <a:endParaRPr b="0" i="0" sz="1500" u="none" cap="none" strike="noStrike">
              <a:latin typeface="Arial"/>
              <a:ea typeface="Arial"/>
              <a:cs typeface="Arial"/>
              <a:sym typeface="Arial"/>
            </a:endParaRPr>
          </a:p>
        </p:txBody>
      </p:sp>
      <p:sp>
        <p:nvSpPr>
          <p:cNvPr id="2104" name="Google Shape;2104;p97"/>
          <p:cNvSpPr/>
          <p:nvPr/>
        </p:nvSpPr>
        <p:spPr>
          <a:xfrm>
            <a:off x="6981480" y="3885840"/>
            <a:ext cx="1150560" cy="5745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97"/>
          <p:cNvSpPr/>
          <p:nvPr/>
        </p:nvSpPr>
        <p:spPr>
          <a:xfrm>
            <a:off x="6981480" y="3921840"/>
            <a:ext cx="1294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3465A4"/>
                </a:solidFill>
                <a:latin typeface="Arial"/>
                <a:ea typeface="Arial"/>
                <a:cs typeface="Arial"/>
                <a:sym typeface="Arial"/>
              </a:rPr>
              <a:t>Hola, me llamo...</a:t>
            </a:r>
            <a:endParaRPr b="0" i="0" sz="1500" u="none" cap="none" strike="noStrike">
              <a:latin typeface="Arial"/>
              <a:ea typeface="Arial"/>
              <a:cs typeface="Arial"/>
              <a:sym typeface="Arial"/>
            </a:endParaRPr>
          </a:p>
        </p:txBody>
      </p:sp>
      <p:cxnSp>
        <p:nvCxnSpPr>
          <p:cNvPr id="2106" name="Google Shape;2106;p97"/>
          <p:cNvCxnSpPr/>
          <p:nvPr/>
        </p:nvCxnSpPr>
        <p:spPr>
          <a:xfrm>
            <a:off x="2088000" y="4176000"/>
            <a:ext cx="1692000" cy="0"/>
          </a:xfrm>
          <a:prstGeom prst="straightConnector1">
            <a:avLst/>
          </a:prstGeom>
          <a:noFill/>
          <a:ln cap="flat" cmpd="sng" w="9525">
            <a:solidFill>
              <a:srgbClr val="3465A4"/>
            </a:solidFill>
            <a:prstDash val="solid"/>
            <a:round/>
            <a:headEnd len="sm" w="sm" type="none"/>
            <a:tailEnd len="med" w="med" type="triangle"/>
          </a:ln>
        </p:spPr>
      </p:cxnSp>
      <p:sp>
        <p:nvSpPr>
          <p:cNvPr id="2107" name="Google Shape;2107;p97"/>
          <p:cNvSpPr/>
          <p:nvPr/>
        </p:nvSpPr>
        <p:spPr>
          <a:xfrm>
            <a:off x="1927080" y="3240000"/>
            <a:ext cx="2715480" cy="72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127622"/>
                </a:solidFill>
                <a:latin typeface="Arial"/>
                <a:ea typeface="Arial"/>
                <a:cs typeface="Arial"/>
                <a:sym typeface="Arial"/>
              </a:rPr>
              <a:t>El mensaje original se</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500" u="none" cap="none" strike="noStrike">
                <a:solidFill>
                  <a:srgbClr val="127622"/>
                </a:solidFill>
                <a:latin typeface="Arial"/>
                <a:ea typeface="Arial"/>
                <a:cs typeface="Arial"/>
                <a:sym typeface="Arial"/>
              </a:rPr>
              <a:t>encripta con la clave</a:t>
            </a:r>
            <a:endParaRPr b="0" i="0" sz="1500" u="none" cap="none" strike="noStrike">
              <a:latin typeface="Arial"/>
              <a:ea typeface="Arial"/>
              <a:cs typeface="Arial"/>
              <a:sym typeface="Arial"/>
            </a:endParaRPr>
          </a:p>
        </p:txBody>
      </p:sp>
      <p:pic>
        <p:nvPicPr>
          <p:cNvPr id="2108" name="Google Shape;2108;p97"/>
          <p:cNvPicPr preferRelativeResize="0"/>
          <p:nvPr/>
        </p:nvPicPr>
        <p:blipFill rotWithShape="1">
          <a:blip r:embed="rId7">
            <a:alphaModFix/>
          </a:blip>
          <a:srcRect b="0" l="0" r="0" t="0"/>
          <a:stretch/>
        </p:blipFill>
        <p:spPr>
          <a:xfrm>
            <a:off x="2554560" y="3744000"/>
            <a:ext cx="756000" cy="382320"/>
          </a:xfrm>
          <a:prstGeom prst="rect">
            <a:avLst/>
          </a:prstGeom>
          <a:noFill/>
          <a:ln>
            <a:noFill/>
          </a:ln>
        </p:spPr>
      </p:pic>
      <p:cxnSp>
        <p:nvCxnSpPr>
          <p:cNvPr id="2109" name="Google Shape;2109;p97"/>
          <p:cNvCxnSpPr/>
          <p:nvPr/>
        </p:nvCxnSpPr>
        <p:spPr>
          <a:xfrm>
            <a:off x="5184000" y="4176000"/>
            <a:ext cx="1692000" cy="0"/>
          </a:xfrm>
          <a:prstGeom prst="straightConnector1">
            <a:avLst/>
          </a:prstGeom>
          <a:noFill/>
          <a:ln cap="flat" cmpd="sng" w="9525">
            <a:solidFill>
              <a:srgbClr val="3465A4"/>
            </a:solidFill>
            <a:prstDash val="solid"/>
            <a:round/>
            <a:headEnd len="sm" w="sm" type="none"/>
            <a:tailEnd len="med" w="med" type="triangle"/>
          </a:ln>
        </p:spPr>
      </p:cxnSp>
      <p:sp>
        <p:nvSpPr>
          <p:cNvPr id="2110" name="Google Shape;2110;p97"/>
          <p:cNvSpPr/>
          <p:nvPr/>
        </p:nvSpPr>
        <p:spPr>
          <a:xfrm>
            <a:off x="5023440" y="3240360"/>
            <a:ext cx="2715480" cy="72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127622"/>
                </a:solidFill>
                <a:latin typeface="Arial"/>
                <a:ea typeface="Arial"/>
                <a:cs typeface="Arial"/>
                <a:sym typeface="Arial"/>
              </a:rPr>
              <a:t>El mensaje encriptado se</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500" u="none" cap="none" strike="noStrike">
                <a:solidFill>
                  <a:srgbClr val="127622"/>
                </a:solidFill>
                <a:latin typeface="Arial"/>
                <a:ea typeface="Arial"/>
                <a:cs typeface="Arial"/>
                <a:sym typeface="Arial"/>
              </a:rPr>
              <a:t>desencripta con la clave</a:t>
            </a:r>
            <a:endParaRPr b="0" i="0" sz="1500" u="none" cap="none" strike="noStrike">
              <a:latin typeface="Arial"/>
              <a:ea typeface="Arial"/>
              <a:cs typeface="Arial"/>
              <a:sym typeface="Arial"/>
            </a:endParaRPr>
          </a:p>
        </p:txBody>
      </p:sp>
      <p:pic>
        <p:nvPicPr>
          <p:cNvPr id="2111" name="Google Shape;2111;p97"/>
          <p:cNvPicPr preferRelativeResize="0"/>
          <p:nvPr/>
        </p:nvPicPr>
        <p:blipFill rotWithShape="1">
          <a:blip r:embed="rId7">
            <a:alphaModFix/>
          </a:blip>
          <a:srcRect b="0" l="0" r="0" t="0"/>
          <a:stretch/>
        </p:blipFill>
        <p:spPr>
          <a:xfrm>
            <a:off x="5578560" y="3744000"/>
            <a:ext cx="756000" cy="38232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5" name="Shape 2115"/>
        <p:cNvGrpSpPr/>
        <p:nvPr/>
      </p:nvGrpSpPr>
      <p:grpSpPr>
        <a:xfrm>
          <a:off x="0" y="0"/>
          <a:ext cx="0" cy="0"/>
          <a:chOff x="0" y="0"/>
          <a:chExt cx="0" cy="0"/>
        </a:xfrm>
      </p:grpSpPr>
      <p:sp>
        <p:nvSpPr>
          <p:cNvPr id="2116" name="Google Shape;2116;p9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117" name="Google Shape;2117;p9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Cifrado</a:t>
            </a:r>
            <a:endParaRPr b="0" i="0" sz="2000" u="none" cap="none" strike="noStrike">
              <a:latin typeface="Arial"/>
              <a:ea typeface="Arial"/>
              <a:cs typeface="Arial"/>
              <a:sym typeface="Arial"/>
            </a:endParaRPr>
          </a:p>
        </p:txBody>
      </p:sp>
      <p:sp>
        <p:nvSpPr>
          <p:cNvPr id="2118" name="Google Shape;2118;p9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119" name="Google Shape;2119;p9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120" name="Google Shape;2120;p9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121" name="Google Shape;2121;p9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122" name="Google Shape;2122;p9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123" name="Google Shape;2123;p9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124" name="Google Shape;2124;p98"/>
          <p:cNvSpPr/>
          <p:nvPr/>
        </p:nvSpPr>
        <p:spPr>
          <a:xfrm>
            <a:off x="428040" y="1625040"/>
            <a:ext cx="813852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Cifrado asimétrico: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 usan dos claves: una pública y otra privada</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mensaje se encripta con la clave pública y se desencripta con la privada</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Emisor y receptor tienen distintas claves</a:t>
            </a:r>
            <a:endParaRPr b="0" i="0" sz="1500" u="none" cap="none" strike="noStrike">
              <a:latin typeface="Arial"/>
              <a:ea typeface="Arial"/>
              <a:cs typeface="Arial"/>
              <a:sym typeface="Arial"/>
            </a:endParaRPr>
          </a:p>
        </p:txBody>
      </p:sp>
      <p:sp>
        <p:nvSpPr>
          <p:cNvPr id="2125" name="Google Shape;2125;p98"/>
          <p:cNvSpPr/>
          <p:nvPr/>
        </p:nvSpPr>
        <p:spPr>
          <a:xfrm>
            <a:off x="789840" y="3888360"/>
            <a:ext cx="1150560" cy="5745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98"/>
          <p:cNvSpPr/>
          <p:nvPr/>
        </p:nvSpPr>
        <p:spPr>
          <a:xfrm>
            <a:off x="789840" y="3924360"/>
            <a:ext cx="1294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3465A4"/>
                </a:solidFill>
                <a:latin typeface="Arial"/>
                <a:ea typeface="Arial"/>
                <a:cs typeface="Arial"/>
                <a:sym typeface="Arial"/>
              </a:rPr>
              <a:t>Hola, me llamo...</a:t>
            </a:r>
            <a:endParaRPr b="0" i="0" sz="1500" u="none" cap="none" strike="noStrike">
              <a:latin typeface="Arial"/>
              <a:ea typeface="Arial"/>
              <a:cs typeface="Arial"/>
              <a:sym typeface="Arial"/>
            </a:endParaRPr>
          </a:p>
        </p:txBody>
      </p:sp>
      <p:sp>
        <p:nvSpPr>
          <p:cNvPr id="2127" name="Google Shape;2127;p98"/>
          <p:cNvSpPr/>
          <p:nvPr/>
        </p:nvSpPr>
        <p:spPr>
          <a:xfrm>
            <a:off x="3883320" y="3886200"/>
            <a:ext cx="1150560" cy="574560"/>
          </a:xfrm>
          <a:prstGeom prst="rect">
            <a:avLst/>
          </a:prstGeom>
          <a:noFill/>
          <a:ln cap="flat" cmpd="sng" w="10075">
            <a:solidFill>
              <a:srgbClr val="55215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98"/>
          <p:cNvSpPr/>
          <p:nvPr/>
        </p:nvSpPr>
        <p:spPr>
          <a:xfrm>
            <a:off x="3883320" y="3922200"/>
            <a:ext cx="1294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650953"/>
                </a:solidFill>
                <a:latin typeface="Arial"/>
                <a:ea typeface="Arial"/>
                <a:cs typeface="Arial"/>
                <a:sym typeface="Arial"/>
              </a:rPr>
              <a:t>4$.hU7%g</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500" u="none" cap="none" strike="noStrike">
                <a:solidFill>
                  <a:srgbClr val="650953"/>
                </a:solidFill>
                <a:latin typeface="Arial"/>
                <a:ea typeface="Arial"/>
                <a:cs typeface="Arial"/>
                <a:sym typeface="Arial"/>
              </a:rPr>
              <a:t>j_i*9A.6&amp;...</a:t>
            </a:r>
            <a:endParaRPr b="0" i="0" sz="1500" u="none" cap="none" strike="noStrike">
              <a:latin typeface="Arial"/>
              <a:ea typeface="Arial"/>
              <a:cs typeface="Arial"/>
              <a:sym typeface="Arial"/>
            </a:endParaRPr>
          </a:p>
        </p:txBody>
      </p:sp>
      <p:sp>
        <p:nvSpPr>
          <p:cNvPr id="2129" name="Google Shape;2129;p98"/>
          <p:cNvSpPr/>
          <p:nvPr/>
        </p:nvSpPr>
        <p:spPr>
          <a:xfrm>
            <a:off x="6979320" y="3886200"/>
            <a:ext cx="1150560" cy="5745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98"/>
          <p:cNvSpPr/>
          <p:nvPr/>
        </p:nvSpPr>
        <p:spPr>
          <a:xfrm>
            <a:off x="6979320" y="3922200"/>
            <a:ext cx="1294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3465A4"/>
                </a:solidFill>
                <a:latin typeface="Arial"/>
                <a:ea typeface="Arial"/>
                <a:cs typeface="Arial"/>
                <a:sym typeface="Arial"/>
              </a:rPr>
              <a:t>Hola, me llamo...</a:t>
            </a:r>
            <a:endParaRPr b="0" i="0" sz="1500" u="none" cap="none" strike="noStrike">
              <a:latin typeface="Arial"/>
              <a:ea typeface="Arial"/>
              <a:cs typeface="Arial"/>
              <a:sym typeface="Arial"/>
            </a:endParaRPr>
          </a:p>
        </p:txBody>
      </p:sp>
      <p:cxnSp>
        <p:nvCxnSpPr>
          <p:cNvPr id="2131" name="Google Shape;2131;p98"/>
          <p:cNvCxnSpPr/>
          <p:nvPr/>
        </p:nvCxnSpPr>
        <p:spPr>
          <a:xfrm>
            <a:off x="2085840" y="4176360"/>
            <a:ext cx="1692000" cy="0"/>
          </a:xfrm>
          <a:prstGeom prst="straightConnector1">
            <a:avLst/>
          </a:prstGeom>
          <a:noFill/>
          <a:ln cap="flat" cmpd="sng" w="9525">
            <a:solidFill>
              <a:srgbClr val="3465A4"/>
            </a:solidFill>
            <a:prstDash val="solid"/>
            <a:round/>
            <a:headEnd len="sm" w="sm" type="none"/>
            <a:tailEnd len="med" w="med" type="triangle"/>
          </a:ln>
        </p:spPr>
      </p:cxnSp>
      <p:sp>
        <p:nvSpPr>
          <p:cNvPr id="2132" name="Google Shape;2132;p98"/>
          <p:cNvSpPr/>
          <p:nvPr/>
        </p:nvSpPr>
        <p:spPr>
          <a:xfrm>
            <a:off x="1924920" y="3240360"/>
            <a:ext cx="2825640" cy="72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127622"/>
                </a:solidFill>
                <a:latin typeface="Arial"/>
                <a:ea typeface="Arial"/>
                <a:cs typeface="Arial"/>
                <a:sym typeface="Arial"/>
              </a:rPr>
              <a:t>El mensaje original se</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500" u="none" cap="none" strike="noStrike">
                <a:solidFill>
                  <a:srgbClr val="127622"/>
                </a:solidFill>
                <a:latin typeface="Arial"/>
                <a:ea typeface="Arial"/>
                <a:cs typeface="Arial"/>
                <a:sym typeface="Arial"/>
              </a:rPr>
              <a:t>encripta con la clave pública</a:t>
            </a:r>
            <a:endParaRPr b="0" i="0" sz="1500" u="none" cap="none" strike="noStrike">
              <a:latin typeface="Arial"/>
              <a:ea typeface="Arial"/>
              <a:cs typeface="Arial"/>
              <a:sym typeface="Arial"/>
            </a:endParaRPr>
          </a:p>
        </p:txBody>
      </p:sp>
      <p:pic>
        <p:nvPicPr>
          <p:cNvPr id="2133" name="Google Shape;2133;p98"/>
          <p:cNvPicPr preferRelativeResize="0"/>
          <p:nvPr/>
        </p:nvPicPr>
        <p:blipFill rotWithShape="1">
          <a:blip r:embed="rId7">
            <a:alphaModFix/>
          </a:blip>
          <a:srcRect b="0" l="0" r="0" t="0"/>
          <a:stretch/>
        </p:blipFill>
        <p:spPr>
          <a:xfrm>
            <a:off x="2552400" y="3744360"/>
            <a:ext cx="756000" cy="382320"/>
          </a:xfrm>
          <a:prstGeom prst="rect">
            <a:avLst/>
          </a:prstGeom>
          <a:noFill/>
          <a:ln>
            <a:noFill/>
          </a:ln>
        </p:spPr>
      </p:pic>
      <p:cxnSp>
        <p:nvCxnSpPr>
          <p:cNvPr id="2134" name="Google Shape;2134;p98"/>
          <p:cNvCxnSpPr/>
          <p:nvPr/>
        </p:nvCxnSpPr>
        <p:spPr>
          <a:xfrm>
            <a:off x="5181840" y="4176360"/>
            <a:ext cx="1692000" cy="0"/>
          </a:xfrm>
          <a:prstGeom prst="straightConnector1">
            <a:avLst/>
          </a:prstGeom>
          <a:noFill/>
          <a:ln cap="flat" cmpd="sng" w="9525">
            <a:solidFill>
              <a:srgbClr val="3465A4"/>
            </a:solidFill>
            <a:prstDash val="solid"/>
            <a:round/>
            <a:headEnd len="sm" w="sm" type="none"/>
            <a:tailEnd len="med" w="med" type="triangle"/>
          </a:ln>
        </p:spPr>
      </p:cxnSp>
      <p:sp>
        <p:nvSpPr>
          <p:cNvPr id="2135" name="Google Shape;2135;p98"/>
          <p:cNvSpPr/>
          <p:nvPr/>
        </p:nvSpPr>
        <p:spPr>
          <a:xfrm>
            <a:off x="5021280" y="3240720"/>
            <a:ext cx="3257280" cy="72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FF0000"/>
                </a:solidFill>
                <a:latin typeface="Arial"/>
                <a:ea typeface="Arial"/>
                <a:cs typeface="Arial"/>
                <a:sym typeface="Arial"/>
              </a:rPr>
              <a:t>El mensaje encriptado se</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500" u="none" cap="none" strike="noStrike">
                <a:solidFill>
                  <a:srgbClr val="FF0000"/>
                </a:solidFill>
                <a:latin typeface="Arial"/>
                <a:ea typeface="Arial"/>
                <a:cs typeface="Arial"/>
                <a:sym typeface="Arial"/>
              </a:rPr>
              <a:t>desencripta con la clave privada</a:t>
            </a:r>
            <a:endParaRPr b="0" i="0" sz="1500" u="none" cap="none" strike="noStrike">
              <a:latin typeface="Arial"/>
              <a:ea typeface="Arial"/>
              <a:cs typeface="Arial"/>
              <a:sym typeface="Arial"/>
            </a:endParaRPr>
          </a:p>
        </p:txBody>
      </p:sp>
      <p:pic>
        <p:nvPicPr>
          <p:cNvPr id="2136" name="Google Shape;2136;p98"/>
          <p:cNvPicPr preferRelativeResize="0"/>
          <p:nvPr/>
        </p:nvPicPr>
        <p:blipFill rotWithShape="1">
          <a:blip r:embed="rId8">
            <a:alphaModFix/>
          </a:blip>
          <a:srcRect b="0" l="0" r="0" t="0"/>
          <a:stretch/>
        </p:blipFill>
        <p:spPr>
          <a:xfrm>
            <a:off x="5576760" y="3744000"/>
            <a:ext cx="757800" cy="37512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0" name="Shape 2140"/>
        <p:cNvGrpSpPr/>
        <p:nvPr/>
      </p:nvGrpSpPr>
      <p:grpSpPr>
        <a:xfrm>
          <a:off x="0" y="0"/>
          <a:ext cx="0" cy="0"/>
          <a:chOff x="0" y="0"/>
          <a:chExt cx="0" cy="0"/>
        </a:xfrm>
      </p:grpSpPr>
      <p:sp>
        <p:nvSpPr>
          <p:cNvPr id="2141" name="Google Shape;2141;p9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142" name="Google Shape;2142;p9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Certificados SSL</a:t>
            </a:r>
            <a:endParaRPr b="0" i="0" sz="2000" u="none" cap="none" strike="noStrike">
              <a:latin typeface="Arial"/>
              <a:ea typeface="Arial"/>
              <a:cs typeface="Arial"/>
              <a:sym typeface="Arial"/>
            </a:endParaRPr>
          </a:p>
        </p:txBody>
      </p:sp>
      <p:sp>
        <p:nvSpPr>
          <p:cNvPr id="2143" name="Google Shape;2143;p9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144" name="Google Shape;2144;p9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145" name="Google Shape;2145;p9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146" name="Google Shape;2146;p9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147" name="Google Shape;2147;p9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148" name="Google Shape;2148;p9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149" name="Google Shape;2149;p99"/>
          <p:cNvSpPr/>
          <p:nvPr/>
        </p:nvSpPr>
        <p:spPr>
          <a:xfrm>
            <a:off x="428040" y="1625040"/>
            <a:ext cx="3313080" cy="6843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Cifrado</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HTTPS</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a:t>
            </a:r>
            <a:endParaRPr b="0" i="0" sz="15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223" name="Google Shape;223;p1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Protocolo DNS</a:t>
            </a:r>
            <a:endParaRPr b="0" i="0" sz="2000" u="none" cap="none" strike="noStrike">
              <a:latin typeface="Arial"/>
              <a:ea typeface="Arial"/>
              <a:cs typeface="Arial"/>
              <a:sym typeface="Arial"/>
            </a:endParaRPr>
          </a:p>
        </p:txBody>
      </p:sp>
      <p:sp>
        <p:nvSpPr>
          <p:cNvPr id="224" name="Google Shape;224;p1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25" name="Google Shape;225;p1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26" name="Google Shape;226;p1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27" name="Google Shape;227;p1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28" name="Google Shape;228;p1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29" name="Google Shape;229;p1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30" name="Google Shape;230;p10"/>
          <p:cNvSpPr/>
          <p:nvPr/>
        </p:nvSpPr>
        <p:spPr>
          <a:xfrm>
            <a:off x="428040" y="1625040"/>
            <a:ext cx="820908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Objetivo: traducir un nombre a una dirección</a:t>
            </a:r>
            <a:r>
              <a:rPr lang="es" sz="1500">
                <a:latin typeface="Poppins Light"/>
                <a:ea typeface="Poppins Light"/>
                <a:cs typeface="Poppins Light"/>
                <a:sym typeface="Poppins Light"/>
              </a:rPr>
              <a:t> I</a:t>
            </a:r>
            <a:r>
              <a:rPr b="0" i="0" lang="es" sz="1500" u="none" cap="none" strike="noStrike">
                <a:solidFill>
                  <a:srgbClr val="000000"/>
                </a:solidFill>
                <a:latin typeface="Poppins Light"/>
                <a:ea typeface="Poppins Light"/>
                <a:cs typeface="Poppins Light"/>
                <a:sym typeface="Poppins Light"/>
              </a:rPr>
              <a:t>P</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Registro A</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De esta forma, no necesitamos conocer la IP para llegar a ningún sitio, me vale con saber el nombre</a:t>
            </a:r>
            <a:endParaRPr b="0" i="0" sz="1500" u="none" cap="none" strike="noStrike">
              <a:latin typeface="Arial"/>
              <a:ea typeface="Arial"/>
              <a:cs typeface="Arial"/>
              <a:sym typeface="Arial"/>
            </a:endParaRPr>
          </a:p>
        </p:txBody>
      </p:sp>
      <p:sp>
        <p:nvSpPr>
          <p:cNvPr id="231" name="Google Shape;231;p10"/>
          <p:cNvSpPr/>
          <p:nvPr/>
        </p:nvSpPr>
        <p:spPr>
          <a:xfrm>
            <a:off x="1440000" y="3024000"/>
            <a:ext cx="6910200" cy="543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3200" u="none" cap="none" strike="noStrike">
                <a:solidFill>
                  <a:srgbClr val="3465A4"/>
                </a:solidFill>
                <a:latin typeface="Arial"/>
                <a:ea typeface="Arial"/>
                <a:cs typeface="Arial"/>
                <a:sym typeface="Arial"/>
              </a:rPr>
              <a:t>google.com ---&gt; </a:t>
            </a:r>
            <a:r>
              <a:rPr b="0" i="0" lang="es" sz="3200" u="none" cap="none" strike="noStrike">
                <a:solidFill>
                  <a:srgbClr val="F10D0C"/>
                </a:solidFill>
                <a:latin typeface="Arial"/>
                <a:ea typeface="Arial"/>
                <a:cs typeface="Arial"/>
                <a:sym typeface="Arial"/>
              </a:rPr>
              <a:t>172.127.168.174</a:t>
            </a:r>
            <a:endParaRPr b="0" i="0" sz="3200" u="none" cap="none" strike="noStrike">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p10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155" name="Google Shape;2155;p10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HTTPS</a:t>
            </a:r>
            <a:endParaRPr b="0" i="0" sz="2000" u="none" cap="none" strike="noStrike">
              <a:latin typeface="Arial"/>
              <a:ea typeface="Arial"/>
              <a:cs typeface="Arial"/>
              <a:sym typeface="Arial"/>
            </a:endParaRPr>
          </a:p>
        </p:txBody>
      </p:sp>
      <p:sp>
        <p:nvSpPr>
          <p:cNvPr id="2156" name="Google Shape;2156;p10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157" name="Google Shape;2157;p10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158" name="Google Shape;2158;p10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159" name="Google Shape;2159;p10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160" name="Google Shape;2160;p10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161" name="Google Shape;2161;p10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162" name="Google Shape;2162;p100"/>
          <p:cNvSpPr/>
          <p:nvPr/>
        </p:nvSpPr>
        <p:spPr>
          <a:xfrm>
            <a:off x="428040" y="1625040"/>
            <a:ext cx="8138520" cy="25102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HTTPS = HTTP + cifrado asimétrico (TLS/SSL)</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Funcionamiento: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servidor tiene una clave privada y un certificado público (la clave pública está dentro)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La clave privada la guarda y no se la enseña a nadie</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certificado público lo expone para que cualquiera pueda verlo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cliente encripta el mensaje con la clave pública (la saca del certificado público) y se lo envía al servidor</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mensaje viaja encriptado por la red</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servidor recibe el mensaje encriptado y lo desencripta usando la clave privada</a:t>
            </a:r>
            <a:endParaRPr b="0" i="0" sz="1500" u="none" cap="none" strike="noStrike">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10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168" name="Google Shape;2168;p10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HTTPS</a:t>
            </a:r>
            <a:endParaRPr b="0" i="0" sz="2000" u="none" cap="none" strike="noStrike">
              <a:latin typeface="Arial"/>
              <a:ea typeface="Arial"/>
              <a:cs typeface="Arial"/>
              <a:sym typeface="Arial"/>
            </a:endParaRPr>
          </a:p>
        </p:txBody>
      </p:sp>
      <p:sp>
        <p:nvSpPr>
          <p:cNvPr id="2169" name="Google Shape;2169;p10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170" name="Google Shape;2170;p10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171" name="Google Shape;2171;p10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172" name="Google Shape;2172;p10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173" name="Google Shape;2173;p10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174" name="Google Shape;2174;p10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175" name="Google Shape;2175;p101"/>
          <p:cNvSpPr/>
          <p:nvPr/>
        </p:nvSpPr>
        <p:spPr>
          <a:xfrm>
            <a:off x="504000" y="2251440"/>
            <a:ext cx="1726920" cy="22489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01"/>
          <p:cNvSpPr/>
          <p:nvPr/>
        </p:nvSpPr>
        <p:spPr>
          <a:xfrm>
            <a:off x="144000" y="1908000"/>
            <a:ext cx="234468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177" name="Google Shape;2177;p101"/>
          <p:cNvSpPr/>
          <p:nvPr/>
        </p:nvSpPr>
        <p:spPr>
          <a:xfrm>
            <a:off x="6696000" y="2251440"/>
            <a:ext cx="1870920" cy="22489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01"/>
          <p:cNvSpPr/>
          <p:nvPr/>
        </p:nvSpPr>
        <p:spPr>
          <a:xfrm>
            <a:off x="6430680" y="1908000"/>
            <a:ext cx="253224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2179" name="Google Shape;2179;p101"/>
          <p:cNvSpPr/>
          <p:nvPr/>
        </p:nvSpPr>
        <p:spPr>
          <a:xfrm flipH="1" rot="10800000">
            <a:off x="2315520" y="2898720"/>
            <a:ext cx="4332600" cy="1728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180" name="Google Shape;2180;p101"/>
          <p:cNvSpPr/>
          <p:nvPr/>
        </p:nvSpPr>
        <p:spPr>
          <a:xfrm flipH="1">
            <a:off x="2332080" y="3753000"/>
            <a:ext cx="4312440" cy="1080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2181" name="Google Shape;2181;p101"/>
          <p:cNvSpPr/>
          <p:nvPr/>
        </p:nvSpPr>
        <p:spPr>
          <a:xfrm>
            <a:off x="2658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de google.com</a:t>
            </a:r>
            <a:endParaRPr b="0" i="0" sz="1300" u="none" cap="none" strike="noStrike">
              <a:latin typeface="Arial"/>
              <a:ea typeface="Arial"/>
              <a:cs typeface="Arial"/>
              <a:sym typeface="Arial"/>
            </a:endParaRPr>
          </a:p>
        </p:txBody>
      </p:sp>
      <p:sp>
        <p:nvSpPr>
          <p:cNvPr id="2182" name="Google Shape;2182;p101"/>
          <p:cNvSpPr/>
          <p:nvPr/>
        </p:nvSpPr>
        <p:spPr>
          <a:xfrm>
            <a:off x="4860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&lt;html&gt; ...</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&lt;meta&gt;...  </a:t>
            </a:r>
            <a:endParaRPr b="0" i="0" sz="1300" u="none" cap="none" strike="noStrike">
              <a:latin typeface="Arial"/>
              <a:ea typeface="Arial"/>
              <a:cs typeface="Arial"/>
              <a:sym typeface="Arial"/>
            </a:endParaRPr>
          </a:p>
        </p:txBody>
      </p:sp>
      <p:sp>
        <p:nvSpPr>
          <p:cNvPr id="2183" name="Google Shape;2183;p101"/>
          <p:cNvSpPr/>
          <p:nvPr/>
        </p:nvSpPr>
        <p:spPr>
          <a:xfrm>
            <a:off x="3197160" y="3002040"/>
            <a:ext cx="2625120" cy="688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2184" name="Google Shape;2184;p101"/>
          <p:cNvSpPr/>
          <p:nvPr/>
        </p:nvSpPr>
        <p:spPr>
          <a:xfrm>
            <a:off x="2259000" y="2298240"/>
            <a:ext cx="4407840" cy="215568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01"/>
          <p:cNvSpPr/>
          <p:nvPr/>
        </p:nvSpPr>
        <p:spPr>
          <a:xfrm>
            <a:off x="4088880" y="1929960"/>
            <a:ext cx="1507680" cy="447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
        <p:nvSpPr>
          <p:cNvPr id="2186" name="Google Shape;2186;p101"/>
          <p:cNvSpPr/>
          <p:nvPr/>
        </p:nvSpPr>
        <p:spPr>
          <a:xfrm>
            <a:off x="2700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01"/>
          <p:cNvSpPr/>
          <p:nvPr/>
        </p:nvSpPr>
        <p:spPr>
          <a:xfrm>
            <a:off x="4896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01"/>
          <p:cNvSpPr/>
          <p:nvPr/>
        </p:nvSpPr>
        <p:spPr>
          <a:xfrm>
            <a:off x="534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de google.com</a:t>
            </a:r>
            <a:endParaRPr b="0" i="0" sz="1300" u="none" cap="none" strike="noStrike">
              <a:latin typeface="Arial"/>
              <a:ea typeface="Arial"/>
              <a:cs typeface="Arial"/>
              <a:sym typeface="Arial"/>
            </a:endParaRPr>
          </a:p>
        </p:txBody>
      </p:sp>
      <p:sp>
        <p:nvSpPr>
          <p:cNvPr id="2189" name="Google Shape;2189;p101"/>
          <p:cNvSpPr/>
          <p:nvPr/>
        </p:nvSpPr>
        <p:spPr>
          <a:xfrm>
            <a:off x="576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01"/>
          <p:cNvSpPr/>
          <p:nvPr/>
        </p:nvSpPr>
        <p:spPr>
          <a:xfrm>
            <a:off x="6906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de google.com</a:t>
            </a:r>
            <a:endParaRPr b="0" i="0" sz="1300" u="none" cap="none" strike="noStrike">
              <a:latin typeface="Arial"/>
              <a:ea typeface="Arial"/>
              <a:cs typeface="Arial"/>
              <a:sym typeface="Arial"/>
            </a:endParaRPr>
          </a:p>
        </p:txBody>
      </p:sp>
      <p:sp>
        <p:nvSpPr>
          <p:cNvPr id="2191" name="Google Shape;2191;p101"/>
          <p:cNvSpPr/>
          <p:nvPr/>
        </p:nvSpPr>
        <p:spPr>
          <a:xfrm>
            <a:off x="6948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01"/>
          <p:cNvSpPr/>
          <p:nvPr/>
        </p:nvSpPr>
        <p:spPr>
          <a:xfrm>
            <a:off x="7056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&lt;html&gt; ...</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&lt;meta&gt;... </a:t>
            </a:r>
            <a:endParaRPr b="0" i="0" sz="1300" u="none" cap="none" strike="noStrike">
              <a:latin typeface="Arial"/>
              <a:ea typeface="Arial"/>
              <a:cs typeface="Arial"/>
              <a:sym typeface="Arial"/>
            </a:endParaRPr>
          </a:p>
        </p:txBody>
      </p:sp>
      <p:sp>
        <p:nvSpPr>
          <p:cNvPr id="2193" name="Google Shape;2193;p101"/>
          <p:cNvSpPr/>
          <p:nvPr/>
        </p:nvSpPr>
        <p:spPr>
          <a:xfrm>
            <a:off x="7092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01"/>
          <p:cNvSpPr/>
          <p:nvPr/>
        </p:nvSpPr>
        <p:spPr>
          <a:xfrm flipH="1">
            <a:off x="7485480" y="2919600"/>
            <a:ext cx="360" cy="823320"/>
          </a:xfrm>
          <a:custGeom>
            <a:rect b="b" l="l" r="r" t="t"/>
            <a:pathLst>
              <a:path extrusionOk="0" h="21600" w="21600">
                <a:moveTo>
                  <a:pt x="0" y="0"/>
                </a:moveTo>
                <a:lnTo>
                  <a:pt x="21600" y="21600"/>
                </a:lnTo>
              </a:path>
            </a:pathLst>
          </a:custGeom>
          <a:noFill/>
          <a:ln cap="flat" cmpd="sng" w="12600">
            <a:solidFill>
              <a:srgbClr val="650953"/>
            </a:solidFill>
            <a:prstDash val="dashDot"/>
            <a:round/>
            <a:headEnd len="sm" w="sm" type="none"/>
            <a:tailEnd len="med" w="med" type="triangle"/>
          </a:ln>
        </p:spPr>
      </p:sp>
      <p:sp>
        <p:nvSpPr>
          <p:cNvPr id="2195" name="Google Shape;2195;p101"/>
          <p:cNvSpPr/>
          <p:nvPr/>
        </p:nvSpPr>
        <p:spPr>
          <a:xfrm>
            <a:off x="7452000" y="3179520"/>
            <a:ext cx="1114920" cy="491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650953"/>
                </a:solidFill>
                <a:latin typeface="Arial"/>
                <a:ea typeface="Arial"/>
                <a:cs typeface="Arial"/>
                <a:sym typeface="Arial"/>
              </a:rPr>
              <a:t>Procesando.. </a:t>
            </a:r>
            <a:endParaRPr b="0" i="0" sz="1100" u="none" cap="none" strike="noStrike">
              <a:latin typeface="Arial"/>
              <a:ea typeface="Arial"/>
              <a:cs typeface="Arial"/>
              <a:sym typeface="Arial"/>
            </a:endParaRPr>
          </a:p>
        </p:txBody>
      </p:sp>
      <p:sp>
        <p:nvSpPr>
          <p:cNvPr id="2196" name="Google Shape;2196;p101"/>
          <p:cNvSpPr/>
          <p:nvPr/>
        </p:nvSpPr>
        <p:spPr>
          <a:xfrm>
            <a:off x="684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&lt;html&gt; ...</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&lt;meta&gt;...  </a:t>
            </a:r>
            <a:endParaRPr b="0" i="0" sz="1300" u="none" cap="none" strike="noStrike">
              <a:latin typeface="Arial"/>
              <a:ea typeface="Arial"/>
              <a:cs typeface="Arial"/>
              <a:sym typeface="Arial"/>
            </a:endParaRPr>
          </a:p>
        </p:txBody>
      </p:sp>
      <p:sp>
        <p:nvSpPr>
          <p:cNvPr id="2197" name="Google Shape;2197;p101"/>
          <p:cNvSpPr/>
          <p:nvPr/>
        </p:nvSpPr>
        <p:spPr>
          <a:xfrm>
            <a:off x="720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10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203" name="Google Shape;2203;p10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HTTPS</a:t>
            </a:r>
            <a:endParaRPr b="0" i="0" sz="2000" u="none" cap="none" strike="noStrike">
              <a:latin typeface="Arial"/>
              <a:ea typeface="Arial"/>
              <a:cs typeface="Arial"/>
              <a:sym typeface="Arial"/>
            </a:endParaRPr>
          </a:p>
        </p:txBody>
      </p:sp>
      <p:sp>
        <p:nvSpPr>
          <p:cNvPr id="2204" name="Google Shape;2204;p10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205" name="Google Shape;2205;p10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206" name="Google Shape;2206;p10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207" name="Google Shape;2207;p10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208" name="Google Shape;2208;p10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209" name="Google Shape;2209;p10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210" name="Google Shape;2210;p102"/>
          <p:cNvSpPr/>
          <p:nvPr/>
        </p:nvSpPr>
        <p:spPr>
          <a:xfrm>
            <a:off x="504000" y="2251440"/>
            <a:ext cx="1726920" cy="22489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02"/>
          <p:cNvSpPr/>
          <p:nvPr/>
        </p:nvSpPr>
        <p:spPr>
          <a:xfrm>
            <a:off x="144000" y="1908000"/>
            <a:ext cx="234468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212" name="Google Shape;2212;p102"/>
          <p:cNvSpPr/>
          <p:nvPr/>
        </p:nvSpPr>
        <p:spPr>
          <a:xfrm>
            <a:off x="6696000" y="2251440"/>
            <a:ext cx="1870920" cy="22489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02"/>
          <p:cNvSpPr/>
          <p:nvPr/>
        </p:nvSpPr>
        <p:spPr>
          <a:xfrm>
            <a:off x="6430680" y="1908000"/>
            <a:ext cx="253224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2214" name="Google Shape;2214;p102"/>
          <p:cNvSpPr/>
          <p:nvPr/>
        </p:nvSpPr>
        <p:spPr>
          <a:xfrm flipH="1" rot="10800000">
            <a:off x="2315520" y="2898720"/>
            <a:ext cx="4332600" cy="1728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215" name="Google Shape;2215;p102"/>
          <p:cNvSpPr/>
          <p:nvPr/>
        </p:nvSpPr>
        <p:spPr>
          <a:xfrm flipH="1">
            <a:off x="2332080" y="3753000"/>
            <a:ext cx="4312440" cy="1080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2216" name="Google Shape;2216;p102"/>
          <p:cNvSpPr/>
          <p:nvPr/>
        </p:nvSpPr>
        <p:spPr>
          <a:xfrm>
            <a:off x="2658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$9h7.D-f1!_ci8G,¿</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s&amp;P*mm0A¿zX</a:t>
            </a:r>
            <a:endParaRPr b="0" i="0" sz="1300" u="none" cap="none" strike="noStrike">
              <a:latin typeface="Arial"/>
              <a:ea typeface="Arial"/>
              <a:cs typeface="Arial"/>
              <a:sym typeface="Arial"/>
            </a:endParaRPr>
          </a:p>
        </p:txBody>
      </p:sp>
      <p:sp>
        <p:nvSpPr>
          <p:cNvPr id="2217" name="Google Shape;2217;p102"/>
          <p:cNvSpPr/>
          <p:nvPr/>
        </p:nvSpPr>
        <p:spPr>
          <a:xfrm>
            <a:off x="4860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/9H*sD+-1Ds</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P)s.2ji@spN-</a:t>
            </a:r>
            <a:endParaRPr b="0" i="0" sz="1300" u="none" cap="none" strike="noStrike">
              <a:latin typeface="Arial"/>
              <a:ea typeface="Arial"/>
              <a:cs typeface="Arial"/>
              <a:sym typeface="Arial"/>
            </a:endParaRPr>
          </a:p>
        </p:txBody>
      </p:sp>
      <p:sp>
        <p:nvSpPr>
          <p:cNvPr id="2218" name="Google Shape;2218;p102"/>
          <p:cNvSpPr/>
          <p:nvPr/>
        </p:nvSpPr>
        <p:spPr>
          <a:xfrm>
            <a:off x="3197160" y="3002040"/>
            <a:ext cx="2625120" cy="688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2219" name="Google Shape;2219;p102"/>
          <p:cNvSpPr/>
          <p:nvPr/>
        </p:nvSpPr>
        <p:spPr>
          <a:xfrm>
            <a:off x="2259000" y="2298240"/>
            <a:ext cx="4407840" cy="215568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02"/>
          <p:cNvSpPr/>
          <p:nvPr/>
        </p:nvSpPr>
        <p:spPr>
          <a:xfrm>
            <a:off x="4088880" y="1929960"/>
            <a:ext cx="1507680" cy="447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HTTPS</a:t>
            </a:r>
            <a:endParaRPr b="0" i="0" sz="1600" u="none" cap="none" strike="noStrike">
              <a:latin typeface="Arial"/>
              <a:ea typeface="Arial"/>
              <a:cs typeface="Arial"/>
              <a:sym typeface="Arial"/>
            </a:endParaRPr>
          </a:p>
        </p:txBody>
      </p:sp>
      <p:sp>
        <p:nvSpPr>
          <p:cNvPr id="2221" name="Google Shape;2221;p102"/>
          <p:cNvSpPr/>
          <p:nvPr/>
        </p:nvSpPr>
        <p:spPr>
          <a:xfrm>
            <a:off x="2700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02"/>
          <p:cNvSpPr/>
          <p:nvPr/>
        </p:nvSpPr>
        <p:spPr>
          <a:xfrm>
            <a:off x="4896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02"/>
          <p:cNvSpPr/>
          <p:nvPr/>
        </p:nvSpPr>
        <p:spPr>
          <a:xfrm>
            <a:off x="534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de google.com</a:t>
            </a:r>
            <a:endParaRPr b="0" i="0" sz="1300" u="none" cap="none" strike="noStrike">
              <a:latin typeface="Arial"/>
              <a:ea typeface="Arial"/>
              <a:cs typeface="Arial"/>
              <a:sym typeface="Arial"/>
            </a:endParaRPr>
          </a:p>
        </p:txBody>
      </p:sp>
      <p:sp>
        <p:nvSpPr>
          <p:cNvPr id="2224" name="Google Shape;2224;p102"/>
          <p:cNvSpPr/>
          <p:nvPr/>
        </p:nvSpPr>
        <p:spPr>
          <a:xfrm>
            <a:off x="576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02"/>
          <p:cNvSpPr/>
          <p:nvPr/>
        </p:nvSpPr>
        <p:spPr>
          <a:xfrm flipH="1">
            <a:off x="7485480" y="2919600"/>
            <a:ext cx="360" cy="823320"/>
          </a:xfrm>
          <a:custGeom>
            <a:rect b="b" l="l" r="r" t="t"/>
            <a:pathLst>
              <a:path extrusionOk="0" h="21600" w="21600">
                <a:moveTo>
                  <a:pt x="0" y="0"/>
                </a:moveTo>
                <a:lnTo>
                  <a:pt x="21600" y="21600"/>
                </a:lnTo>
              </a:path>
            </a:pathLst>
          </a:custGeom>
          <a:noFill/>
          <a:ln cap="flat" cmpd="sng" w="12600">
            <a:solidFill>
              <a:srgbClr val="650953"/>
            </a:solidFill>
            <a:prstDash val="dashDot"/>
            <a:round/>
            <a:headEnd len="sm" w="sm" type="none"/>
            <a:tailEnd len="med" w="med" type="triangle"/>
          </a:ln>
        </p:spPr>
      </p:sp>
      <p:sp>
        <p:nvSpPr>
          <p:cNvPr id="2226" name="Google Shape;2226;p102"/>
          <p:cNvSpPr/>
          <p:nvPr/>
        </p:nvSpPr>
        <p:spPr>
          <a:xfrm>
            <a:off x="7452000" y="3179520"/>
            <a:ext cx="1114920" cy="491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650953"/>
                </a:solidFill>
                <a:latin typeface="Arial"/>
                <a:ea typeface="Arial"/>
                <a:cs typeface="Arial"/>
                <a:sym typeface="Arial"/>
              </a:rPr>
              <a:t>Procesando.. </a:t>
            </a:r>
            <a:endParaRPr b="0" i="0" sz="1100" u="none" cap="none" strike="noStrike">
              <a:latin typeface="Arial"/>
              <a:ea typeface="Arial"/>
              <a:cs typeface="Arial"/>
              <a:sym typeface="Arial"/>
            </a:endParaRPr>
          </a:p>
        </p:txBody>
      </p:sp>
      <p:pic>
        <p:nvPicPr>
          <p:cNvPr id="2227" name="Google Shape;2227;p102"/>
          <p:cNvPicPr preferRelativeResize="0"/>
          <p:nvPr/>
        </p:nvPicPr>
        <p:blipFill rotWithShape="1">
          <a:blip r:embed="rId7">
            <a:alphaModFix/>
          </a:blip>
          <a:srcRect b="0" l="0" r="0" t="0"/>
          <a:stretch/>
        </p:blipFill>
        <p:spPr>
          <a:xfrm>
            <a:off x="6480000" y="1296000"/>
            <a:ext cx="757800" cy="375120"/>
          </a:xfrm>
          <a:prstGeom prst="rect">
            <a:avLst/>
          </a:prstGeom>
          <a:noFill/>
          <a:ln>
            <a:noFill/>
          </a:ln>
        </p:spPr>
      </p:pic>
      <p:pic>
        <p:nvPicPr>
          <p:cNvPr id="2228" name="Google Shape;2228;p102"/>
          <p:cNvPicPr preferRelativeResize="0"/>
          <p:nvPr/>
        </p:nvPicPr>
        <p:blipFill rotWithShape="1">
          <a:blip r:embed="rId8">
            <a:alphaModFix/>
          </a:blip>
          <a:srcRect b="0" l="0" r="0" t="0"/>
          <a:stretch/>
        </p:blipFill>
        <p:spPr>
          <a:xfrm>
            <a:off x="1906920" y="1296000"/>
            <a:ext cx="756000" cy="382320"/>
          </a:xfrm>
          <a:prstGeom prst="rect">
            <a:avLst/>
          </a:prstGeom>
          <a:noFill/>
          <a:ln>
            <a:noFill/>
          </a:ln>
        </p:spPr>
      </p:pic>
      <p:sp>
        <p:nvSpPr>
          <p:cNvPr id="2229" name="Google Shape;2229;p102"/>
          <p:cNvSpPr/>
          <p:nvPr/>
        </p:nvSpPr>
        <p:spPr>
          <a:xfrm>
            <a:off x="2168640" y="1715400"/>
            <a:ext cx="360" cy="1055160"/>
          </a:xfrm>
          <a:custGeom>
            <a:rect b="b" l="l" r="r" t="t"/>
            <a:pathLst>
              <a:path extrusionOk="0" h="21600" w="21600">
                <a:moveTo>
                  <a:pt x="0" y="0"/>
                </a:moveTo>
                <a:lnTo>
                  <a:pt x="21600" y="21600"/>
                </a:lnTo>
              </a:path>
            </a:pathLst>
          </a:custGeom>
          <a:noFill/>
          <a:ln cap="flat" cmpd="sng" w="12600">
            <a:solidFill>
              <a:srgbClr val="069A2E"/>
            </a:solidFill>
            <a:prstDash val="solid"/>
            <a:round/>
            <a:headEnd len="sm" w="sm" type="none"/>
            <a:tailEnd len="med" w="med" type="triangle"/>
          </a:ln>
        </p:spPr>
      </p:sp>
      <p:sp>
        <p:nvSpPr>
          <p:cNvPr id="2230" name="Google Shape;2230;p102"/>
          <p:cNvSpPr/>
          <p:nvPr/>
        </p:nvSpPr>
        <p:spPr>
          <a:xfrm>
            <a:off x="2118600" y="1632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Encripto los datos</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con la clave pública</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del servidor</a:t>
            </a:r>
            <a:endParaRPr b="0" i="0" sz="1100" u="none" cap="none" strike="noStrike">
              <a:latin typeface="Arial"/>
              <a:ea typeface="Arial"/>
              <a:cs typeface="Arial"/>
              <a:sym typeface="Arial"/>
            </a:endParaRPr>
          </a:p>
        </p:txBody>
      </p:sp>
      <p:sp>
        <p:nvSpPr>
          <p:cNvPr id="2231" name="Google Shape;2231;p102"/>
          <p:cNvSpPr/>
          <p:nvPr/>
        </p:nvSpPr>
        <p:spPr>
          <a:xfrm>
            <a:off x="6834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de google.com</a:t>
            </a:r>
            <a:endParaRPr b="0" i="0" sz="1300" u="none" cap="none" strike="noStrike">
              <a:latin typeface="Arial"/>
              <a:ea typeface="Arial"/>
              <a:cs typeface="Arial"/>
              <a:sym typeface="Arial"/>
            </a:endParaRPr>
          </a:p>
        </p:txBody>
      </p:sp>
      <p:sp>
        <p:nvSpPr>
          <p:cNvPr id="2232" name="Google Shape;2232;p102"/>
          <p:cNvSpPr/>
          <p:nvPr/>
        </p:nvSpPr>
        <p:spPr>
          <a:xfrm>
            <a:off x="6876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02"/>
          <p:cNvSpPr/>
          <p:nvPr/>
        </p:nvSpPr>
        <p:spPr>
          <a:xfrm>
            <a:off x="6777000" y="1712520"/>
            <a:ext cx="360" cy="1055160"/>
          </a:xfrm>
          <a:custGeom>
            <a:rect b="b" l="l" r="r" t="t"/>
            <a:pathLst>
              <a:path extrusionOk="0" h="21600" w="21600">
                <a:moveTo>
                  <a:pt x="0" y="0"/>
                </a:moveTo>
                <a:lnTo>
                  <a:pt x="21600" y="21600"/>
                </a:lnTo>
              </a:path>
            </a:pathLst>
          </a:custGeom>
          <a:noFill/>
          <a:ln cap="flat" cmpd="sng" w="12600">
            <a:solidFill>
              <a:srgbClr val="FF0000"/>
            </a:solidFill>
            <a:prstDash val="solid"/>
            <a:round/>
            <a:headEnd len="sm" w="sm" type="none"/>
            <a:tailEnd len="med" w="med" type="triangle"/>
          </a:ln>
        </p:spPr>
      </p:sp>
      <p:sp>
        <p:nvSpPr>
          <p:cNvPr id="2234" name="Google Shape;2234;p102"/>
          <p:cNvSpPr/>
          <p:nvPr/>
        </p:nvSpPr>
        <p:spPr>
          <a:xfrm>
            <a:off x="4998600" y="1632960"/>
            <a:ext cx="1804320" cy="60156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Desencripto los datos</a:t>
            </a:r>
            <a:endParaRPr b="0" i="0" sz="11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con la clave privada</a:t>
            </a:r>
            <a:endParaRPr b="0" i="0" sz="11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del servidor</a:t>
            </a:r>
            <a:endParaRPr b="0" i="0" sz="1100" u="none" cap="none" strike="noStrike">
              <a:latin typeface="Arial"/>
              <a:ea typeface="Arial"/>
              <a:cs typeface="Arial"/>
              <a:sym typeface="Arial"/>
            </a:endParaRPr>
          </a:p>
        </p:txBody>
      </p:sp>
      <p:sp>
        <p:nvSpPr>
          <p:cNvPr id="2235" name="Google Shape;2235;p102"/>
          <p:cNvSpPr/>
          <p:nvPr/>
        </p:nvSpPr>
        <p:spPr>
          <a:xfrm>
            <a:off x="684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&lt;html&gt; ...</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&lt;meta&gt;...  </a:t>
            </a:r>
            <a:endParaRPr b="0" i="0" sz="1300" u="none" cap="none" strike="noStrike">
              <a:latin typeface="Arial"/>
              <a:ea typeface="Arial"/>
              <a:cs typeface="Arial"/>
              <a:sym typeface="Arial"/>
            </a:endParaRPr>
          </a:p>
        </p:txBody>
      </p:sp>
      <p:sp>
        <p:nvSpPr>
          <p:cNvPr id="2236" name="Google Shape;2236;p102"/>
          <p:cNvSpPr/>
          <p:nvPr/>
        </p:nvSpPr>
        <p:spPr>
          <a:xfrm>
            <a:off x="720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02"/>
          <p:cNvSpPr/>
          <p:nvPr/>
        </p:nvSpPr>
        <p:spPr>
          <a:xfrm>
            <a:off x="7056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&lt;html&gt; ...</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&lt;meta&gt;... </a:t>
            </a:r>
            <a:endParaRPr b="0" i="0" sz="1300" u="none" cap="none" strike="noStrike">
              <a:latin typeface="Arial"/>
              <a:ea typeface="Arial"/>
              <a:cs typeface="Arial"/>
              <a:sym typeface="Arial"/>
            </a:endParaRPr>
          </a:p>
        </p:txBody>
      </p:sp>
      <p:sp>
        <p:nvSpPr>
          <p:cNvPr id="2238" name="Google Shape;2238;p102"/>
          <p:cNvSpPr/>
          <p:nvPr/>
        </p:nvSpPr>
        <p:spPr>
          <a:xfrm>
            <a:off x="7092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2" name="Shape 2242"/>
        <p:cNvGrpSpPr/>
        <p:nvPr/>
      </p:nvGrpSpPr>
      <p:grpSpPr>
        <a:xfrm>
          <a:off x="0" y="0"/>
          <a:ext cx="0" cy="0"/>
          <a:chOff x="0" y="0"/>
          <a:chExt cx="0" cy="0"/>
        </a:xfrm>
      </p:grpSpPr>
      <p:sp>
        <p:nvSpPr>
          <p:cNvPr id="2243" name="Google Shape;2243;p10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244" name="Google Shape;2244;p10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HTTPS</a:t>
            </a:r>
            <a:endParaRPr b="0" i="0" sz="2000" u="none" cap="none" strike="noStrike">
              <a:latin typeface="Arial"/>
              <a:ea typeface="Arial"/>
              <a:cs typeface="Arial"/>
              <a:sym typeface="Arial"/>
            </a:endParaRPr>
          </a:p>
        </p:txBody>
      </p:sp>
      <p:sp>
        <p:nvSpPr>
          <p:cNvPr id="2245" name="Google Shape;2245;p10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246" name="Google Shape;2246;p10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247" name="Google Shape;2247;p10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248" name="Google Shape;2248;p10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249" name="Google Shape;2249;p10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250" name="Google Shape;2250;p10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251" name="Google Shape;2251;p103"/>
          <p:cNvSpPr/>
          <p:nvPr/>
        </p:nvSpPr>
        <p:spPr>
          <a:xfrm>
            <a:off x="2556000" y="2952000"/>
            <a:ext cx="3634920" cy="190836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03"/>
          <p:cNvSpPr/>
          <p:nvPr/>
        </p:nvSpPr>
        <p:spPr>
          <a:xfrm>
            <a:off x="3082680" y="2575080"/>
            <a:ext cx="253224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2253" name="Google Shape;2253;p103"/>
          <p:cNvPicPr preferRelativeResize="0"/>
          <p:nvPr/>
        </p:nvPicPr>
        <p:blipFill rotWithShape="1">
          <a:blip r:embed="rId7">
            <a:alphaModFix/>
          </a:blip>
          <a:srcRect b="0" l="0" r="0" t="0"/>
          <a:stretch/>
        </p:blipFill>
        <p:spPr>
          <a:xfrm>
            <a:off x="2844000" y="4212000"/>
            <a:ext cx="757800" cy="375120"/>
          </a:xfrm>
          <a:prstGeom prst="rect">
            <a:avLst/>
          </a:prstGeom>
          <a:noFill/>
          <a:ln>
            <a:noFill/>
          </a:ln>
        </p:spPr>
      </p:pic>
      <p:pic>
        <p:nvPicPr>
          <p:cNvPr id="2254" name="Google Shape;2254;p103"/>
          <p:cNvPicPr preferRelativeResize="0"/>
          <p:nvPr/>
        </p:nvPicPr>
        <p:blipFill rotWithShape="1">
          <a:blip r:embed="rId8">
            <a:alphaModFix/>
          </a:blip>
          <a:srcRect b="0" l="0" r="0" t="0"/>
          <a:stretch/>
        </p:blipFill>
        <p:spPr>
          <a:xfrm>
            <a:off x="2842920" y="3384000"/>
            <a:ext cx="756000" cy="382320"/>
          </a:xfrm>
          <a:prstGeom prst="rect">
            <a:avLst/>
          </a:prstGeom>
          <a:noFill/>
          <a:ln>
            <a:noFill/>
          </a:ln>
        </p:spPr>
      </p:pic>
      <p:sp>
        <p:nvSpPr>
          <p:cNvPr id="2255" name="Google Shape;2255;p103"/>
          <p:cNvSpPr/>
          <p:nvPr/>
        </p:nvSpPr>
        <p:spPr>
          <a:xfrm>
            <a:off x="2514600" y="37893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CERTIFICADO PÚBLICO</a:t>
            </a:r>
            <a:endParaRPr b="0" i="0" sz="1100" u="none" cap="none" strike="noStrike">
              <a:latin typeface="Arial"/>
              <a:ea typeface="Arial"/>
              <a:cs typeface="Arial"/>
              <a:sym typeface="Arial"/>
            </a:endParaRPr>
          </a:p>
        </p:txBody>
      </p:sp>
      <p:sp>
        <p:nvSpPr>
          <p:cNvPr id="2256" name="Google Shape;2256;p103"/>
          <p:cNvSpPr/>
          <p:nvPr/>
        </p:nvSpPr>
        <p:spPr>
          <a:xfrm>
            <a:off x="2622600" y="4548960"/>
            <a:ext cx="1804320" cy="41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CLAVE PRIVADA</a:t>
            </a:r>
            <a:endParaRPr b="0" i="0" sz="1100" u="none" cap="none" strike="noStrike">
              <a:latin typeface="Arial"/>
              <a:ea typeface="Arial"/>
              <a:cs typeface="Arial"/>
              <a:sym typeface="Arial"/>
            </a:endParaRPr>
          </a:p>
        </p:txBody>
      </p:sp>
      <p:sp>
        <p:nvSpPr>
          <p:cNvPr id="2257" name="Google Shape;2257;p103"/>
          <p:cNvSpPr/>
          <p:nvPr/>
        </p:nvSpPr>
        <p:spPr>
          <a:xfrm>
            <a:off x="428040" y="1626120"/>
            <a:ext cx="842688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Para poder tener HTTPS, el servidor debe tener:</a:t>
            </a:r>
            <a:endParaRPr b="0" i="0" sz="1500" u="none" cap="none" strike="noStrike">
              <a:latin typeface="Arial"/>
              <a:ea typeface="Arial"/>
              <a:cs typeface="Arial"/>
              <a:sym typeface="Arial"/>
            </a:endParaRPr>
          </a:p>
          <a:p>
            <a:pPr indent="-21492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Una clave privada (solo la tiene él y no la comparte con nadie)</a:t>
            </a:r>
            <a:endParaRPr b="0" i="0" sz="1500" u="none" cap="none" strike="noStrike">
              <a:latin typeface="Arial"/>
              <a:ea typeface="Arial"/>
              <a:cs typeface="Arial"/>
              <a:sym typeface="Arial"/>
            </a:endParaRPr>
          </a:p>
          <a:p>
            <a:pPr indent="-21492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Un certificado público (con la clave pública dentro) que la expone públicamente</a:t>
            </a:r>
            <a:endParaRPr b="0" i="0" sz="1500" u="none" cap="none" strike="noStrike">
              <a:latin typeface="Arial"/>
              <a:ea typeface="Arial"/>
              <a:cs typeface="Arial"/>
              <a:sym typeface="Arial"/>
            </a:endParaRPr>
          </a:p>
        </p:txBody>
      </p:sp>
      <p:sp>
        <p:nvSpPr>
          <p:cNvPr id="2258" name="Google Shape;2258;p103"/>
          <p:cNvSpPr/>
          <p:nvPr/>
        </p:nvSpPr>
        <p:spPr>
          <a:xfrm>
            <a:off x="2794680" y="3024000"/>
            <a:ext cx="876240" cy="790920"/>
          </a:xfrm>
          <a:prstGeom prst="rect">
            <a:avLst/>
          </a:prstGeom>
          <a:noFill/>
          <a:ln cap="flat" cmpd="sng" w="10075">
            <a:solidFill>
              <a:srgbClr val="069A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9" name="Google Shape;2259;p103"/>
          <p:cNvCxnSpPr/>
          <p:nvPr/>
        </p:nvCxnSpPr>
        <p:spPr>
          <a:xfrm>
            <a:off x="2952000" y="3168000"/>
            <a:ext cx="504000" cy="0"/>
          </a:xfrm>
          <a:prstGeom prst="straightConnector1">
            <a:avLst/>
          </a:prstGeom>
          <a:noFill/>
          <a:ln cap="flat" cmpd="sng" w="10075">
            <a:solidFill>
              <a:srgbClr val="069A2E"/>
            </a:solidFill>
            <a:prstDash val="solid"/>
            <a:round/>
            <a:headEnd len="sm" w="sm" type="none"/>
            <a:tailEnd len="sm" w="sm" type="none"/>
          </a:ln>
        </p:spPr>
      </p:cxnSp>
      <p:cxnSp>
        <p:nvCxnSpPr>
          <p:cNvPr id="2260" name="Google Shape;2260;p103"/>
          <p:cNvCxnSpPr/>
          <p:nvPr/>
        </p:nvCxnSpPr>
        <p:spPr>
          <a:xfrm>
            <a:off x="2952000" y="3276000"/>
            <a:ext cx="504000" cy="0"/>
          </a:xfrm>
          <a:prstGeom prst="straightConnector1">
            <a:avLst/>
          </a:prstGeom>
          <a:noFill/>
          <a:ln cap="flat" cmpd="sng" w="10075">
            <a:solidFill>
              <a:srgbClr val="069A2E"/>
            </a:solidFill>
            <a:prstDash val="solid"/>
            <a:round/>
            <a:headEnd len="sm" w="sm" type="none"/>
            <a:tailEnd len="sm" w="sm" type="none"/>
          </a:ln>
        </p:spPr>
      </p:cxnSp>
      <p:cxnSp>
        <p:nvCxnSpPr>
          <p:cNvPr id="2261" name="Google Shape;2261;p103"/>
          <p:cNvCxnSpPr/>
          <p:nvPr/>
        </p:nvCxnSpPr>
        <p:spPr>
          <a:xfrm>
            <a:off x="3240000" y="3384000"/>
            <a:ext cx="216000" cy="0"/>
          </a:xfrm>
          <a:prstGeom prst="straightConnector1">
            <a:avLst/>
          </a:prstGeom>
          <a:noFill/>
          <a:ln cap="flat" cmpd="sng" w="10075">
            <a:solidFill>
              <a:srgbClr val="069A2E"/>
            </a:solidFill>
            <a:prstDash val="solid"/>
            <a:round/>
            <a:headEnd len="sm" w="sm" type="none"/>
            <a:tailEnd len="sm" w="sm" type="none"/>
          </a:ln>
        </p:spPr>
      </p:cxnSp>
      <p:sp>
        <p:nvSpPr>
          <p:cNvPr id="2262" name="Google Shape;2262;p103"/>
          <p:cNvSpPr/>
          <p:nvPr/>
        </p:nvSpPr>
        <p:spPr>
          <a:xfrm>
            <a:off x="3774600" y="2961360"/>
            <a:ext cx="2452320" cy="1069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 Los clientes extraen la clave pública de aquí para encriptar la información que van a mandar al servidor ]</a:t>
            </a:r>
            <a:endParaRPr b="0" i="0" sz="1100" u="none" cap="none" strike="noStrike">
              <a:latin typeface="Arial"/>
              <a:ea typeface="Arial"/>
              <a:cs typeface="Arial"/>
              <a:sym typeface="Arial"/>
            </a:endParaRPr>
          </a:p>
        </p:txBody>
      </p:sp>
      <p:sp>
        <p:nvSpPr>
          <p:cNvPr id="2263" name="Google Shape;2263;p103"/>
          <p:cNvSpPr/>
          <p:nvPr/>
        </p:nvSpPr>
        <p:spPr>
          <a:xfrm>
            <a:off x="3774600" y="4077360"/>
            <a:ext cx="2452320" cy="889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 El servidor desencripta la información que le llega con su clave privada ]</a:t>
            </a:r>
            <a:endParaRPr b="0" i="0" sz="1100" u="none" cap="none" strike="noStrike">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7" name="Shape 2267"/>
        <p:cNvGrpSpPr/>
        <p:nvPr/>
      </p:nvGrpSpPr>
      <p:grpSpPr>
        <a:xfrm>
          <a:off x="0" y="0"/>
          <a:ext cx="0" cy="0"/>
          <a:chOff x="0" y="0"/>
          <a:chExt cx="0" cy="0"/>
        </a:xfrm>
      </p:grpSpPr>
      <p:sp>
        <p:nvSpPr>
          <p:cNvPr id="2268" name="Google Shape;2268;p10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269" name="Google Shape;2269;p10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Certificados SSL</a:t>
            </a:r>
            <a:endParaRPr b="0" i="0" sz="2000" u="none" cap="none" strike="noStrike">
              <a:latin typeface="Arial"/>
              <a:ea typeface="Arial"/>
              <a:cs typeface="Arial"/>
              <a:sym typeface="Arial"/>
            </a:endParaRPr>
          </a:p>
        </p:txBody>
      </p:sp>
      <p:sp>
        <p:nvSpPr>
          <p:cNvPr id="2270" name="Google Shape;2270;p10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271" name="Google Shape;2271;p10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272" name="Google Shape;2272;p10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273" name="Google Shape;2273;p10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274" name="Google Shape;2274;p10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275" name="Google Shape;2275;p10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276" name="Google Shape;2276;p104"/>
          <p:cNvSpPr/>
          <p:nvPr/>
        </p:nvSpPr>
        <p:spPr>
          <a:xfrm>
            <a:off x="428040" y="1625040"/>
            <a:ext cx="3313080" cy="6843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Cifrado</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Certificados</a:t>
            </a:r>
            <a:endParaRPr b="1" i="0" sz="1500" u="none" cap="none" strike="noStrike"/>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0" name="Shape 2280"/>
        <p:cNvGrpSpPr/>
        <p:nvPr/>
      </p:nvGrpSpPr>
      <p:grpSpPr>
        <a:xfrm>
          <a:off x="0" y="0"/>
          <a:ext cx="0" cy="0"/>
          <a:chOff x="0" y="0"/>
          <a:chExt cx="0" cy="0"/>
        </a:xfrm>
      </p:grpSpPr>
      <p:sp>
        <p:nvSpPr>
          <p:cNvPr id="2281" name="Google Shape;2281;p10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282" name="Google Shape;2282;p10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Certificados</a:t>
            </a:r>
            <a:endParaRPr b="0" i="0" sz="2000" u="none" cap="none" strike="noStrike">
              <a:latin typeface="Arial"/>
              <a:ea typeface="Arial"/>
              <a:cs typeface="Arial"/>
              <a:sym typeface="Arial"/>
            </a:endParaRPr>
          </a:p>
        </p:txBody>
      </p:sp>
      <p:sp>
        <p:nvSpPr>
          <p:cNvPr id="2283" name="Google Shape;2283;p10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284" name="Google Shape;2284;p10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285" name="Google Shape;2285;p10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286" name="Google Shape;2286;p10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287" name="Google Shape;2287;p10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288" name="Google Shape;2288;p10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289" name="Google Shape;2289;p105"/>
          <p:cNvSpPr/>
          <p:nvPr/>
        </p:nvSpPr>
        <p:spPr>
          <a:xfrm>
            <a:off x="428040" y="1625040"/>
            <a:ext cx="813852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Existen 2 tipos de certificados:</a:t>
            </a:r>
            <a:endParaRPr b="0" i="0" sz="1500" u="none" cap="none" strike="noStrike">
              <a:latin typeface="Arial"/>
              <a:ea typeface="Arial"/>
              <a:cs typeface="Arial"/>
              <a:sym typeface="Arial"/>
            </a:endParaRPr>
          </a:p>
          <a:p>
            <a:pPr indent="-21527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Firmados por una CA (autoridad de certificación) de confianza</a:t>
            </a:r>
            <a:endParaRPr b="0" i="0" sz="1500" u="none" cap="none" strike="noStrike">
              <a:latin typeface="Arial"/>
              <a:ea typeface="Arial"/>
              <a:cs typeface="Arial"/>
              <a:sym typeface="Arial"/>
            </a:endParaRPr>
          </a:p>
          <a:p>
            <a:pPr indent="-21527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Autofirmados</a:t>
            </a:r>
            <a:endParaRPr b="0" i="0" sz="1500" u="none" cap="none" strike="noStrike">
              <a:latin typeface="Arial"/>
              <a:ea typeface="Arial"/>
              <a:cs typeface="Arial"/>
              <a:sym typeface="Arial"/>
            </a:endParaRPr>
          </a:p>
        </p:txBody>
      </p:sp>
      <p:sp>
        <p:nvSpPr>
          <p:cNvPr id="2290" name="Google Shape;2290;p105"/>
          <p:cNvSpPr/>
          <p:nvPr/>
        </p:nvSpPr>
        <p:spPr>
          <a:xfrm>
            <a:off x="2556000" y="2955240"/>
            <a:ext cx="3634920" cy="190836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05"/>
          <p:cNvSpPr/>
          <p:nvPr/>
        </p:nvSpPr>
        <p:spPr>
          <a:xfrm>
            <a:off x="3082680" y="2578320"/>
            <a:ext cx="253224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2292" name="Google Shape;2292;p105"/>
          <p:cNvPicPr preferRelativeResize="0"/>
          <p:nvPr/>
        </p:nvPicPr>
        <p:blipFill rotWithShape="1">
          <a:blip r:embed="rId7">
            <a:alphaModFix/>
          </a:blip>
          <a:srcRect b="0" l="0" r="0" t="0"/>
          <a:stretch/>
        </p:blipFill>
        <p:spPr>
          <a:xfrm>
            <a:off x="2844000" y="4215240"/>
            <a:ext cx="757800" cy="375120"/>
          </a:xfrm>
          <a:prstGeom prst="rect">
            <a:avLst/>
          </a:prstGeom>
          <a:noFill/>
          <a:ln>
            <a:noFill/>
          </a:ln>
        </p:spPr>
      </p:pic>
      <p:pic>
        <p:nvPicPr>
          <p:cNvPr id="2293" name="Google Shape;2293;p105"/>
          <p:cNvPicPr preferRelativeResize="0"/>
          <p:nvPr/>
        </p:nvPicPr>
        <p:blipFill rotWithShape="1">
          <a:blip r:embed="rId8">
            <a:alphaModFix/>
          </a:blip>
          <a:srcRect b="0" l="0" r="0" t="0"/>
          <a:stretch/>
        </p:blipFill>
        <p:spPr>
          <a:xfrm>
            <a:off x="2842920" y="3387240"/>
            <a:ext cx="756000" cy="382320"/>
          </a:xfrm>
          <a:prstGeom prst="rect">
            <a:avLst/>
          </a:prstGeom>
          <a:noFill/>
          <a:ln>
            <a:noFill/>
          </a:ln>
        </p:spPr>
      </p:pic>
      <p:sp>
        <p:nvSpPr>
          <p:cNvPr id="2294" name="Google Shape;2294;p105"/>
          <p:cNvSpPr/>
          <p:nvPr/>
        </p:nvSpPr>
        <p:spPr>
          <a:xfrm>
            <a:off x="2514600" y="3792600"/>
            <a:ext cx="223668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200" u="none" cap="none" strike="noStrike">
                <a:solidFill>
                  <a:srgbClr val="069A2E"/>
                </a:solidFill>
                <a:latin typeface="Arial"/>
                <a:ea typeface="Arial"/>
                <a:cs typeface="Arial"/>
                <a:sym typeface="Arial"/>
              </a:rPr>
              <a:t>CERTIFICADO PÚBLICO</a:t>
            </a:r>
            <a:endParaRPr b="0" i="0" sz="1200" u="none" cap="none" strike="noStrike">
              <a:latin typeface="Arial"/>
              <a:ea typeface="Arial"/>
              <a:cs typeface="Arial"/>
              <a:sym typeface="Arial"/>
            </a:endParaRPr>
          </a:p>
        </p:txBody>
      </p:sp>
      <p:sp>
        <p:nvSpPr>
          <p:cNvPr id="2295" name="Google Shape;2295;p105"/>
          <p:cNvSpPr/>
          <p:nvPr/>
        </p:nvSpPr>
        <p:spPr>
          <a:xfrm>
            <a:off x="2794680" y="3027240"/>
            <a:ext cx="876240" cy="790920"/>
          </a:xfrm>
          <a:prstGeom prst="rect">
            <a:avLst/>
          </a:prstGeom>
          <a:noFill/>
          <a:ln cap="flat" cmpd="sng" w="29150">
            <a:solidFill>
              <a:srgbClr val="069A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6" name="Google Shape;2296;p105"/>
          <p:cNvCxnSpPr/>
          <p:nvPr/>
        </p:nvCxnSpPr>
        <p:spPr>
          <a:xfrm>
            <a:off x="2952000" y="3171240"/>
            <a:ext cx="504000" cy="0"/>
          </a:xfrm>
          <a:prstGeom prst="straightConnector1">
            <a:avLst/>
          </a:prstGeom>
          <a:noFill/>
          <a:ln cap="flat" cmpd="sng" w="10075">
            <a:solidFill>
              <a:srgbClr val="069A2E"/>
            </a:solidFill>
            <a:prstDash val="solid"/>
            <a:round/>
            <a:headEnd len="sm" w="sm" type="none"/>
            <a:tailEnd len="sm" w="sm" type="none"/>
          </a:ln>
        </p:spPr>
      </p:cxnSp>
      <p:cxnSp>
        <p:nvCxnSpPr>
          <p:cNvPr id="2297" name="Google Shape;2297;p105"/>
          <p:cNvCxnSpPr/>
          <p:nvPr/>
        </p:nvCxnSpPr>
        <p:spPr>
          <a:xfrm>
            <a:off x="2952000" y="3279240"/>
            <a:ext cx="504000" cy="0"/>
          </a:xfrm>
          <a:prstGeom prst="straightConnector1">
            <a:avLst/>
          </a:prstGeom>
          <a:noFill/>
          <a:ln cap="flat" cmpd="sng" w="10075">
            <a:solidFill>
              <a:srgbClr val="069A2E"/>
            </a:solidFill>
            <a:prstDash val="solid"/>
            <a:round/>
            <a:headEnd len="sm" w="sm" type="none"/>
            <a:tailEnd len="sm" w="sm" type="none"/>
          </a:ln>
        </p:spPr>
      </p:cxnSp>
      <p:cxnSp>
        <p:nvCxnSpPr>
          <p:cNvPr id="2298" name="Google Shape;2298;p105"/>
          <p:cNvCxnSpPr/>
          <p:nvPr/>
        </p:nvCxnSpPr>
        <p:spPr>
          <a:xfrm>
            <a:off x="3240000" y="3387240"/>
            <a:ext cx="216000" cy="0"/>
          </a:xfrm>
          <a:prstGeom prst="straightConnector1">
            <a:avLst/>
          </a:prstGeom>
          <a:noFill/>
          <a:ln cap="flat" cmpd="sng" w="10075">
            <a:solidFill>
              <a:srgbClr val="069A2E"/>
            </a:solidFill>
            <a:prstDash val="solid"/>
            <a:round/>
            <a:headEnd len="sm" w="sm" type="none"/>
            <a:tailEnd len="sm" w="sm" type="none"/>
          </a:ln>
        </p:spPr>
      </p:cxnSp>
      <p:sp>
        <p:nvSpPr>
          <p:cNvPr id="2299" name="Google Shape;2299;p105"/>
          <p:cNvSpPr/>
          <p:nvPr/>
        </p:nvSpPr>
        <p:spPr>
          <a:xfrm>
            <a:off x="3774600" y="2964600"/>
            <a:ext cx="2452320" cy="1069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200" u="none" cap="none" strike="noStrike">
                <a:solidFill>
                  <a:srgbClr val="069A2E"/>
                </a:solidFill>
                <a:latin typeface="Arial"/>
                <a:ea typeface="Arial"/>
                <a:cs typeface="Arial"/>
                <a:sym typeface="Arial"/>
              </a:rPr>
              <a:t>[ Los clientes extraen la clave pública de aquí para encriptar la información que van a mandar al servidor ]</a:t>
            </a:r>
            <a:endParaRPr b="0" i="0" sz="1200" u="none" cap="none" strike="noStrike">
              <a:latin typeface="Arial"/>
              <a:ea typeface="Arial"/>
              <a:cs typeface="Arial"/>
              <a:sym typeface="Arial"/>
            </a:endParaRPr>
          </a:p>
        </p:txBody>
      </p:sp>
      <p:sp>
        <p:nvSpPr>
          <p:cNvPr id="2300" name="Google Shape;2300;p105"/>
          <p:cNvSpPr/>
          <p:nvPr/>
        </p:nvSpPr>
        <p:spPr>
          <a:xfrm>
            <a:off x="3774600" y="4077360"/>
            <a:ext cx="2452320" cy="889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 El servidor desencripta la información que le llega con su clave privada ]</a:t>
            </a:r>
            <a:endParaRPr b="0" i="0" sz="1100" u="none" cap="none" strike="noStrike">
              <a:latin typeface="Arial"/>
              <a:ea typeface="Arial"/>
              <a:cs typeface="Arial"/>
              <a:sym typeface="Arial"/>
            </a:endParaRPr>
          </a:p>
        </p:txBody>
      </p:sp>
      <p:sp>
        <p:nvSpPr>
          <p:cNvPr id="2301" name="Google Shape;2301;p105"/>
          <p:cNvSpPr/>
          <p:nvPr/>
        </p:nvSpPr>
        <p:spPr>
          <a:xfrm>
            <a:off x="2622600" y="4548960"/>
            <a:ext cx="1804320" cy="41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CLAVE PRIVADA</a:t>
            </a:r>
            <a:endParaRPr b="0" i="0" sz="1100" u="none" cap="none" strike="noStrike">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sp>
        <p:nvSpPr>
          <p:cNvPr id="2306" name="Google Shape;2306;p10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307" name="Google Shape;2307;p10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Certificados</a:t>
            </a:r>
            <a:endParaRPr b="0" i="0" sz="2000" u="none" cap="none" strike="noStrike">
              <a:latin typeface="Arial"/>
              <a:ea typeface="Arial"/>
              <a:cs typeface="Arial"/>
              <a:sym typeface="Arial"/>
            </a:endParaRPr>
          </a:p>
        </p:txBody>
      </p:sp>
      <p:sp>
        <p:nvSpPr>
          <p:cNvPr id="2308" name="Google Shape;2308;p10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309" name="Google Shape;2309;p10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310" name="Google Shape;2310;p10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311" name="Google Shape;2311;p10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312" name="Google Shape;2312;p10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313" name="Google Shape;2313;p10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314" name="Google Shape;2314;p106"/>
          <p:cNvSpPr/>
          <p:nvPr/>
        </p:nvSpPr>
        <p:spPr>
          <a:xfrm>
            <a:off x="428040" y="1625040"/>
            <a:ext cx="8138520" cy="11408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 firmados por una CA de confianza:</a:t>
            </a:r>
            <a:endParaRPr b="0" i="0" sz="1500" u="none" cap="none" strike="noStrike">
              <a:latin typeface="Arial"/>
              <a:ea typeface="Arial"/>
              <a:cs typeface="Arial"/>
              <a:sym typeface="Arial"/>
            </a:endParaRPr>
          </a:p>
          <a:p>
            <a:pPr indent="-21492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Una CA se asegura de que el servidor pertenece a quien dice ser, y entonces emite el certificado</a:t>
            </a:r>
            <a:endParaRPr b="0" i="0" sz="1500" u="none" cap="none" strike="noStrike">
              <a:latin typeface="Arial"/>
              <a:ea typeface="Arial"/>
              <a:cs typeface="Arial"/>
              <a:sym typeface="Arial"/>
            </a:endParaRPr>
          </a:p>
          <a:p>
            <a:pPr indent="-21492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Los navegadores y otros clientes HTTP sí se </a:t>
            </a:r>
            <a:r>
              <a:rPr lang="es" sz="1500">
                <a:latin typeface="Poppins Light"/>
                <a:ea typeface="Poppins Light"/>
                <a:cs typeface="Poppins Light"/>
                <a:sym typeface="Poppins Light"/>
              </a:rPr>
              <a:t>fían</a:t>
            </a:r>
            <a:r>
              <a:rPr b="0" i="0" lang="es" sz="1500" u="none" cap="none" strike="noStrike">
                <a:solidFill>
                  <a:srgbClr val="000000"/>
                </a:solidFill>
                <a:latin typeface="Poppins Light"/>
                <a:ea typeface="Poppins Light"/>
                <a:cs typeface="Poppins Light"/>
                <a:sym typeface="Poppins Light"/>
              </a:rPr>
              <a:t> de estos certificados</a:t>
            </a:r>
            <a:endParaRPr b="0" i="0" sz="1500" u="none" cap="none" strike="noStrike">
              <a:latin typeface="Arial"/>
              <a:ea typeface="Arial"/>
              <a:cs typeface="Arial"/>
              <a:sym typeface="Arial"/>
            </a:endParaRPr>
          </a:p>
          <a:p>
            <a:pPr indent="-21492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La mayoría de las CAs son de pago, pero hay uno gratis: “Let’s Encrypt”</a:t>
            </a:r>
            <a:endParaRPr b="0" i="0" sz="1500" u="none" cap="none" strike="noStrike">
              <a:latin typeface="Arial"/>
              <a:ea typeface="Arial"/>
              <a:cs typeface="Arial"/>
              <a:sym typeface="Arial"/>
            </a:endParaRPr>
          </a:p>
        </p:txBody>
      </p:sp>
      <p:sp>
        <p:nvSpPr>
          <p:cNvPr id="2315" name="Google Shape;2315;p106"/>
          <p:cNvSpPr/>
          <p:nvPr/>
        </p:nvSpPr>
        <p:spPr>
          <a:xfrm>
            <a:off x="576000" y="3564000"/>
            <a:ext cx="1511280" cy="122400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06"/>
          <p:cNvSpPr/>
          <p:nvPr/>
        </p:nvSpPr>
        <p:spPr>
          <a:xfrm>
            <a:off x="138600" y="3240000"/>
            <a:ext cx="234468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317" name="Google Shape;2317;p106"/>
          <p:cNvSpPr/>
          <p:nvPr/>
        </p:nvSpPr>
        <p:spPr>
          <a:xfrm>
            <a:off x="534960" y="388800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Quiero conectarme con google.com</a:t>
            </a:r>
            <a:endParaRPr b="0" i="0" sz="1300" u="none" cap="none" strike="noStrike">
              <a:latin typeface="Arial"/>
              <a:ea typeface="Arial"/>
              <a:cs typeface="Arial"/>
              <a:sym typeface="Arial"/>
            </a:endParaRPr>
          </a:p>
        </p:txBody>
      </p:sp>
      <p:sp>
        <p:nvSpPr>
          <p:cNvPr id="2318" name="Google Shape;2318;p106"/>
          <p:cNvSpPr/>
          <p:nvPr/>
        </p:nvSpPr>
        <p:spPr>
          <a:xfrm>
            <a:off x="4968000" y="3528000"/>
            <a:ext cx="3635280" cy="136728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06"/>
          <p:cNvSpPr/>
          <p:nvPr/>
        </p:nvSpPr>
        <p:spPr>
          <a:xfrm>
            <a:off x="5567040" y="3187440"/>
            <a:ext cx="253224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2320" name="Google Shape;2320;p106"/>
          <p:cNvPicPr preferRelativeResize="0"/>
          <p:nvPr/>
        </p:nvPicPr>
        <p:blipFill rotWithShape="1">
          <a:blip r:embed="rId7">
            <a:alphaModFix/>
          </a:blip>
          <a:srcRect b="0" l="0" r="0" t="0"/>
          <a:stretch/>
        </p:blipFill>
        <p:spPr>
          <a:xfrm>
            <a:off x="7596000" y="3855240"/>
            <a:ext cx="757800" cy="375120"/>
          </a:xfrm>
          <a:prstGeom prst="rect">
            <a:avLst/>
          </a:prstGeom>
          <a:noFill/>
          <a:ln>
            <a:noFill/>
          </a:ln>
        </p:spPr>
      </p:pic>
      <p:sp>
        <p:nvSpPr>
          <p:cNvPr id="2321" name="Google Shape;2321;p106"/>
          <p:cNvSpPr/>
          <p:nvPr/>
        </p:nvSpPr>
        <p:spPr>
          <a:xfrm>
            <a:off x="7374600" y="4188960"/>
            <a:ext cx="1804320" cy="41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CLAVE PRIVADA</a:t>
            </a:r>
            <a:endParaRPr b="0" i="0" sz="1100" u="none" cap="none" strike="noStrike">
              <a:latin typeface="Arial"/>
              <a:ea typeface="Arial"/>
              <a:cs typeface="Arial"/>
              <a:sym typeface="Arial"/>
            </a:endParaRPr>
          </a:p>
        </p:txBody>
      </p:sp>
      <p:pic>
        <p:nvPicPr>
          <p:cNvPr id="2322" name="Google Shape;2322;p106"/>
          <p:cNvPicPr preferRelativeResize="0"/>
          <p:nvPr/>
        </p:nvPicPr>
        <p:blipFill rotWithShape="1">
          <a:blip r:embed="rId8">
            <a:alphaModFix/>
          </a:blip>
          <a:srcRect b="0" l="0" r="0" t="0"/>
          <a:stretch/>
        </p:blipFill>
        <p:spPr>
          <a:xfrm>
            <a:off x="5362920" y="4065480"/>
            <a:ext cx="756000" cy="382320"/>
          </a:xfrm>
          <a:prstGeom prst="rect">
            <a:avLst/>
          </a:prstGeom>
          <a:noFill/>
          <a:ln>
            <a:noFill/>
          </a:ln>
        </p:spPr>
      </p:pic>
      <p:sp>
        <p:nvSpPr>
          <p:cNvPr id="2323" name="Google Shape;2323;p106"/>
          <p:cNvSpPr/>
          <p:nvPr/>
        </p:nvSpPr>
        <p:spPr>
          <a:xfrm>
            <a:off x="5034600" y="465084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CERTIFICADO PÚBLICO</a:t>
            </a:r>
            <a:endParaRPr b="0" i="0" sz="1100" u="none" cap="none" strike="noStrike">
              <a:latin typeface="Arial"/>
              <a:ea typeface="Arial"/>
              <a:cs typeface="Arial"/>
              <a:sym typeface="Arial"/>
            </a:endParaRPr>
          </a:p>
        </p:txBody>
      </p:sp>
      <p:sp>
        <p:nvSpPr>
          <p:cNvPr id="2324" name="Google Shape;2324;p106"/>
          <p:cNvSpPr/>
          <p:nvPr/>
        </p:nvSpPr>
        <p:spPr>
          <a:xfrm>
            <a:off x="5314680" y="3705480"/>
            <a:ext cx="1092600" cy="973800"/>
          </a:xfrm>
          <a:prstGeom prst="rect">
            <a:avLst/>
          </a:prstGeom>
          <a:noFill/>
          <a:ln cap="flat" cmpd="sng" w="10075">
            <a:solidFill>
              <a:srgbClr val="069A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5" name="Google Shape;2325;p106"/>
          <p:cNvCxnSpPr/>
          <p:nvPr/>
        </p:nvCxnSpPr>
        <p:spPr>
          <a:xfrm>
            <a:off x="5472000" y="3957480"/>
            <a:ext cx="792000" cy="2520"/>
          </a:xfrm>
          <a:prstGeom prst="straightConnector1">
            <a:avLst/>
          </a:prstGeom>
          <a:noFill/>
          <a:ln cap="flat" cmpd="sng" w="10075">
            <a:solidFill>
              <a:srgbClr val="069A2E"/>
            </a:solidFill>
            <a:prstDash val="solid"/>
            <a:round/>
            <a:headEnd len="sm" w="sm" type="none"/>
            <a:tailEnd len="sm" w="sm" type="none"/>
          </a:ln>
        </p:spPr>
      </p:cxnSp>
      <p:cxnSp>
        <p:nvCxnSpPr>
          <p:cNvPr id="2326" name="Google Shape;2326;p106"/>
          <p:cNvCxnSpPr/>
          <p:nvPr/>
        </p:nvCxnSpPr>
        <p:spPr>
          <a:xfrm>
            <a:off x="5832000" y="4065480"/>
            <a:ext cx="432000" cy="0"/>
          </a:xfrm>
          <a:prstGeom prst="straightConnector1">
            <a:avLst/>
          </a:prstGeom>
          <a:noFill/>
          <a:ln cap="flat" cmpd="sng" w="10075">
            <a:solidFill>
              <a:srgbClr val="069A2E"/>
            </a:solidFill>
            <a:prstDash val="solid"/>
            <a:round/>
            <a:headEnd len="sm" w="sm" type="none"/>
            <a:tailEnd len="sm" w="sm" type="none"/>
          </a:ln>
        </p:spPr>
      </p:cxnSp>
      <p:sp>
        <p:nvSpPr>
          <p:cNvPr id="2327" name="Google Shape;2327;p106"/>
          <p:cNvSpPr/>
          <p:nvPr/>
        </p:nvSpPr>
        <p:spPr>
          <a:xfrm>
            <a:off x="5314680" y="3685320"/>
            <a:ext cx="1200600" cy="27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069A2E"/>
                </a:solidFill>
                <a:latin typeface="Arial"/>
                <a:ea typeface="Arial"/>
                <a:cs typeface="Arial"/>
                <a:sym typeface="Arial"/>
              </a:rPr>
              <a:t>google.com</a:t>
            </a:r>
            <a:endParaRPr b="0" i="0" sz="1300" u="none" cap="none" strike="noStrike">
              <a:latin typeface="Arial"/>
              <a:ea typeface="Arial"/>
              <a:cs typeface="Arial"/>
              <a:sym typeface="Arial"/>
            </a:endParaRPr>
          </a:p>
        </p:txBody>
      </p:sp>
      <p:sp>
        <p:nvSpPr>
          <p:cNvPr id="2328" name="Google Shape;2328;p106"/>
          <p:cNvSpPr/>
          <p:nvPr/>
        </p:nvSpPr>
        <p:spPr>
          <a:xfrm flipH="1" rot="10800000">
            <a:off x="2232000" y="4172760"/>
            <a:ext cx="2663280" cy="3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329" name="Google Shape;2329;p106"/>
          <p:cNvSpPr/>
          <p:nvPr/>
        </p:nvSpPr>
        <p:spPr>
          <a:xfrm>
            <a:off x="2880000" y="2884680"/>
            <a:ext cx="2663280" cy="642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B85C00"/>
                </a:solidFill>
                <a:latin typeface="Arial"/>
                <a:ea typeface="Arial"/>
                <a:cs typeface="Arial"/>
                <a:sym typeface="Arial"/>
              </a:rPr>
              <a:t>Al emitir el certificado, una CA certifica que ese servidor es de google.com</a:t>
            </a:r>
            <a:endParaRPr b="0" i="0" sz="1300" u="none" cap="none" strike="noStrike">
              <a:latin typeface="Arial"/>
              <a:ea typeface="Arial"/>
              <a:cs typeface="Arial"/>
              <a:sym typeface="Arial"/>
            </a:endParaRPr>
          </a:p>
        </p:txBody>
      </p:sp>
      <p:sp>
        <p:nvSpPr>
          <p:cNvPr id="2330" name="Google Shape;2330;p106"/>
          <p:cNvSpPr/>
          <p:nvPr/>
        </p:nvSpPr>
        <p:spPr>
          <a:xfrm>
            <a:off x="4970880" y="3348000"/>
            <a:ext cx="428400" cy="394920"/>
          </a:xfrm>
          <a:custGeom>
            <a:rect b="b" l="l" r="r" t="t"/>
            <a:pathLst>
              <a:path extrusionOk="0" h="21600" w="21600">
                <a:moveTo>
                  <a:pt x="0" y="0"/>
                </a:moveTo>
                <a:lnTo>
                  <a:pt x="21600" y="21600"/>
                </a:lnTo>
              </a:path>
            </a:pathLst>
          </a:custGeom>
          <a:noFill/>
          <a:ln cap="flat" cmpd="sng" w="12600">
            <a:solidFill>
              <a:srgbClr val="B85C00"/>
            </a:solidFill>
            <a:prstDash val="solid"/>
            <a:round/>
            <a:headEnd len="sm" w="sm" type="none"/>
            <a:tailEnd len="med" w="med" type="triangle"/>
          </a:ln>
        </p:spPr>
      </p:sp>
      <p:sp>
        <p:nvSpPr>
          <p:cNvPr id="2331" name="Google Shape;2331;p106"/>
          <p:cNvSpPr/>
          <p:nvPr/>
        </p:nvSpPr>
        <p:spPr>
          <a:xfrm>
            <a:off x="5292000" y="3707640"/>
            <a:ext cx="1115280" cy="287640"/>
          </a:xfrm>
          <a:prstGeom prst="ellipse">
            <a:avLst/>
          </a:prstGeom>
          <a:noFill/>
          <a:ln cap="flat" cmpd="sng" w="12600">
            <a:solidFill>
              <a:srgbClr val="B85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06"/>
          <p:cNvSpPr/>
          <p:nvPr/>
        </p:nvSpPr>
        <p:spPr>
          <a:xfrm>
            <a:off x="5322600" y="4398840"/>
            <a:ext cx="1804320" cy="352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Firmado: CA</a:t>
            </a:r>
            <a:endParaRPr b="0" i="0" sz="1100" u="none" cap="none" strike="noStrike">
              <a:latin typeface="Arial"/>
              <a:ea typeface="Arial"/>
              <a:cs typeface="Arial"/>
              <a:sym typeface="Arial"/>
            </a:endParaRPr>
          </a:p>
        </p:txBody>
      </p:sp>
      <p:sp>
        <p:nvSpPr>
          <p:cNvPr id="2333" name="Google Shape;2333;p106"/>
          <p:cNvSpPr/>
          <p:nvPr/>
        </p:nvSpPr>
        <p:spPr>
          <a:xfrm>
            <a:off x="5292360" y="4391640"/>
            <a:ext cx="1115280" cy="287640"/>
          </a:xfrm>
          <a:prstGeom prst="ellipse">
            <a:avLst/>
          </a:prstGeom>
          <a:noFill/>
          <a:ln cap="flat" cmpd="sng" w="12600">
            <a:solidFill>
              <a:srgbClr val="B85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sp>
        <p:nvSpPr>
          <p:cNvPr id="2338" name="Google Shape;2338;p10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339" name="Google Shape;2339;p10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Certificados</a:t>
            </a:r>
            <a:endParaRPr b="0" i="0" sz="2000" u="none" cap="none" strike="noStrike">
              <a:latin typeface="Arial"/>
              <a:ea typeface="Arial"/>
              <a:cs typeface="Arial"/>
              <a:sym typeface="Arial"/>
            </a:endParaRPr>
          </a:p>
        </p:txBody>
      </p:sp>
      <p:sp>
        <p:nvSpPr>
          <p:cNvPr id="2340" name="Google Shape;2340;p10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341" name="Google Shape;2341;p10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342" name="Google Shape;2342;p10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343" name="Google Shape;2343;p10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344" name="Google Shape;2344;p10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345" name="Google Shape;2345;p10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346" name="Google Shape;2346;p107"/>
          <p:cNvSpPr/>
          <p:nvPr/>
        </p:nvSpPr>
        <p:spPr>
          <a:xfrm>
            <a:off x="428040" y="1625040"/>
            <a:ext cx="813852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 autofirmados (sin ninguna CA por detrás):</a:t>
            </a:r>
            <a:endParaRPr b="0" i="0" sz="1500" u="none" cap="none" strike="noStrike">
              <a:latin typeface="Arial"/>
              <a:ea typeface="Arial"/>
              <a:cs typeface="Arial"/>
              <a:sym typeface="Arial"/>
            </a:endParaRPr>
          </a:p>
          <a:p>
            <a:pPr indent="-21492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Nadie asegura de que el servidor pertenece a quien dice ser</a:t>
            </a:r>
            <a:endParaRPr b="0" i="0" sz="1500" u="none" cap="none" strike="noStrike">
              <a:latin typeface="Arial"/>
              <a:ea typeface="Arial"/>
              <a:cs typeface="Arial"/>
              <a:sym typeface="Arial"/>
            </a:endParaRPr>
          </a:p>
          <a:p>
            <a:pPr indent="-21492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Los navegadores y otros clientes HTTP no se </a:t>
            </a:r>
            <a:r>
              <a:rPr lang="es" sz="1500">
                <a:latin typeface="Poppins Light"/>
                <a:ea typeface="Poppins Light"/>
                <a:cs typeface="Poppins Light"/>
                <a:sym typeface="Poppins Light"/>
              </a:rPr>
              <a:t>fían</a:t>
            </a:r>
            <a:r>
              <a:rPr b="0" i="0" lang="es" sz="1500" u="none" cap="none" strike="noStrike">
                <a:solidFill>
                  <a:srgbClr val="000000"/>
                </a:solidFill>
                <a:latin typeface="Poppins Light"/>
                <a:ea typeface="Poppins Light"/>
                <a:cs typeface="Poppins Light"/>
                <a:sym typeface="Poppins Light"/>
              </a:rPr>
              <a:t> de estos certificados</a:t>
            </a:r>
            <a:endParaRPr b="0" i="0" sz="1500" u="none" cap="none" strike="noStrike">
              <a:latin typeface="Arial"/>
              <a:ea typeface="Arial"/>
              <a:cs typeface="Arial"/>
              <a:sym typeface="Arial"/>
            </a:endParaRPr>
          </a:p>
          <a:p>
            <a:pPr indent="-21492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Nunca se usan para entornos reales</a:t>
            </a:r>
            <a:endParaRPr b="0" i="0" sz="1500" u="none" cap="none" strike="noStrike">
              <a:latin typeface="Arial"/>
              <a:ea typeface="Arial"/>
              <a:cs typeface="Arial"/>
              <a:sym typeface="Arial"/>
            </a:endParaRPr>
          </a:p>
        </p:txBody>
      </p:sp>
      <p:sp>
        <p:nvSpPr>
          <p:cNvPr id="2347" name="Google Shape;2347;p107"/>
          <p:cNvSpPr/>
          <p:nvPr/>
        </p:nvSpPr>
        <p:spPr>
          <a:xfrm>
            <a:off x="576000" y="3564000"/>
            <a:ext cx="1511280" cy="122400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07"/>
          <p:cNvSpPr/>
          <p:nvPr/>
        </p:nvSpPr>
        <p:spPr>
          <a:xfrm>
            <a:off x="138600" y="3240000"/>
            <a:ext cx="234468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349" name="Google Shape;2349;p107"/>
          <p:cNvSpPr/>
          <p:nvPr/>
        </p:nvSpPr>
        <p:spPr>
          <a:xfrm>
            <a:off x="534960" y="388800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Quiero conectarme con google.com</a:t>
            </a:r>
            <a:endParaRPr b="0" i="0" sz="1300" u="none" cap="none" strike="noStrike">
              <a:latin typeface="Arial"/>
              <a:ea typeface="Arial"/>
              <a:cs typeface="Arial"/>
              <a:sym typeface="Arial"/>
            </a:endParaRPr>
          </a:p>
        </p:txBody>
      </p:sp>
      <p:sp>
        <p:nvSpPr>
          <p:cNvPr id="2350" name="Google Shape;2350;p107"/>
          <p:cNvSpPr/>
          <p:nvPr/>
        </p:nvSpPr>
        <p:spPr>
          <a:xfrm>
            <a:off x="5567040" y="3187440"/>
            <a:ext cx="253224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2351" name="Google Shape;2351;p107"/>
          <p:cNvPicPr preferRelativeResize="0"/>
          <p:nvPr/>
        </p:nvPicPr>
        <p:blipFill rotWithShape="1">
          <a:blip r:embed="rId7">
            <a:alphaModFix/>
          </a:blip>
          <a:srcRect b="0" l="0" r="0" t="0"/>
          <a:stretch/>
        </p:blipFill>
        <p:spPr>
          <a:xfrm>
            <a:off x="7596000" y="3855240"/>
            <a:ext cx="757800" cy="375120"/>
          </a:xfrm>
          <a:prstGeom prst="rect">
            <a:avLst/>
          </a:prstGeom>
          <a:noFill/>
          <a:ln>
            <a:noFill/>
          </a:ln>
        </p:spPr>
      </p:pic>
      <p:sp>
        <p:nvSpPr>
          <p:cNvPr id="2352" name="Google Shape;2352;p107"/>
          <p:cNvSpPr/>
          <p:nvPr/>
        </p:nvSpPr>
        <p:spPr>
          <a:xfrm>
            <a:off x="7374600" y="4188960"/>
            <a:ext cx="1804320" cy="41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CLAVE PRIVADA</a:t>
            </a:r>
            <a:endParaRPr b="0" i="0" sz="1100" u="none" cap="none" strike="noStrike">
              <a:latin typeface="Arial"/>
              <a:ea typeface="Arial"/>
              <a:cs typeface="Arial"/>
              <a:sym typeface="Arial"/>
            </a:endParaRPr>
          </a:p>
        </p:txBody>
      </p:sp>
      <p:pic>
        <p:nvPicPr>
          <p:cNvPr id="2353" name="Google Shape;2353;p107"/>
          <p:cNvPicPr preferRelativeResize="0"/>
          <p:nvPr/>
        </p:nvPicPr>
        <p:blipFill rotWithShape="1">
          <a:blip r:embed="rId8">
            <a:alphaModFix/>
          </a:blip>
          <a:srcRect b="0" l="0" r="0" t="0"/>
          <a:stretch/>
        </p:blipFill>
        <p:spPr>
          <a:xfrm>
            <a:off x="5362920" y="4065480"/>
            <a:ext cx="756000" cy="382320"/>
          </a:xfrm>
          <a:prstGeom prst="rect">
            <a:avLst/>
          </a:prstGeom>
          <a:noFill/>
          <a:ln>
            <a:noFill/>
          </a:ln>
        </p:spPr>
      </p:pic>
      <p:cxnSp>
        <p:nvCxnSpPr>
          <p:cNvPr id="2354" name="Google Shape;2354;p107"/>
          <p:cNvCxnSpPr/>
          <p:nvPr/>
        </p:nvCxnSpPr>
        <p:spPr>
          <a:xfrm>
            <a:off x="5472000" y="3957480"/>
            <a:ext cx="792000" cy="2520"/>
          </a:xfrm>
          <a:prstGeom prst="straightConnector1">
            <a:avLst/>
          </a:prstGeom>
          <a:noFill/>
          <a:ln cap="flat" cmpd="sng" w="10075">
            <a:solidFill>
              <a:srgbClr val="069A2E"/>
            </a:solidFill>
            <a:prstDash val="solid"/>
            <a:round/>
            <a:headEnd len="sm" w="sm" type="none"/>
            <a:tailEnd len="sm" w="sm" type="none"/>
          </a:ln>
        </p:spPr>
      </p:cxnSp>
      <p:cxnSp>
        <p:nvCxnSpPr>
          <p:cNvPr id="2355" name="Google Shape;2355;p107"/>
          <p:cNvCxnSpPr/>
          <p:nvPr/>
        </p:nvCxnSpPr>
        <p:spPr>
          <a:xfrm>
            <a:off x="5832000" y="4065480"/>
            <a:ext cx="432000" cy="0"/>
          </a:xfrm>
          <a:prstGeom prst="straightConnector1">
            <a:avLst/>
          </a:prstGeom>
          <a:noFill/>
          <a:ln cap="flat" cmpd="sng" w="10075">
            <a:solidFill>
              <a:srgbClr val="069A2E"/>
            </a:solidFill>
            <a:prstDash val="solid"/>
            <a:round/>
            <a:headEnd len="sm" w="sm" type="none"/>
            <a:tailEnd len="sm" w="sm" type="none"/>
          </a:ln>
        </p:spPr>
      </p:cxnSp>
      <p:sp>
        <p:nvSpPr>
          <p:cNvPr id="2356" name="Google Shape;2356;p107"/>
          <p:cNvSpPr/>
          <p:nvPr/>
        </p:nvSpPr>
        <p:spPr>
          <a:xfrm>
            <a:off x="5314680" y="3685320"/>
            <a:ext cx="1200600" cy="27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069A2E"/>
                </a:solidFill>
                <a:latin typeface="Arial"/>
                <a:ea typeface="Arial"/>
                <a:cs typeface="Arial"/>
                <a:sym typeface="Arial"/>
              </a:rPr>
              <a:t>google.com</a:t>
            </a:r>
            <a:endParaRPr b="0" i="0" sz="1300" u="none" cap="none" strike="noStrike">
              <a:latin typeface="Arial"/>
              <a:ea typeface="Arial"/>
              <a:cs typeface="Arial"/>
              <a:sym typeface="Arial"/>
            </a:endParaRPr>
          </a:p>
        </p:txBody>
      </p:sp>
      <p:sp>
        <p:nvSpPr>
          <p:cNvPr id="2357" name="Google Shape;2357;p107"/>
          <p:cNvSpPr/>
          <p:nvPr/>
        </p:nvSpPr>
        <p:spPr>
          <a:xfrm flipH="1" rot="10800000">
            <a:off x="2232000" y="4172760"/>
            <a:ext cx="2663280" cy="3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358" name="Google Shape;2358;p107"/>
          <p:cNvSpPr/>
          <p:nvPr/>
        </p:nvSpPr>
        <p:spPr>
          <a:xfrm>
            <a:off x="2448000" y="2632680"/>
            <a:ext cx="3167280" cy="1195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B85C00"/>
                </a:solidFill>
                <a:latin typeface="Arial"/>
                <a:ea typeface="Arial"/>
                <a:cs typeface="Arial"/>
                <a:sym typeface="Arial"/>
              </a:rPr>
              <a:t>Como ninguna CA ha emitido el certificado, el cliente no sabe si el servidor realmente es de google.com,</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B85C00"/>
                </a:solidFill>
                <a:latin typeface="Arial"/>
                <a:ea typeface="Arial"/>
                <a:cs typeface="Arial"/>
                <a:sym typeface="Arial"/>
              </a:rPr>
              <a:t>o es de alguien malicioso que se</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B85C00"/>
                </a:solidFill>
                <a:latin typeface="Arial"/>
                <a:ea typeface="Arial"/>
                <a:cs typeface="Arial"/>
                <a:sym typeface="Arial"/>
              </a:rPr>
              <a:t>intenta hacer pasar por google</a:t>
            </a:r>
            <a:endParaRPr b="0" i="0" sz="1300" u="none" cap="none" strike="noStrike">
              <a:latin typeface="Arial"/>
              <a:ea typeface="Arial"/>
              <a:cs typeface="Arial"/>
              <a:sym typeface="Arial"/>
            </a:endParaRPr>
          </a:p>
        </p:txBody>
      </p:sp>
      <p:sp>
        <p:nvSpPr>
          <p:cNvPr id="2359" name="Google Shape;2359;p107"/>
          <p:cNvSpPr/>
          <p:nvPr/>
        </p:nvSpPr>
        <p:spPr>
          <a:xfrm>
            <a:off x="4968000" y="3312000"/>
            <a:ext cx="431280" cy="430920"/>
          </a:xfrm>
          <a:custGeom>
            <a:rect b="b" l="l" r="r" t="t"/>
            <a:pathLst>
              <a:path extrusionOk="0" h="21600" w="21600">
                <a:moveTo>
                  <a:pt x="0" y="0"/>
                </a:moveTo>
                <a:lnTo>
                  <a:pt x="21600" y="21600"/>
                </a:lnTo>
              </a:path>
            </a:pathLst>
          </a:custGeom>
          <a:noFill/>
          <a:ln cap="flat" cmpd="sng" w="12600">
            <a:solidFill>
              <a:srgbClr val="B85C00"/>
            </a:solidFill>
            <a:prstDash val="solid"/>
            <a:round/>
            <a:headEnd len="sm" w="sm" type="none"/>
            <a:tailEnd len="med" w="med" type="triangle"/>
          </a:ln>
        </p:spPr>
      </p:sp>
      <p:sp>
        <p:nvSpPr>
          <p:cNvPr id="2360" name="Google Shape;2360;p107"/>
          <p:cNvSpPr/>
          <p:nvPr/>
        </p:nvSpPr>
        <p:spPr>
          <a:xfrm>
            <a:off x="5292000" y="3707640"/>
            <a:ext cx="1115280" cy="287640"/>
          </a:xfrm>
          <a:prstGeom prst="ellipse">
            <a:avLst/>
          </a:prstGeom>
          <a:noFill/>
          <a:ln cap="flat" cmpd="sng" w="12600">
            <a:solidFill>
              <a:srgbClr val="B85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07"/>
          <p:cNvSpPr/>
          <p:nvPr/>
        </p:nvSpPr>
        <p:spPr>
          <a:xfrm>
            <a:off x="4968000" y="3528000"/>
            <a:ext cx="3635280" cy="136728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07"/>
          <p:cNvSpPr/>
          <p:nvPr/>
        </p:nvSpPr>
        <p:spPr>
          <a:xfrm>
            <a:off x="5034600" y="465084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CERTIFICADO PÚBLICO</a:t>
            </a:r>
            <a:endParaRPr b="0" i="0" sz="1100" u="none" cap="none" strike="noStrike">
              <a:latin typeface="Arial"/>
              <a:ea typeface="Arial"/>
              <a:cs typeface="Arial"/>
              <a:sym typeface="Arial"/>
            </a:endParaRPr>
          </a:p>
        </p:txBody>
      </p:sp>
      <p:sp>
        <p:nvSpPr>
          <p:cNvPr id="2363" name="Google Shape;2363;p107"/>
          <p:cNvSpPr/>
          <p:nvPr/>
        </p:nvSpPr>
        <p:spPr>
          <a:xfrm>
            <a:off x="5314680" y="3705480"/>
            <a:ext cx="1092600" cy="973800"/>
          </a:xfrm>
          <a:prstGeom prst="rect">
            <a:avLst/>
          </a:prstGeom>
          <a:noFill/>
          <a:ln cap="flat" cmpd="sng" w="10075">
            <a:solidFill>
              <a:srgbClr val="069A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07"/>
          <p:cNvSpPr/>
          <p:nvPr/>
        </p:nvSpPr>
        <p:spPr>
          <a:xfrm>
            <a:off x="5322600" y="4398840"/>
            <a:ext cx="1804320" cy="352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Firmado: Nadie</a:t>
            </a:r>
            <a:endParaRPr b="0" i="0" sz="1100" u="none" cap="none" strike="noStrike">
              <a:latin typeface="Arial"/>
              <a:ea typeface="Arial"/>
              <a:cs typeface="Arial"/>
              <a:sym typeface="Arial"/>
            </a:endParaRPr>
          </a:p>
        </p:txBody>
      </p:sp>
      <p:sp>
        <p:nvSpPr>
          <p:cNvPr id="2365" name="Google Shape;2365;p107"/>
          <p:cNvSpPr/>
          <p:nvPr/>
        </p:nvSpPr>
        <p:spPr>
          <a:xfrm>
            <a:off x="5292720" y="4391640"/>
            <a:ext cx="1115280" cy="287640"/>
          </a:xfrm>
          <a:prstGeom prst="ellipse">
            <a:avLst/>
          </a:prstGeom>
          <a:noFill/>
          <a:ln cap="flat" cmpd="sng" w="12600">
            <a:solidFill>
              <a:srgbClr val="B85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9" name="Shape 2369"/>
        <p:cNvGrpSpPr/>
        <p:nvPr/>
      </p:nvGrpSpPr>
      <p:grpSpPr>
        <a:xfrm>
          <a:off x="0" y="0"/>
          <a:ext cx="0" cy="0"/>
          <a:chOff x="0" y="0"/>
          <a:chExt cx="0" cy="0"/>
        </a:xfrm>
      </p:grpSpPr>
      <p:sp>
        <p:nvSpPr>
          <p:cNvPr id="2370" name="Google Shape;2370;p10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371" name="Google Shape;2371;p10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Certificados</a:t>
            </a:r>
            <a:endParaRPr b="0" i="0" sz="2000" u="none" cap="none" strike="noStrike">
              <a:latin typeface="Arial"/>
              <a:ea typeface="Arial"/>
              <a:cs typeface="Arial"/>
              <a:sym typeface="Arial"/>
            </a:endParaRPr>
          </a:p>
        </p:txBody>
      </p:sp>
      <p:sp>
        <p:nvSpPr>
          <p:cNvPr id="2372" name="Google Shape;2372;p10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373" name="Google Shape;2373;p10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374" name="Google Shape;2374;p10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375" name="Google Shape;2375;p10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376" name="Google Shape;2376;p10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377" name="Google Shape;2377;p10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378" name="Google Shape;2378;p108"/>
          <p:cNvSpPr/>
          <p:nvPr/>
        </p:nvSpPr>
        <p:spPr>
          <a:xfrm>
            <a:off x="428040" y="1625040"/>
            <a:ext cx="8138520" cy="11408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Es muy sencillo generar una clave privada y un certificado autofirmado, solo hace falta ejecutar esto en la terminal:</a:t>
            </a:r>
            <a:endParaRPr b="0" i="0" sz="1500" u="none" cap="none" strike="noStrike">
              <a:latin typeface="Arial"/>
              <a:ea typeface="Arial"/>
              <a:cs typeface="Arial"/>
              <a:sym typeface="Arial"/>
            </a:endParaRPr>
          </a:p>
          <a:p>
            <a:pPr indent="-21527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“openssl req -nodes -new -x509 -keyout clave1.pem -out certificado1.pem”</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500" u="none" cap="none" strike="noStrike">
                <a:solidFill>
                  <a:srgbClr val="000000"/>
                </a:solidFill>
                <a:latin typeface="Poppins Light"/>
                <a:ea typeface="Poppins Light"/>
                <a:cs typeface="Poppins Light"/>
                <a:sym typeface="Poppins Light"/>
              </a:rPr>
              <a:t>Nota: si no se tiene instalado openssl, hay que instalarlo antes (“sudo apt install openssl”)</a:t>
            </a:r>
            <a:endParaRPr b="0" i="0" sz="1500" u="none" cap="none" strike="noStrike">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0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384" name="Google Shape;2384;p10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PRÁCTICA!</a:t>
            </a:r>
            <a:endParaRPr b="0" i="0" sz="2000" u="none" cap="none" strike="noStrike">
              <a:latin typeface="Arial"/>
              <a:ea typeface="Arial"/>
              <a:cs typeface="Arial"/>
              <a:sym typeface="Arial"/>
            </a:endParaRPr>
          </a:p>
        </p:txBody>
      </p:sp>
      <p:sp>
        <p:nvSpPr>
          <p:cNvPr id="2385" name="Google Shape;2385;p10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386" name="Google Shape;2386;p10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387" name="Google Shape;2387;p10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388" name="Google Shape;2388;p10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389" name="Google Shape;2389;p10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390" name="Google Shape;2390;p10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391" name="Google Shape;2391;p109"/>
          <p:cNvSpPr/>
          <p:nvPr/>
        </p:nvSpPr>
        <p:spPr>
          <a:xfrm>
            <a:off x="936000" y="2628000"/>
            <a:ext cx="8099640" cy="4874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1440"/>
              <a:buFont typeface="Noto Sans Symbols"/>
              <a:buChar char="●"/>
            </a:pPr>
            <a:r>
              <a:rPr b="0" i="0" lang="es" sz="3200" u="none" cap="none" strike="noStrike">
                <a:solidFill>
                  <a:srgbClr val="000000"/>
                </a:solidFill>
                <a:latin typeface="Poppins Light"/>
                <a:ea typeface="Poppins Light"/>
                <a:cs typeface="Poppins Light"/>
                <a:sym typeface="Poppins Light"/>
              </a:rPr>
              <a:t>[6.1] Certificados en el navegador</a:t>
            </a:r>
            <a:endParaRPr b="0" i="0" sz="3200" u="none" cap="none" strike="noStrike">
              <a:latin typeface="Arial"/>
              <a:ea typeface="Arial"/>
              <a:cs typeface="Arial"/>
              <a:sym typeface="Arial"/>
            </a:endParaRPr>
          </a:p>
        </p:txBody>
      </p:sp>
      <p:sp>
        <p:nvSpPr>
          <p:cNvPr id="2392" name="Google Shape;2392;p109"/>
          <p:cNvSpPr/>
          <p:nvPr/>
        </p:nvSpPr>
        <p:spPr>
          <a:xfrm>
            <a:off x="2592000" y="1728000"/>
            <a:ext cx="179280" cy="344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237" name="Google Shape;237;p1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Protocolo DNS</a:t>
            </a:r>
            <a:endParaRPr b="0" i="0" sz="2000" u="none" cap="none" strike="noStrike">
              <a:latin typeface="Arial"/>
              <a:ea typeface="Arial"/>
              <a:cs typeface="Arial"/>
              <a:sym typeface="Arial"/>
            </a:endParaRPr>
          </a:p>
        </p:txBody>
      </p:sp>
      <p:sp>
        <p:nvSpPr>
          <p:cNvPr id="238" name="Google Shape;238;p1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39" name="Google Shape;239;p1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40" name="Google Shape;240;p1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41" name="Google Shape;241;p1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42" name="Google Shape;242;p1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43" name="Google Shape;243;p1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44" name="Google Shape;244;p11"/>
          <p:cNvSpPr/>
          <p:nvPr/>
        </p:nvSpPr>
        <p:spPr>
          <a:xfrm>
            <a:off x="1692000" y="1728000"/>
            <a:ext cx="1437120" cy="100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1692000" y="2029680"/>
            <a:ext cx="143712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10.1.1.1</a:t>
            </a:r>
            <a:endParaRPr b="0" i="0" sz="1800" u="none" cap="none" strike="noStrike">
              <a:latin typeface="Arial"/>
              <a:ea typeface="Arial"/>
              <a:cs typeface="Arial"/>
              <a:sym typeface="Arial"/>
            </a:endParaRPr>
          </a:p>
        </p:txBody>
      </p:sp>
      <p:sp>
        <p:nvSpPr>
          <p:cNvPr id="246" name="Google Shape;246;p11"/>
          <p:cNvSpPr/>
          <p:nvPr/>
        </p:nvSpPr>
        <p:spPr>
          <a:xfrm>
            <a:off x="4428000" y="3319560"/>
            <a:ext cx="1512000" cy="100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7308000" y="1656000"/>
            <a:ext cx="1437120" cy="100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4320000" y="3662640"/>
            <a:ext cx="1726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150.150.5.5</a:t>
            </a:r>
            <a:endParaRPr b="0" i="0" sz="1800" u="none" cap="none" strike="noStrike">
              <a:latin typeface="Arial"/>
              <a:ea typeface="Arial"/>
              <a:cs typeface="Arial"/>
              <a:sym typeface="Arial"/>
            </a:endParaRPr>
          </a:p>
        </p:txBody>
      </p:sp>
      <p:sp>
        <p:nvSpPr>
          <p:cNvPr id="249" name="Google Shape;249;p11"/>
          <p:cNvSpPr/>
          <p:nvPr/>
        </p:nvSpPr>
        <p:spPr>
          <a:xfrm>
            <a:off x="7308000" y="1957680"/>
            <a:ext cx="143712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20.2.2.2</a:t>
            </a:r>
            <a:endParaRPr b="0" i="0" sz="1800" u="none" cap="none" strike="noStrike">
              <a:latin typeface="Arial"/>
              <a:ea typeface="Arial"/>
              <a:cs typeface="Arial"/>
              <a:sym typeface="Arial"/>
            </a:endParaRPr>
          </a:p>
        </p:txBody>
      </p:sp>
      <p:cxnSp>
        <p:nvCxnSpPr>
          <p:cNvPr id="250" name="Google Shape;250;p11"/>
          <p:cNvCxnSpPr/>
          <p:nvPr/>
        </p:nvCxnSpPr>
        <p:spPr>
          <a:xfrm>
            <a:off x="3132000" y="2736000"/>
            <a:ext cx="1296000" cy="583560"/>
          </a:xfrm>
          <a:prstGeom prst="straightConnector1">
            <a:avLst/>
          </a:prstGeom>
          <a:noFill/>
          <a:ln cap="flat" cmpd="sng" w="12600">
            <a:solidFill>
              <a:srgbClr val="3465A4"/>
            </a:solidFill>
            <a:prstDash val="solid"/>
            <a:round/>
            <a:headEnd len="sm" w="sm" type="none"/>
            <a:tailEnd len="sm" w="sm" type="none"/>
          </a:ln>
        </p:spPr>
      </p:cxnSp>
      <p:cxnSp>
        <p:nvCxnSpPr>
          <p:cNvPr id="251" name="Google Shape;251;p11"/>
          <p:cNvCxnSpPr/>
          <p:nvPr/>
        </p:nvCxnSpPr>
        <p:spPr>
          <a:xfrm flipH="1" rot="10800000">
            <a:off x="5942880" y="2664000"/>
            <a:ext cx="1365120" cy="655560"/>
          </a:xfrm>
          <a:prstGeom prst="straightConnector1">
            <a:avLst/>
          </a:prstGeom>
          <a:noFill/>
          <a:ln cap="flat" cmpd="sng" w="12600">
            <a:solidFill>
              <a:srgbClr val="3465A4"/>
            </a:solidFill>
            <a:prstDash val="solid"/>
            <a:round/>
            <a:headEnd len="sm" w="sm" type="none"/>
            <a:tailEnd len="sm" w="sm" type="none"/>
          </a:ln>
        </p:spPr>
      </p:cxnSp>
      <p:sp>
        <p:nvSpPr>
          <p:cNvPr id="252" name="Google Shape;252;p11"/>
          <p:cNvSpPr/>
          <p:nvPr/>
        </p:nvSpPr>
        <p:spPr>
          <a:xfrm rot="1462800">
            <a:off x="3357000" y="2745000"/>
            <a:ext cx="614880" cy="229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red</a:t>
            </a:r>
            <a:endParaRPr b="0" i="0" sz="1000" u="none" cap="none" strike="noStrike">
              <a:latin typeface="Arial"/>
              <a:ea typeface="Arial"/>
              <a:cs typeface="Arial"/>
              <a:sym typeface="Arial"/>
            </a:endParaRPr>
          </a:p>
        </p:txBody>
      </p:sp>
      <p:sp>
        <p:nvSpPr>
          <p:cNvPr id="253" name="Google Shape;253;p11"/>
          <p:cNvSpPr/>
          <p:nvPr/>
        </p:nvSpPr>
        <p:spPr>
          <a:xfrm rot="-1713000">
            <a:off x="6141240" y="2839320"/>
            <a:ext cx="591120" cy="241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red</a:t>
            </a:r>
            <a:endParaRPr b="0" i="0" sz="1000" u="none" cap="none" strike="noStrike">
              <a:latin typeface="Arial"/>
              <a:ea typeface="Arial"/>
              <a:cs typeface="Arial"/>
              <a:sym typeface="Arial"/>
            </a:endParaRPr>
          </a:p>
        </p:txBody>
      </p:sp>
      <p:sp>
        <p:nvSpPr>
          <p:cNvPr id="254" name="Google Shape;254;p11"/>
          <p:cNvSpPr/>
          <p:nvPr/>
        </p:nvSpPr>
        <p:spPr>
          <a:xfrm>
            <a:off x="3159360" y="2949480"/>
            <a:ext cx="1080720" cy="496800"/>
          </a:xfrm>
          <a:custGeom>
            <a:rect b="b" l="l" r="r" t="t"/>
            <a:pathLst>
              <a:path extrusionOk="0" h="21600" w="21600">
                <a:moveTo>
                  <a:pt x="0" y="0"/>
                </a:moveTo>
                <a:lnTo>
                  <a:pt x="21600" y="21600"/>
                </a:lnTo>
              </a:path>
            </a:pathLst>
          </a:custGeom>
          <a:noFill/>
          <a:ln cap="flat" cmpd="sng" w="9525">
            <a:solidFill>
              <a:srgbClr val="F10D0C"/>
            </a:solidFill>
            <a:prstDash val="solid"/>
            <a:round/>
            <a:headEnd len="sm" w="sm" type="none"/>
            <a:tailEnd len="med" w="med" type="triangle"/>
          </a:ln>
        </p:spPr>
      </p:sp>
      <p:sp>
        <p:nvSpPr>
          <p:cNvPr id="255" name="Google Shape;255;p11"/>
          <p:cNvSpPr/>
          <p:nvPr/>
        </p:nvSpPr>
        <p:spPr>
          <a:xfrm flipH="1" rot="10800000">
            <a:off x="6156000" y="2882520"/>
            <a:ext cx="1133640" cy="559440"/>
          </a:xfrm>
          <a:custGeom>
            <a:rect b="b" l="l" r="r" t="t"/>
            <a:pathLst>
              <a:path extrusionOk="0" h="21600" w="21600">
                <a:moveTo>
                  <a:pt x="0" y="0"/>
                </a:moveTo>
                <a:lnTo>
                  <a:pt x="21600" y="21600"/>
                </a:lnTo>
              </a:path>
            </a:pathLst>
          </a:custGeom>
          <a:noFill/>
          <a:ln cap="flat" cmpd="sng" w="9525">
            <a:solidFill>
              <a:srgbClr val="F10D0C"/>
            </a:solidFill>
            <a:prstDash val="dashDot"/>
            <a:round/>
            <a:headEnd len="sm" w="sm" type="none"/>
            <a:tailEnd len="med" w="med" type="triangle"/>
          </a:ln>
        </p:spPr>
      </p:sp>
      <p:sp>
        <p:nvSpPr>
          <p:cNvPr id="256" name="Google Shape;256;p11"/>
          <p:cNvSpPr/>
          <p:nvPr/>
        </p:nvSpPr>
        <p:spPr>
          <a:xfrm>
            <a:off x="1908000" y="2808000"/>
            <a:ext cx="1581120" cy="487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F10D0C"/>
                </a:solidFill>
                <a:latin typeface="Arial"/>
                <a:ea typeface="Arial"/>
                <a:cs typeface="Arial"/>
                <a:sym typeface="Arial"/>
              </a:rPr>
              <a:t>Paquete para 20.2.2.2</a:t>
            </a:r>
            <a:endParaRPr b="0" i="0" sz="1400" u="none" cap="none" strike="noStrike">
              <a:latin typeface="Arial"/>
              <a:ea typeface="Arial"/>
              <a:cs typeface="Arial"/>
              <a:sym typeface="Arial"/>
            </a:endParaRPr>
          </a:p>
        </p:txBody>
      </p:sp>
      <p:pic>
        <p:nvPicPr>
          <p:cNvPr id="257" name="Google Shape;257;p11"/>
          <p:cNvPicPr preferRelativeResize="0"/>
          <p:nvPr/>
        </p:nvPicPr>
        <p:blipFill rotWithShape="1">
          <a:blip r:embed="rId7">
            <a:alphaModFix/>
          </a:blip>
          <a:srcRect b="0" l="0" r="0" t="0"/>
          <a:stretch/>
        </p:blipFill>
        <p:spPr>
          <a:xfrm>
            <a:off x="2822040" y="3105000"/>
            <a:ext cx="559080" cy="636120"/>
          </a:xfrm>
          <a:prstGeom prst="rect">
            <a:avLst/>
          </a:prstGeom>
          <a:noFill/>
          <a:ln>
            <a:noFill/>
          </a:ln>
        </p:spPr>
      </p:pic>
      <p:sp>
        <p:nvSpPr>
          <p:cNvPr id="258" name="Google Shape;258;p11"/>
          <p:cNvSpPr/>
          <p:nvPr/>
        </p:nvSpPr>
        <p:spPr>
          <a:xfrm>
            <a:off x="288000" y="3960000"/>
            <a:ext cx="1149120" cy="933120"/>
          </a:xfrm>
          <a:prstGeom prst="rect">
            <a:avLst/>
          </a:prstGeom>
          <a:noFill/>
          <a:ln cap="flat" cmpd="sng" w="12600">
            <a:solidFill>
              <a:srgbClr val="1E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144000" y="4149720"/>
            <a:ext cx="1438560" cy="599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1E6A39"/>
                </a:solidFill>
                <a:latin typeface="Arial"/>
                <a:ea typeface="Arial"/>
                <a:cs typeface="Arial"/>
                <a:sym typeface="Arial"/>
              </a:rPr>
              <a:t>Servidor</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800" u="none" cap="none" strike="noStrike">
                <a:solidFill>
                  <a:srgbClr val="1E6A39"/>
                </a:solidFill>
                <a:latin typeface="Arial"/>
                <a:ea typeface="Arial"/>
                <a:cs typeface="Arial"/>
                <a:sym typeface="Arial"/>
              </a:rPr>
              <a:t>DNS</a:t>
            </a:r>
            <a:endParaRPr b="0" i="0" sz="1800" u="none" cap="none" strike="noStrike">
              <a:latin typeface="Arial"/>
              <a:ea typeface="Arial"/>
              <a:cs typeface="Arial"/>
              <a:sym typeface="Arial"/>
            </a:endParaRPr>
          </a:p>
        </p:txBody>
      </p:sp>
      <p:sp>
        <p:nvSpPr>
          <p:cNvPr id="260" name="Google Shape;260;p11"/>
          <p:cNvSpPr/>
          <p:nvPr/>
        </p:nvSpPr>
        <p:spPr>
          <a:xfrm>
            <a:off x="339480" y="2327400"/>
            <a:ext cx="360" cy="1495440"/>
          </a:xfrm>
          <a:custGeom>
            <a:rect b="b" l="l" r="r" t="t"/>
            <a:pathLst>
              <a:path extrusionOk="0" h="21600" w="21600">
                <a:moveTo>
                  <a:pt x="0" y="0"/>
                </a:moveTo>
                <a:lnTo>
                  <a:pt x="21600" y="21600"/>
                </a:lnTo>
              </a:path>
            </a:pathLst>
          </a:custGeom>
          <a:noFill/>
          <a:ln cap="flat" cmpd="sng" w="9525">
            <a:solidFill>
              <a:srgbClr val="1E6A39"/>
            </a:solidFill>
            <a:prstDash val="solid"/>
            <a:round/>
            <a:headEnd len="sm" w="sm" type="none"/>
            <a:tailEnd len="med" w="med" type="triangle"/>
          </a:ln>
        </p:spPr>
      </p:sp>
      <p:sp>
        <p:nvSpPr>
          <p:cNvPr id="261" name="Google Shape;261;p11"/>
          <p:cNvSpPr/>
          <p:nvPr/>
        </p:nvSpPr>
        <p:spPr>
          <a:xfrm>
            <a:off x="535680" y="2496240"/>
            <a:ext cx="1013400" cy="360"/>
          </a:xfrm>
          <a:custGeom>
            <a:rect b="b" l="l" r="r" t="t"/>
            <a:pathLst>
              <a:path extrusionOk="0" h="21600" w="21600">
                <a:moveTo>
                  <a:pt x="0" y="0"/>
                </a:moveTo>
                <a:lnTo>
                  <a:pt x="21600" y="21600"/>
                </a:lnTo>
              </a:path>
            </a:pathLst>
          </a:custGeom>
          <a:noFill/>
          <a:ln cap="flat" cmpd="sng" w="9525">
            <a:solidFill>
              <a:srgbClr val="1E6A39"/>
            </a:solidFill>
            <a:prstDash val="solid"/>
            <a:round/>
            <a:headEnd len="sm" w="sm" type="none"/>
            <a:tailEnd len="med" w="med" type="triangle"/>
          </a:ln>
        </p:spPr>
      </p:sp>
      <p:cxnSp>
        <p:nvCxnSpPr>
          <p:cNvPr id="262" name="Google Shape;262;p11"/>
          <p:cNvCxnSpPr/>
          <p:nvPr/>
        </p:nvCxnSpPr>
        <p:spPr>
          <a:xfrm>
            <a:off x="531360" y="2496240"/>
            <a:ext cx="8640" cy="1319760"/>
          </a:xfrm>
          <a:prstGeom prst="straightConnector1">
            <a:avLst/>
          </a:prstGeom>
          <a:noFill/>
          <a:ln cap="flat" cmpd="sng" w="9525">
            <a:solidFill>
              <a:srgbClr val="1E6A39"/>
            </a:solidFill>
            <a:prstDash val="solid"/>
            <a:round/>
            <a:headEnd len="sm" w="sm" type="none"/>
            <a:tailEnd len="sm" w="sm" type="none"/>
          </a:ln>
        </p:spPr>
      </p:cxnSp>
      <p:cxnSp>
        <p:nvCxnSpPr>
          <p:cNvPr id="263" name="Google Shape;263;p11"/>
          <p:cNvCxnSpPr/>
          <p:nvPr/>
        </p:nvCxnSpPr>
        <p:spPr>
          <a:xfrm>
            <a:off x="339480" y="2327400"/>
            <a:ext cx="1172520" cy="0"/>
          </a:xfrm>
          <a:prstGeom prst="straightConnector1">
            <a:avLst/>
          </a:prstGeom>
          <a:noFill/>
          <a:ln cap="flat" cmpd="sng" w="9525">
            <a:solidFill>
              <a:srgbClr val="1E6A39"/>
            </a:solidFill>
            <a:prstDash val="solid"/>
            <a:round/>
            <a:headEnd len="sm" w="sm" type="none"/>
            <a:tailEnd len="sm" w="sm" type="none"/>
          </a:ln>
        </p:spPr>
      </p:cxnSp>
      <p:sp>
        <p:nvSpPr>
          <p:cNvPr id="264" name="Google Shape;264;p11"/>
          <p:cNvSpPr/>
          <p:nvPr/>
        </p:nvSpPr>
        <p:spPr>
          <a:xfrm>
            <a:off x="414360" y="1857960"/>
            <a:ext cx="14187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1E6A39"/>
                </a:solidFill>
                <a:latin typeface="Arial"/>
                <a:ea typeface="Arial"/>
                <a:cs typeface="Arial"/>
                <a:sym typeface="Arial"/>
              </a:rPr>
              <a:t>¿Quién es pepito.com?</a:t>
            </a:r>
            <a:endParaRPr b="0" i="0" sz="1300" u="none" cap="none" strike="noStrike">
              <a:latin typeface="Arial"/>
              <a:ea typeface="Arial"/>
              <a:cs typeface="Arial"/>
              <a:sym typeface="Arial"/>
            </a:endParaRPr>
          </a:p>
        </p:txBody>
      </p:sp>
      <p:sp>
        <p:nvSpPr>
          <p:cNvPr id="265" name="Google Shape;265;p11"/>
          <p:cNvSpPr/>
          <p:nvPr/>
        </p:nvSpPr>
        <p:spPr>
          <a:xfrm>
            <a:off x="486360" y="3492000"/>
            <a:ext cx="2354760" cy="51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1E6A39"/>
                </a:solidFill>
                <a:latin typeface="Arial"/>
                <a:ea typeface="Arial"/>
                <a:cs typeface="Arial"/>
                <a:sym typeface="Arial"/>
              </a:rPr>
              <a:t>pepito.com = 20.2.2.2</a:t>
            </a:r>
            <a:endParaRPr b="0" i="0" sz="1300" u="none" cap="none" strike="noStrike">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6" name="Shape 2396"/>
        <p:cNvGrpSpPr/>
        <p:nvPr/>
      </p:nvGrpSpPr>
      <p:grpSpPr>
        <a:xfrm>
          <a:off x="0" y="0"/>
          <a:ext cx="0" cy="0"/>
          <a:chOff x="0" y="0"/>
          <a:chExt cx="0" cy="0"/>
        </a:xfrm>
      </p:grpSpPr>
      <p:sp>
        <p:nvSpPr>
          <p:cNvPr id="2397" name="Google Shape;2397;p11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a:t>
            </a:r>
            <a:r>
              <a:rPr b="1" i="0" lang="es" sz="700" u="none" cap="none" strike="noStrike">
                <a:solidFill>
                  <a:srgbClr val="000000"/>
                </a:solidFill>
                <a:latin typeface="Poppins"/>
                <a:ea typeface="Poppins"/>
                <a:cs typeface="Poppins"/>
                <a:sym typeface="Poppins"/>
              </a:rPr>
              <a:t>Certificados SSL</a:t>
            </a:r>
            <a:r>
              <a:rPr b="0" i="0" lang="es" sz="700" u="none" cap="none" strike="noStrike">
                <a:solidFill>
                  <a:srgbClr val="000000"/>
                </a:solidFill>
                <a:latin typeface="Poppins"/>
                <a:ea typeface="Poppins"/>
                <a:cs typeface="Poppins"/>
                <a:sym typeface="Poppins"/>
              </a:rPr>
              <a:t>  I  Resumen  I  Proyecto</a:t>
            </a:r>
            <a:endParaRPr b="0" i="0" sz="700" u="none" cap="none" strike="noStrike">
              <a:latin typeface="Arial"/>
              <a:ea typeface="Arial"/>
              <a:cs typeface="Arial"/>
              <a:sym typeface="Arial"/>
            </a:endParaRPr>
          </a:p>
        </p:txBody>
      </p:sp>
      <p:sp>
        <p:nvSpPr>
          <p:cNvPr id="2398" name="Google Shape;2398;p11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PRÁCTICA!</a:t>
            </a:r>
            <a:endParaRPr b="0" i="0" sz="2000" u="none" cap="none" strike="noStrike">
              <a:latin typeface="Arial"/>
              <a:ea typeface="Arial"/>
              <a:cs typeface="Arial"/>
              <a:sym typeface="Arial"/>
            </a:endParaRPr>
          </a:p>
        </p:txBody>
      </p:sp>
      <p:sp>
        <p:nvSpPr>
          <p:cNvPr id="2399" name="Google Shape;2399;p11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400" name="Google Shape;2400;p11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401" name="Google Shape;2401;p11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402" name="Google Shape;2402;p11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403" name="Google Shape;2403;p11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404" name="Google Shape;2404;p11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405" name="Google Shape;2405;p110"/>
          <p:cNvSpPr/>
          <p:nvPr/>
        </p:nvSpPr>
        <p:spPr>
          <a:xfrm>
            <a:off x="1152000" y="2628000"/>
            <a:ext cx="7487640" cy="4874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1440"/>
              <a:buFont typeface="Noto Sans Symbols"/>
              <a:buChar char="●"/>
            </a:pPr>
            <a:r>
              <a:rPr b="0" i="0" lang="es" sz="3200" u="none" cap="none" strike="noStrike">
                <a:solidFill>
                  <a:srgbClr val="000000"/>
                </a:solidFill>
                <a:latin typeface="Poppins Light"/>
                <a:ea typeface="Poppins Light"/>
                <a:cs typeface="Poppins Light"/>
                <a:sym typeface="Poppins Light"/>
              </a:rPr>
              <a:t>[6.2] Servidor Nginx con HTTPS</a:t>
            </a:r>
            <a:endParaRPr b="0" i="0" sz="3200" u="none" cap="none" strike="noStrike">
              <a:latin typeface="Arial"/>
              <a:ea typeface="Arial"/>
              <a:cs typeface="Arial"/>
              <a:sym typeface="Arial"/>
            </a:endParaRPr>
          </a:p>
        </p:txBody>
      </p:sp>
      <p:sp>
        <p:nvSpPr>
          <p:cNvPr id="2406" name="Google Shape;2406;p110"/>
          <p:cNvSpPr/>
          <p:nvPr/>
        </p:nvSpPr>
        <p:spPr>
          <a:xfrm>
            <a:off x="2592000" y="1728000"/>
            <a:ext cx="179280" cy="344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0" name="Shape 2410"/>
        <p:cNvGrpSpPr/>
        <p:nvPr/>
      </p:nvGrpSpPr>
      <p:grpSpPr>
        <a:xfrm>
          <a:off x="0" y="0"/>
          <a:ext cx="0" cy="0"/>
          <a:chOff x="0" y="0"/>
          <a:chExt cx="0" cy="0"/>
        </a:xfrm>
      </p:grpSpPr>
      <p:sp>
        <p:nvSpPr>
          <p:cNvPr id="2411" name="Google Shape;2411;p11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412" name="Google Shape;2412;p11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Indice</a:t>
            </a:r>
            <a:endParaRPr b="0" i="0" sz="2000" u="none" cap="none" strike="noStrike">
              <a:latin typeface="Arial"/>
              <a:ea typeface="Arial"/>
              <a:cs typeface="Arial"/>
              <a:sym typeface="Arial"/>
            </a:endParaRPr>
          </a:p>
        </p:txBody>
      </p:sp>
      <p:sp>
        <p:nvSpPr>
          <p:cNvPr id="2413" name="Google Shape;2413;p11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414" name="Google Shape;2414;p11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415" name="Google Shape;2415;p11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416" name="Google Shape;2416;p11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417" name="Google Shape;2417;p11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418" name="Google Shape;2418;p11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419" name="Google Shape;2419;p111"/>
          <p:cNvSpPr/>
          <p:nvPr/>
        </p:nvSpPr>
        <p:spPr>
          <a:xfrm>
            <a:off x="428040" y="1625040"/>
            <a:ext cx="3313080" cy="18255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 &amp; 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APIs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Nginx</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 SSL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Resumen</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Proyecto</a:t>
            </a:r>
            <a:endParaRPr b="0" i="0" sz="1500" u="none" cap="none" strike="noStrike">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1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425" name="Google Shape;2425;p11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IP y DNS</a:t>
            </a:r>
            <a:endParaRPr b="0" i="0" sz="2000" u="none" cap="none" strike="noStrike">
              <a:latin typeface="Arial"/>
              <a:ea typeface="Arial"/>
              <a:cs typeface="Arial"/>
              <a:sym typeface="Arial"/>
            </a:endParaRPr>
          </a:p>
        </p:txBody>
      </p:sp>
      <p:sp>
        <p:nvSpPr>
          <p:cNvPr id="2426" name="Google Shape;2426;p11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427" name="Google Shape;2427;p11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428" name="Google Shape;2428;p11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429" name="Google Shape;2429;p11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430" name="Google Shape;2430;p11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431" name="Google Shape;2431;p11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432" name="Google Shape;2432;p112"/>
          <p:cNvSpPr/>
          <p:nvPr/>
        </p:nvSpPr>
        <p:spPr>
          <a:xfrm>
            <a:off x="1692000" y="1728000"/>
            <a:ext cx="1437120" cy="100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12"/>
          <p:cNvSpPr/>
          <p:nvPr/>
        </p:nvSpPr>
        <p:spPr>
          <a:xfrm>
            <a:off x="1692000" y="2029680"/>
            <a:ext cx="143712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10.1.1.1</a:t>
            </a:r>
            <a:endParaRPr b="0" i="0" sz="1800" u="none" cap="none" strike="noStrike">
              <a:latin typeface="Arial"/>
              <a:ea typeface="Arial"/>
              <a:cs typeface="Arial"/>
              <a:sym typeface="Arial"/>
            </a:endParaRPr>
          </a:p>
        </p:txBody>
      </p:sp>
      <p:sp>
        <p:nvSpPr>
          <p:cNvPr id="2434" name="Google Shape;2434;p112"/>
          <p:cNvSpPr/>
          <p:nvPr/>
        </p:nvSpPr>
        <p:spPr>
          <a:xfrm>
            <a:off x="4428000" y="3319560"/>
            <a:ext cx="1512000" cy="100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12"/>
          <p:cNvSpPr/>
          <p:nvPr/>
        </p:nvSpPr>
        <p:spPr>
          <a:xfrm>
            <a:off x="7308000" y="1656000"/>
            <a:ext cx="1437120" cy="100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12"/>
          <p:cNvSpPr/>
          <p:nvPr/>
        </p:nvSpPr>
        <p:spPr>
          <a:xfrm>
            <a:off x="4320000" y="3662640"/>
            <a:ext cx="1726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150.150.5.5</a:t>
            </a:r>
            <a:endParaRPr b="0" i="0" sz="1800" u="none" cap="none" strike="noStrike">
              <a:latin typeface="Arial"/>
              <a:ea typeface="Arial"/>
              <a:cs typeface="Arial"/>
              <a:sym typeface="Arial"/>
            </a:endParaRPr>
          </a:p>
        </p:txBody>
      </p:sp>
      <p:sp>
        <p:nvSpPr>
          <p:cNvPr id="2437" name="Google Shape;2437;p112"/>
          <p:cNvSpPr/>
          <p:nvPr/>
        </p:nvSpPr>
        <p:spPr>
          <a:xfrm>
            <a:off x="7308000" y="1957680"/>
            <a:ext cx="143712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20.2.2.2</a:t>
            </a:r>
            <a:endParaRPr b="0" i="0" sz="1800" u="none" cap="none" strike="noStrike">
              <a:latin typeface="Arial"/>
              <a:ea typeface="Arial"/>
              <a:cs typeface="Arial"/>
              <a:sym typeface="Arial"/>
            </a:endParaRPr>
          </a:p>
        </p:txBody>
      </p:sp>
      <p:cxnSp>
        <p:nvCxnSpPr>
          <p:cNvPr id="2438" name="Google Shape;2438;p112"/>
          <p:cNvCxnSpPr/>
          <p:nvPr/>
        </p:nvCxnSpPr>
        <p:spPr>
          <a:xfrm>
            <a:off x="3132000" y="2736000"/>
            <a:ext cx="1296000" cy="583560"/>
          </a:xfrm>
          <a:prstGeom prst="straightConnector1">
            <a:avLst/>
          </a:prstGeom>
          <a:noFill/>
          <a:ln cap="flat" cmpd="sng" w="12600">
            <a:solidFill>
              <a:srgbClr val="3465A4"/>
            </a:solidFill>
            <a:prstDash val="solid"/>
            <a:round/>
            <a:headEnd len="sm" w="sm" type="none"/>
            <a:tailEnd len="sm" w="sm" type="none"/>
          </a:ln>
        </p:spPr>
      </p:cxnSp>
      <p:cxnSp>
        <p:nvCxnSpPr>
          <p:cNvPr id="2439" name="Google Shape;2439;p112"/>
          <p:cNvCxnSpPr/>
          <p:nvPr/>
        </p:nvCxnSpPr>
        <p:spPr>
          <a:xfrm flipH="1" rot="10800000">
            <a:off x="5942880" y="2664000"/>
            <a:ext cx="1365120" cy="655560"/>
          </a:xfrm>
          <a:prstGeom prst="straightConnector1">
            <a:avLst/>
          </a:prstGeom>
          <a:noFill/>
          <a:ln cap="flat" cmpd="sng" w="12600">
            <a:solidFill>
              <a:srgbClr val="3465A4"/>
            </a:solidFill>
            <a:prstDash val="solid"/>
            <a:round/>
            <a:headEnd len="sm" w="sm" type="none"/>
            <a:tailEnd len="sm" w="sm" type="none"/>
          </a:ln>
        </p:spPr>
      </p:cxnSp>
      <p:sp>
        <p:nvSpPr>
          <p:cNvPr id="2440" name="Google Shape;2440;p112"/>
          <p:cNvSpPr/>
          <p:nvPr/>
        </p:nvSpPr>
        <p:spPr>
          <a:xfrm rot="1462800">
            <a:off x="3357000" y="2745000"/>
            <a:ext cx="614880" cy="229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red</a:t>
            </a:r>
            <a:endParaRPr b="0" i="0" sz="1000" u="none" cap="none" strike="noStrike">
              <a:latin typeface="Arial"/>
              <a:ea typeface="Arial"/>
              <a:cs typeface="Arial"/>
              <a:sym typeface="Arial"/>
            </a:endParaRPr>
          </a:p>
        </p:txBody>
      </p:sp>
      <p:sp>
        <p:nvSpPr>
          <p:cNvPr id="2441" name="Google Shape;2441;p112"/>
          <p:cNvSpPr/>
          <p:nvPr/>
        </p:nvSpPr>
        <p:spPr>
          <a:xfrm rot="-1713000">
            <a:off x="6141240" y="2839320"/>
            <a:ext cx="591120" cy="241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red</a:t>
            </a:r>
            <a:endParaRPr b="0" i="0" sz="1000" u="none" cap="none" strike="noStrike">
              <a:latin typeface="Arial"/>
              <a:ea typeface="Arial"/>
              <a:cs typeface="Arial"/>
              <a:sym typeface="Arial"/>
            </a:endParaRPr>
          </a:p>
        </p:txBody>
      </p:sp>
      <p:sp>
        <p:nvSpPr>
          <p:cNvPr id="2442" name="Google Shape;2442;p112"/>
          <p:cNvSpPr/>
          <p:nvPr/>
        </p:nvSpPr>
        <p:spPr>
          <a:xfrm>
            <a:off x="3159360" y="2949480"/>
            <a:ext cx="1080720" cy="496800"/>
          </a:xfrm>
          <a:custGeom>
            <a:rect b="b" l="l" r="r" t="t"/>
            <a:pathLst>
              <a:path extrusionOk="0" h="21600" w="21600">
                <a:moveTo>
                  <a:pt x="0" y="0"/>
                </a:moveTo>
                <a:lnTo>
                  <a:pt x="21600" y="21600"/>
                </a:lnTo>
              </a:path>
            </a:pathLst>
          </a:custGeom>
          <a:noFill/>
          <a:ln cap="flat" cmpd="sng" w="9525">
            <a:solidFill>
              <a:srgbClr val="F10D0C"/>
            </a:solidFill>
            <a:prstDash val="solid"/>
            <a:round/>
            <a:headEnd len="sm" w="sm" type="none"/>
            <a:tailEnd len="med" w="med" type="triangle"/>
          </a:ln>
        </p:spPr>
      </p:sp>
      <p:sp>
        <p:nvSpPr>
          <p:cNvPr id="2443" name="Google Shape;2443;p112"/>
          <p:cNvSpPr/>
          <p:nvPr/>
        </p:nvSpPr>
        <p:spPr>
          <a:xfrm flipH="1" rot="10800000">
            <a:off x="6156000" y="2882520"/>
            <a:ext cx="1133640" cy="559440"/>
          </a:xfrm>
          <a:custGeom>
            <a:rect b="b" l="l" r="r" t="t"/>
            <a:pathLst>
              <a:path extrusionOk="0" h="21600" w="21600">
                <a:moveTo>
                  <a:pt x="0" y="0"/>
                </a:moveTo>
                <a:lnTo>
                  <a:pt x="21600" y="21600"/>
                </a:lnTo>
              </a:path>
            </a:pathLst>
          </a:custGeom>
          <a:noFill/>
          <a:ln cap="flat" cmpd="sng" w="9525">
            <a:solidFill>
              <a:srgbClr val="F10D0C"/>
            </a:solidFill>
            <a:prstDash val="dashDot"/>
            <a:round/>
            <a:headEnd len="sm" w="sm" type="none"/>
            <a:tailEnd len="med" w="med" type="triangle"/>
          </a:ln>
        </p:spPr>
      </p:sp>
      <p:sp>
        <p:nvSpPr>
          <p:cNvPr id="2444" name="Google Shape;2444;p112"/>
          <p:cNvSpPr/>
          <p:nvPr/>
        </p:nvSpPr>
        <p:spPr>
          <a:xfrm>
            <a:off x="1908000" y="2808000"/>
            <a:ext cx="1581120" cy="487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F10D0C"/>
                </a:solidFill>
                <a:latin typeface="Arial"/>
                <a:ea typeface="Arial"/>
                <a:cs typeface="Arial"/>
                <a:sym typeface="Arial"/>
              </a:rPr>
              <a:t>Paquete para 20.2.2.2</a:t>
            </a:r>
            <a:endParaRPr b="0" i="0" sz="1400" u="none" cap="none" strike="noStrike">
              <a:latin typeface="Arial"/>
              <a:ea typeface="Arial"/>
              <a:cs typeface="Arial"/>
              <a:sym typeface="Arial"/>
            </a:endParaRPr>
          </a:p>
        </p:txBody>
      </p:sp>
      <p:pic>
        <p:nvPicPr>
          <p:cNvPr id="2445" name="Google Shape;2445;p112"/>
          <p:cNvPicPr preferRelativeResize="0"/>
          <p:nvPr/>
        </p:nvPicPr>
        <p:blipFill rotWithShape="1">
          <a:blip r:embed="rId7">
            <a:alphaModFix/>
          </a:blip>
          <a:srcRect b="0" l="0" r="0" t="0"/>
          <a:stretch/>
        </p:blipFill>
        <p:spPr>
          <a:xfrm>
            <a:off x="2858040" y="3069000"/>
            <a:ext cx="559080" cy="636120"/>
          </a:xfrm>
          <a:prstGeom prst="rect">
            <a:avLst/>
          </a:prstGeom>
          <a:noFill/>
          <a:ln>
            <a:noFill/>
          </a:ln>
        </p:spPr>
      </p:pic>
      <p:sp>
        <p:nvSpPr>
          <p:cNvPr id="2446" name="Google Shape;2446;p112"/>
          <p:cNvSpPr/>
          <p:nvPr/>
        </p:nvSpPr>
        <p:spPr>
          <a:xfrm>
            <a:off x="288000" y="3960000"/>
            <a:ext cx="1149120" cy="933120"/>
          </a:xfrm>
          <a:prstGeom prst="rect">
            <a:avLst/>
          </a:prstGeom>
          <a:noFill/>
          <a:ln cap="flat" cmpd="sng" w="12600">
            <a:solidFill>
              <a:srgbClr val="1E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12"/>
          <p:cNvSpPr/>
          <p:nvPr/>
        </p:nvSpPr>
        <p:spPr>
          <a:xfrm>
            <a:off x="144000" y="4149720"/>
            <a:ext cx="1438560" cy="599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1E6A39"/>
                </a:solidFill>
                <a:latin typeface="Arial"/>
                <a:ea typeface="Arial"/>
                <a:cs typeface="Arial"/>
                <a:sym typeface="Arial"/>
              </a:rPr>
              <a:t>Servidor</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800" u="none" cap="none" strike="noStrike">
                <a:solidFill>
                  <a:srgbClr val="1E6A39"/>
                </a:solidFill>
                <a:latin typeface="Arial"/>
                <a:ea typeface="Arial"/>
                <a:cs typeface="Arial"/>
                <a:sym typeface="Arial"/>
              </a:rPr>
              <a:t>DNS</a:t>
            </a:r>
            <a:endParaRPr b="0" i="0" sz="1800" u="none" cap="none" strike="noStrike">
              <a:latin typeface="Arial"/>
              <a:ea typeface="Arial"/>
              <a:cs typeface="Arial"/>
              <a:sym typeface="Arial"/>
            </a:endParaRPr>
          </a:p>
        </p:txBody>
      </p:sp>
      <p:sp>
        <p:nvSpPr>
          <p:cNvPr id="2448" name="Google Shape;2448;p112"/>
          <p:cNvSpPr/>
          <p:nvPr/>
        </p:nvSpPr>
        <p:spPr>
          <a:xfrm>
            <a:off x="339480" y="2327400"/>
            <a:ext cx="360" cy="1495440"/>
          </a:xfrm>
          <a:custGeom>
            <a:rect b="b" l="l" r="r" t="t"/>
            <a:pathLst>
              <a:path extrusionOk="0" h="21600" w="21600">
                <a:moveTo>
                  <a:pt x="0" y="0"/>
                </a:moveTo>
                <a:lnTo>
                  <a:pt x="21600" y="21600"/>
                </a:lnTo>
              </a:path>
            </a:pathLst>
          </a:custGeom>
          <a:noFill/>
          <a:ln cap="flat" cmpd="sng" w="9525">
            <a:solidFill>
              <a:srgbClr val="1E6A39"/>
            </a:solidFill>
            <a:prstDash val="solid"/>
            <a:round/>
            <a:headEnd len="sm" w="sm" type="none"/>
            <a:tailEnd len="med" w="med" type="triangle"/>
          </a:ln>
        </p:spPr>
      </p:sp>
      <p:sp>
        <p:nvSpPr>
          <p:cNvPr id="2449" name="Google Shape;2449;p112"/>
          <p:cNvSpPr/>
          <p:nvPr/>
        </p:nvSpPr>
        <p:spPr>
          <a:xfrm>
            <a:off x="535680" y="2496240"/>
            <a:ext cx="1013400" cy="360"/>
          </a:xfrm>
          <a:custGeom>
            <a:rect b="b" l="l" r="r" t="t"/>
            <a:pathLst>
              <a:path extrusionOk="0" h="21600" w="21600">
                <a:moveTo>
                  <a:pt x="0" y="0"/>
                </a:moveTo>
                <a:lnTo>
                  <a:pt x="21600" y="21600"/>
                </a:lnTo>
              </a:path>
            </a:pathLst>
          </a:custGeom>
          <a:noFill/>
          <a:ln cap="flat" cmpd="sng" w="9525">
            <a:solidFill>
              <a:srgbClr val="1E6A39"/>
            </a:solidFill>
            <a:prstDash val="solid"/>
            <a:round/>
            <a:headEnd len="sm" w="sm" type="none"/>
            <a:tailEnd len="med" w="med" type="triangle"/>
          </a:ln>
        </p:spPr>
      </p:sp>
      <p:cxnSp>
        <p:nvCxnSpPr>
          <p:cNvPr id="2450" name="Google Shape;2450;p112"/>
          <p:cNvCxnSpPr/>
          <p:nvPr/>
        </p:nvCxnSpPr>
        <p:spPr>
          <a:xfrm>
            <a:off x="531360" y="2496240"/>
            <a:ext cx="8640" cy="1319760"/>
          </a:xfrm>
          <a:prstGeom prst="straightConnector1">
            <a:avLst/>
          </a:prstGeom>
          <a:noFill/>
          <a:ln cap="flat" cmpd="sng" w="9525">
            <a:solidFill>
              <a:srgbClr val="1E6A39"/>
            </a:solidFill>
            <a:prstDash val="solid"/>
            <a:round/>
            <a:headEnd len="sm" w="sm" type="none"/>
            <a:tailEnd len="sm" w="sm" type="none"/>
          </a:ln>
        </p:spPr>
      </p:cxnSp>
      <p:cxnSp>
        <p:nvCxnSpPr>
          <p:cNvPr id="2451" name="Google Shape;2451;p112"/>
          <p:cNvCxnSpPr/>
          <p:nvPr/>
        </p:nvCxnSpPr>
        <p:spPr>
          <a:xfrm>
            <a:off x="339480" y="2327400"/>
            <a:ext cx="1172520" cy="0"/>
          </a:xfrm>
          <a:prstGeom prst="straightConnector1">
            <a:avLst/>
          </a:prstGeom>
          <a:noFill/>
          <a:ln cap="flat" cmpd="sng" w="9525">
            <a:solidFill>
              <a:srgbClr val="1E6A39"/>
            </a:solidFill>
            <a:prstDash val="solid"/>
            <a:round/>
            <a:headEnd len="sm" w="sm" type="none"/>
            <a:tailEnd len="sm" w="sm" type="none"/>
          </a:ln>
        </p:spPr>
      </p:cxnSp>
      <p:sp>
        <p:nvSpPr>
          <p:cNvPr id="2452" name="Google Shape;2452;p112"/>
          <p:cNvSpPr/>
          <p:nvPr/>
        </p:nvSpPr>
        <p:spPr>
          <a:xfrm>
            <a:off x="414360" y="1857960"/>
            <a:ext cx="14187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1E6A39"/>
                </a:solidFill>
                <a:latin typeface="Arial"/>
                <a:ea typeface="Arial"/>
                <a:cs typeface="Arial"/>
                <a:sym typeface="Arial"/>
              </a:rPr>
              <a:t>¿Quién es pepito.com?</a:t>
            </a:r>
            <a:endParaRPr b="0" i="0" sz="1300" u="none" cap="none" strike="noStrike">
              <a:latin typeface="Arial"/>
              <a:ea typeface="Arial"/>
              <a:cs typeface="Arial"/>
              <a:sym typeface="Arial"/>
            </a:endParaRPr>
          </a:p>
        </p:txBody>
      </p:sp>
      <p:sp>
        <p:nvSpPr>
          <p:cNvPr id="2453" name="Google Shape;2453;p112"/>
          <p:cNvSpPr/>
          <p:nvPr/>
        </p:nvSpPr>
        <p:spPr>
          <a:xfrm>
            <a:off x="486360" y="3492000"/>
            <a:ext cx="2354760" cy="51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1E6A39"/>
                </a:solidFill>
                <a:latin typeface="Arial"/>
                <a:ea typeface="Arial"/>
                <a:cs typeface="Arial"/>
                <a:sym typeface="Arial"/>
              </a:rPr>
              <a:t>pepito.com = 20.2.2.2</a:t>
            </a:r>
            <a:endParaRPr b="0" i="0" sz="1300" u="none" cap="none" strike="noStrike">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7" name="Shape 2457"/>
        <p:cNvGrpSpPr/>
        <p:nvPr/>
      </p:nvGrpSpPr>
      <p:grpSpPr>
        <a:xfrm>
          <a:off x="0" y="0"/>
          <a:ext cx="0" cy="0"/>
          <a:chOff x="0" y="0"/>
          <a:chExt cx="0" cy="0"/>
        </a:xfrm>
      </p:grpSpPr>
      <p:sp>
        <p:nvSpPr>
          <p:cNvPr id="2458" name="Google Shape;2458;p11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459" name="Google Shape;2459;p11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Clientes y Servidores</a:t>
            </a:r>
            <a:endParaRPr b="0" i="0" sz="2000" u="none" cap="none" strike="noStrike">
              <a:latin typeface="Arial"/>
              <a:ea typeface="Arial"/>
              <a:cs typeface="Arial"/>
              <a:sym typeface="Arial"/>
            </a:endParaRPr>
          </a:p>
        </p:txBody>
      </p:sp>
      <p:sp>
        <p:nvSpPr>
          <p:cNvPr id="2460" name="Google Shape;2460;p11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461" name="Google Shape;2461;p11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462" name="Google Shape;2462;p11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463" name="Google Shape;2463;p11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464" name="Google Shape;2464;p11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465" name="Google Shape;2465;p11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pic>
        <p:nvPicPr>
          <p:cNvPr id="2466" name="Google Shape;2466;p113"/>
          <p:cNvPicPr preferRelativeResize="0"/>
          <p:nvPr/>
        </p:nvPicPr>
        <p:blipFill rotWithShape="1">
          <a:blip r:embed="rId7">
            <a:alphaModFix/>
          </a:blip>
          <a:srcRect b="0" l="0" r="0" t="0"/>
          <a:stretch/>
        </p:blipFill>
        <p:spPr>
          <a:xfrm>
            <a:off x="1150200" y="2376000"/>
            <a:ext cx="581040" cy="514440"/>
          </a:xfrm>
          <a:prstGeom prst="rect">
            <a:avLst/>
          </a:prstGeom>
          <a:noFill/>
          <a:ln>
            <a:noFill/>
          </a:ln>
        </p:spPr>
      </p:pic>
      <p:pic>
        <p:nvPicPr>
          <p:cNvPr id="2467" name="Google Shape;2467;p113"/>
          <p:cNvPicPr preferRelativeResize="0"/>
          <p:nvPr/>
        </p:nvPicPr>
        <p:blipFill rotWithShape="1">
          <a:blip r:embed="rId8">
            <a:alphaModFix/>
          </a:blip>
          <a:srcRect b="0" l="0" r="0" t="0"/>
          <a:stretch/>
        </p:blipFill>
        <p:spPr>
          <a:xfrm>
            <a:off x="1315800" y="2925360"/>
            <a:ext cx="263520" cy="455760"/>
          </a:xfrm>
          <a:prstGeom prst="rect">
            <a:avLst/>
          </a:prstGeom>
          <a:noFill/>
          <a:ln>
            <a:noFill/>
          </a:ln>
        </p:spPr>
      </p:pic>
      <p:pic>
        <p:nvPicPr>
          <p:cNvPr id="2468" name="Google Shape;2468;p113"/>
          <p:cNvPicPr preferRelativeResize="0"/>
          <p:nvPr/>
        </p:nvPicPr>
        <p:blipFill rotWithShape="1">
          <a:blip r:embed="rId9">
            <a:alphaModFix/>
          </a:blip>
          <a:srcRect b="0" l="0" r="0" t="0"/>
          <a:stretch/>
        </p:blipFill>
        <p:spPr>
          <a:xfrm rot="-5415000">
            <a:off x="1227960" y="3305160"/>
            <a:ext cx="445320" cy="605520"/>
          </a:xfrm>
          <a:prstGeom prst="rect">
            <a:avLst/>
          </a:prstGeom>
          <a:noFill/>
          <a:ln>
            <a:noFill/>
          </a:ln>
        </p:spPr>
      </p:pic>
      <p:sp>
        <p:nvSpPr>
          <p:cNvPr id="2469" name="Google Shape;2469;p113"/>
          <p:cNvSpPr/>
          <p:nvPr/>
        </p:nvSpPr>
        <p:spPr>
          <a:xfrm>
            <a:off x="1006200" y="223200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13"/>
          <p:cNvSpPr/>
          <p:nvPr/>
        </p:nvSpPr>
        <p:spPr>
          <a:xfrm>
            <a:off x="648000" y="1885680"/>
            <a:ext cx="1582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471" name="Google Shape;2471;p113"/>
          <p:cNvSpPr/>
          <p:nvPr/>
        </p:nvSpPr>
        <p:spPr>
          <a:xfrm>
            <a:off x="936000" y="3944520"/>
            <a:ext cx="998640" cy="1020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Ordenadores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Móviles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Tablets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Laptops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Smartwatch</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a:t>
            </a:r>
            <a:endParaRPr b="0" i="0" sz="1000" u="none" cap="none" strike="noStrike">
              <a:latin typeface="Arial"/>
              <a:ea typeface="Arial"/>
              <a:cs typeface="Arial"/>
              <a:sym typeface="Arial"/>
            </a:endParaRPr>
          </a:p>
        </p:txBody>
      </p:sp>
      <p:sp>
        <p:nvSpPr>
          <p:cNvPr id="2472" name="Google Shape;2472;p113"/>
          <p:cNvSpPr/>
          <p:nvPr/>
        </p:nvSpPr>
        <p:spPr>
          <a:xfrm>
            <a:off x="5578200" y="223200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13"/>
          <p:cNvSpPr/>
          <p:nvPr/>
        </p:nvSpPr>
        <p:spPr>
          <a:xfrm>
            <a:off x="5112000" y="1885680"/>
            <a:ext cx="1798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2474" name="Google Shape;2474;p113"/>
          <p:cNvSpPr/>
          <p:nvPr/>
        </p:nvSpPr>
        <p:spPr>
          <a:xfrm>
            <a:off x="5508000" y="3944520"/>
            <a:ext cx="998640" cy="444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Servidores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Nube</a:t>
            </a:r>
            <a:endParaRPr b="0" i="0" sz="1000" u="none" cap="none" strike="noStrike">
              <a:latin typeface="Arial"/>
              <a:ea typeface="Arial"/>
              <a:cs typeface="Arial"/>
              <a:sym typeface="Arial"/>
            </a:endParaRPr>
          </a:p>
        </p:txBody>
      </p:sp>
      <p:pic>
        <p:nvPicPr>
          <p:cNvPr id="2475" name="Google Shape;2475;p113"/>
          <p:cNvPicPr preferRelativeResize="0"/>
          <p:nvPr/>
        </p:nvPicPr>
        <p:blipFill rotWithShape="1">
          <a:blip r:embed="rId10">
            <a:alphaModFix/>
          </a:blip>
          <a:srcRect b="0" l="0" r="0" t="0"/>
          <a:stretch/>
        </p:blipFill>
        <p:spPr>
          <a:xfrm>
            <a:off x="5832000" y="2307600"/>
            <a:ext cx="357840" cy="641520"/>
          </a:xfrm>
          <a:prstGeom prst="rect">
            <a:avLst/>
          </a:prstGeom>
          <a:noFill/>
          <a:ln>
            <a:noFill/>
          </a:ln>
        </p:spPr>
      </p:pic>
      <p:pic>
        <p:nvPicPr>
          <p:cNvPr id="2476" name="Google Shape;2476;p113"/>
          <p:cNvPicPr preferRelativeResize="0"/>
          <p:nvPr/>
        </p:nvPicPr>
        <p:blipFill rotWithShape="1">
          <a:blip r:embed="rId11">
            <a:alphaModFix/>
          </a:blip>
          <a:srcRect b="0" l="0" r="0" t="0"/>
          <a:stretch/>
        </p:blipFill>
        <p:spPr>
          <a:xfrm>
            <a:off x="5766480" y="2973960"/>
            <a:ext cx="530640" cy="407160"/>
          </a:xfrm>
          <a:prstGeom prst="rect">
            <a:avLst/>
          </a:prstGeom>
          <a:noFill/>
          <a:ln>
            <a:noFill/>
          </a:ln>
        </p:spPr>
      </p:pic>
      <p:pic>
        <p:nvPicPr>
          <p:cNvPr id="2477" name="Google Shape;2477;p113"/>
          <p:cNvPicPr preferRelativeResize="0"/>
          <p:nvPr/>
        </p:nvPicPr>
        <p:blipFill rotWithShape="1">
          <a:blip r:embed="rId12">
            <a:alphaModFix/>
          </a:blip>
          <a:srcRect b="0" l="0" r="0" t="0"/>
          <a:stretch/>
        </p:blipFill>
        <p:spPr>
          <a:xfrm>
            <a:off x="5868000" y="3456000"/>
            <a:ext cx="357120" cy="410400"/>
          </a:xfrm>
          <a:prstGeom prst="rect">
            <a:avLst/>
          </a:prstGeom>
          <a:noFill/>
          <a:ln>
            <a:noFill/>
          </a:ln>
        </p:spPr>
      </p:pic>
      <p:sp>
        <p:nvSpPr>
          <p:cNvPr id="2478" name="Google Shape;2478;p113"/>
          <p:cNvSpPr/>
          <p:nvPr/>
        </p:nvSpPr>
        <p:spPr>
          <a:xfrm flipH="1" rot="10800000">
            <a:off x="2095560" y="2728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479" name="Google Shape;2479;p113"/>
          <p:cNvSpPr/>
          <p:nvPr/>
        </p:nvSpPr>
        <p:spPr>
          <a:xfrm flipH="1">
            <a:off x="2108160" y="3384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2480" name="Google Shape;2480;p113"/>
          <p:cNvSpPr/>
          <p:nvPr/>
        </p:nvSpPr>
        <p:spPr>
          <a:xfrm>
            <a:off x="1800000" y="1836000"/>
            <a:ext cx="3670560" cy="886680"/>
          </a:xfrm>
          <a:prstGeom prst="rect">
            <a:avLst/>
          </a:prstGeom>
          <a:noFill/>
          <a:ln>
            <a:noFill/>
          </a:ln>
        </p:spPr>
        <p:txBody>
          <a:bodyPr anchorCtr="0" anchor="t" bIns="45000" lIns="90000" spcFirstLastPara="1" rIns="90000" wrap="square" tIns="45000">
            <a:noAutofit/>
          </a:bodyPr>
          <a:lstStyle/>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D281E"/>
                </a:solidFill>
                <a:latin typeface="Arial"/>
                <a:ea typeface="Arial"/>
                <a:cs typeface="Arial"/>
                <a:sym typeface="Arial"/>
              </a:rPr>
              <a:t>Dame el contenido de google.com</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127622"/>
                </a:solidFill>
                <a:latin typeface="Arial"/>
                <a:ea typeface="Arial"/>
                <a:cs typeface="Arial"/>
                <a:sym typeface="Arial"/>
              </a:rPr>
              <a:t>Envíame este email</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08080"/>
                </a:solidFill>
                <a:latin typeface="Arial"/>
                <a:ea typeface="Arial"/>
                <a:cs typeface="Arial"/>
                <a:sym typeface="Arial"/>
              </a:rPr>
              <a:t>Guarda esta imagen en la nube</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B85C00"/>
                </a:solidFill>
                <a:latin typeface="Arial"/>
                <a:ea typeface="Arial"/>
                <a:cs typeface="Arial"/>
                <a:sym typeface="Arial"/>
              </a:rPr>
              <a:t>Dame la dirección IP de pepito.com</a:t>
            </a:r>
            <a:endParaRPr b="0" i="0" sz="1400" u="none" cap="none" strike="noStrike">
              <a:latin typeface="Arial"/>
              <a:ea typeface="Arial"/>
              <a:cs typeface="Arial"/>
              <a:sym typeface="Arial"/>
            </a:endParaRPr>
          </a:p>
        </p:txBody>
      </p:sp>
      <p:sp>
        <p:nvSpPr>
          <p:cNvPr id="2481" name="Google Shape;2481;p113"/>
          <p:cNvSpPr/>
          <p:nvPr/>
        </p:nvSpPr>
        <p:spPr>
          <a:xfrm>
            <a:off x="1976760" y="3348000"/>
            <a:ext cx="3817800" cy="886680"/>
          </a:xfrm>
          <a:prstGeom prst="rect">
            <a:avLst/>
          </a:prstGeom>
          <a:noFill/>
          <a:ln>
            <a:noFill/>
          </a:ln>
        </p:spPr>
        <p:txBody>
          <a:bodyPr anchorCtr="0" anchor="t" bIns="45000" lIns="90000" spcFirstLastPara="1" rIns="90000" wrap="square" tIns="45000">
            <a:noAutofit/>
          </a:bodyPr>
          <a:lstStyle/>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D281E"/>
                </a:solidFill>
                <a:latin typeface="Arial"/>
                <a:ea typeface="Arial"/>
                <a:cs typeface="Arial"/>
                <a:sym typeface="Arial"/>
              </a:rPr>
              <a:t>Aquí tienes el contenido de google.com</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127622"/>
                </a:solidFill>
                <a:latin typeface="Arial"/>
                <a:ea typeface="Arial"/>
                <a:cs typeface="Arial"/>
                <a:sym typeface="Arial"/>
              </a:rPr>
              <a:t>Ok, ya lo he enviado</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08080"/>
                </a:solidFill>
                <a:latin typeface="Arial"/>
                <a:ea typeface="Arial"/>
                <a:cs typeface="Arial"/>
                <a:sym typeface="Arial"/>
              </a:rPr>
              <a:t>Ok, ya la he guardado</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B85C00"/>
                </a:solidFill>
                <a:latin typeface="Arial"/>
                <a:ea typeface="Arial"/>
                <a:cs typeface="Arial"/>
                <a:sym typeface="Arial"/>
              </a:rPr>
              <a:t>La dirección IP es la 20.2.2.2</a:t>
            </a:r>
            <a:endParaRPr b="0" i="0" sz="1400" u="none" cap="none" strike="noStrike">
              <a:latin typeface="Arial"/>
              <a:ea typeface="Arial"/>
              <a:cs typeface="Arial"/>
              <a:sym typeface="Arial"/>
            </a:endParaRPr>
          </a:p>
        </p:txBody>
      </p:sp>
      <p:sp>
        <p:nvSpPr>
          <p:cNvPr id="2482" name="Google Shape;2482;p113"/>
          <p:cNvSpPr/>
          <p:nvPr/>
        </p:nvSpPr>
        <p:spPr>
          <a:xfrm>
            <a:off x="6442200" y="2124000"/>
            <a:ext cx="1870920" cy="1885680"/>
          </a:xfrm>
          <a:prstGeom prst="rect">
            <a:avLst/>
          </a:prstGeom>
          <a:noFill/>
          <a:ln>
            <a:noFill/>
          </a:ln>
        </p:spPr>
        <p:txBody>
          <a:bodyPr anchorCtr="0" anchor="t" bIns="45000" lIns="90000" spcFirstLastPara="1" rIns="90000" wrap="square" tIns="45000">
            <a:noAutofit/>
          </a:bodyPr>
          <a:lstStyle/>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D281E"/>
                </a:solidFill>
                <a:latin typeface="Arial"/>
                <a:ea typeface="Arial"/>
                <a:cs typeface="Arial"/>
                <a:sym typeface="Arial"/>
              </a:rPr>
              <a:t>Cojo el contenido de google.com</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lang="es">
                <a:solidFill>
                  <a:srgbClr val="127622"/>
                </a:solidFill>
              </a:rPr>
              <a:t>Envío</a:t>
            </a:r>
            <a:r>
              <a:rPr b="0" i="0" lang="es" sz="1400" u="none" cap="none" strike="noStrike">
                <a:solidFill>
                  <a:srgbClr val="127622"/>
                </a:solidFill>
                <a:latin typeface="Arial"/>
                <a:ea typeface="Arial"/>
                <a:cs typeface="Arial"/>
                <a:sym typeface="Arial"/>
              </a:rPr>
              <a:t> el email al destinatario</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08080"/>
                </a:solidFill>
                <a:latin typeface="Arial"/>
                <a:ea typeface="Arial"/>
                <a:cs typeface="Arial"/>
                <a:sym typeface="Arial"/>
              </a:rPr>
              <a:t>Guardo la imagen del usuario en la nube</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B85C00"/>
                </a:solidFill>
                <a:latin typeface="Arial"/>
                <a:ea typeface="Arial"/>
                <a:cs typeface="Arial"/>
                <a:sym typeface="Arial"/>
              </a:rPr>
              <a:t>Busco la dirección IP de pepito.com</a:t>
            </a:r>
            <a:endParaRPr b="0" i="0" sz="1400" u="none" cap="none" strike="noStrike">
              <a:latin typeface="Arial"/>
              <a:ea typeface="Arial"/>
              <a:cs typeface="Arial"/>
              <a:sym typeface="Arial"/>
            </a:endParaRPr>
          </a:p>
        </p:txBody>
      </p:sp>
      <p:sp>
        <p:nvSpPr>
          <p:cNvPr id="2483" name="Google Shape;2483;p113"/>
          <p:cNvSpPr/>
          <p:nvPr/>
        </p:nvSpPr>
        <p:spPr>
          <a:xfrm>
            <a:off x="3544920" y="148968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a:t>
            </a:r>
            <a:endParaRPr b="0" i="0" sz="1800" u="none" cap="none" strike="noStrike">
              <a:latin typeface="Arial"/>
              <a:ea typeface="Arial"/>
              <a:cs typeface="Arial"/>
              <a:sym typeface="Arial"/>
            </a:endParaRPr>
          </a:p>
        </p:txBody>
      </p:sp>
      <p:sp>
        <p:nvSpPr>
          <p:cNvPr id="2484" name="Google Shape;2484;p113"/>
          <p:cNvSpPr/>
          <p:nvPr/>
        </p:nvSpPr>
        <p:spPr>
          <a:xfrm>
            <a:off x="3544920" y="152568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13"/>
          <p:cNvSpPr/>
          <p:nvPr/>
        </p:nvSpPr>
        <p:spPr>
          <a:xfrm>
            <a:off x="7308000" y="1800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2</a:t>
            </a:r>
            <a:endParaRPr b="0" i="0" sz="1800" u="none" cap="none" strike="noStrike">
              <a:latin typeface="Arial"/>
              <a:ea typeface="Arial"/>
              <a:cs typeface="Arial"/>
              <a:sym typeface="Arial"/>
            </a:endParaRPr>
          </a:p>
        </p:txBody>
      </p:sp>
      <p:sp>
        <p:nvSpPr>
          <p:cNvPr id="2486" name="Google Shape;2486;p113"/>
          <p:cNvSpPr/>
          <p:nvPr/>
        </p:nvSpPr>
        <p:spPr>
          <a:xfrm>
            <a:off x="3564000" y="4284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3</a:t>
            </a:r>
            <a:endParaRPr b="0" i="0" sz="1800" u="none" cap="none" strike="noStrike">
              <a:latin typeface="Arial"/>
              <a:ea typeface="Arial"/>
              <a:cs typeface="Arial"/>
              <a:sym typeface="Arial"/>
            </a:endParaRPr>
          </a:p>
        </p:txBody>
      </p:sp>
      <p:sp>
        <p:nvSpPr>
          <p:cNvPr id="2487" name="Google Shape;2487;p113"/>
          <p:cNvSpPr/>
          <p:nvPr/>
        </p:nvSpPr>
        <p:spPr>
          <a:xfrm>
            <a:off x="7308000" y="182232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13"/>
          <p:cNvSpPr/>
          <p:nvPr/>
        </p:nvSpPr>
        <p:spPr>
          <a:xfrm>
            <a:off x="3564000" y="432000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13"/>
          <p:cNvSpPr/>
          <p:nvPr/>
        </p:nvSpPr>
        <p:spPr>
          <a:xfrm>
            <a:off x="2808000" y="2785680"/>
            <a:ext cx="187056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3" name="Shape 2493"/>
        <p:cNvGrpSpPr/>
        <p:nvPr/>
      </p:nvGrpSpPr>
      <p:grpSpPr>
        <a:xfrm>
          <a:off x="0" y="0"/>
          <a:ext cx="0" cy="0"/>
          <a:chOff x="0" y="0"/>
          <a:chExt cx="0" cy="0"/>
        </a:xfrm>
      </p:grpSpPr>
      <p:sp>
        <p:nvSpPr>
          <p:cNvPr id="2494" name="Google Shape;2494;p11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495" name="Google Shape;2495;p11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Front y Back</a:t>
            </a:r>
            <a:endParaRPr b="0" i="0" sz="2000" u="none" cap="none" strike="noStrike">
              <a:latin typeface="Arial"/>
              <a:ea typeface="Arial"/>
              <a:cs typeface="Arial"/>
              <a:sym typeface="Arial"/>
            </a:endParaRPr>
          </a:p>
        </p:txBody>
      </p:sp>
      <p:sp>
        <p:nvSpPr>
          <p:cNvPr id="2496" name="Google Shape;2496;p11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497" name="Google Shape;2497;p11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498" name="Google Shape;2498;p11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499" name="Google Shape;2499;p11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500" name="Google Shape;2500;p11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501" name="Google Shape;2501;p11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502" name="Google Shape;2502;p114"/>
          <p:cNvSpPr/>
          <p:nvPr/>
        </p:nvSpPr>
        <p:spPr>
          <a:xfrm>
            <a:off x="428040" y="1625040"/>
            <a:ext cx="8209080" cy="4561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Front: software que </a:t>
            </a:r>
            <a:r>
              <a:rPr lang="es" sz="1500">
                <a:latin typeface="Poppins Light"/>
                <a:ea typeface="Poppins Light"/>
                <a:cs typeface="Poppins Light"/>
                <a:sym typeface="Poppins Light"/>
              </a:rPr>
              <a:t>interactúa</a:t>
            </a:r>
            <a:r>
              <a:rPr b="0" i="0" lang="es" sz="1500" u="none" cap="none" strike="noStrike">
                <a:solidFill>
                  <a:srgbClr val="000000"/>
                </a:solidFill>
                <a:latin typeface="Poppins Light"/>
                <a:ea typeface="Poppins Light"/>
                <a:cs typeface="Poppins Light"/>
                <a:sym typeface="Poppins Light"/>
              </a:rPr>
              <a:t> con el usuario (se ejecuta en el cliente)</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Back: software que se ejecuta en el servidor</a:t>
            </a:r>
            <a:endParaRPr b="0" i="0" sz="1500" u="none" cap="none" strike="noStrike">
              <a:latin typeface="Arial"/>
              <a:ea typeface="Arial"/>
              <a:cs typeface="Arial"/>
              <a:sym typeface="Arial"/>
            </a:endParaRPr>
          </a:p>
        </p:txBody>
      </p:sp>
      <p:pic>
        <p:nvPicPr>
          <p:cNvPr id="2503" name="Google Shape;2503;p114"/>
          <p:cNvPicPr preferRelativeResize="0"/>
          <p:nvPr/>
        </p:nvPicPr>
        <p:blipFill rotWithShape="1">
          <a:blip r:embed="rId7">
            <a:alphaModFix/>
          </a:blip>
          <a:srcRect b="0" l="0" r="0" t="0"/>
          <a:stretch/>
        </p:blipFill>
        <p:spPr>
          <a:xfrm>
            <a:off x="1474200" y="2664000"/>
            <a:ext cx="581040" cy="514440"/>
          </a:xfrm>
          <a:prstGeom prst="rect">
            <a:avLst/>
          </a:prstGeom>
          <a:noFill/>
          <a:ln>
            <a:noFill/>
          </a:ln>
        </p:spPr>
      </p:pic>
      <p:pic>
        <p:nvPicPr>
          <p:cNvPr id="2504" name="Google Shape;2504;p114"/>
          <p:cNvPicPr preferRelativeResize="0"/>
          <p:nvPr/>
        </p:nvPicPr>
        <p:blipFill rotWithShape="1">
          <a:blip r:embed="rId8">
            <a:alphaModFix/>
          </a:blip>
          <a:srcRect b="0" l="0" r="0" t="0"/>
          <a:stretch/>
        </p:blipFill>
        <p:spPr>
          <a:xfrm>
            <a:off x="1639800" y="3213360"/>
            <a:ext cx="263520" cy="455760"/>
          </a:xfrm>
          <a:prstGeom prst="rect">
            <a:avLst/>
          </a:prstGeom>
          <a:noFill/>
          <a:ln>
            <a:noFill/>
          </a:ln>
        </p:spPr>
      </p:pic>
      <p:pic>
        <p:nvPicPr>
          <p:cNvPr id="2505" name="Google Shape;2505;p114"/>
          <p:cNvPicPr preferRelativeResize="0"/>
          <p:nvPr/>
        </p:nvPicPr>
        <p:blipFill rotWithShape="1">
          <a:blip r:embed="rId9">
            <a:alphaModFix/>
          </a:blip>
          <a:srcRect b="0" l="0" r="0" t="0"/>
          <a:stretch/>
        </p:blipFill>
        <p:spPr>
          <a:xfrm rot="-5415000">
            <a:off x="1551960" y="3593160"/>
            <a:ext cx="445320" cy="605520"/>
          </a:xfrm>
          <a:prstGeom prst="rect">
            <a:avLst/>
          </a:prstGeom>
          <a:noFill/>
          <a:ln>
            <a:noFill/>
          </a:ln>
        </p:spPr>
      </p:pic>
      <p:sp>
        <p:nvSpPr>
          <p:cNvPr id="2506" name="Google Shape;2506;p114"/>
          <p:cNvSpPr/>
          <p:nvPr/>
        </p:nvSpPr>
        <p:spPr>
          <a:xfrm>
            <a:off x="1330200" y="252000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14"/>
          <p:cNvSpPr/>
          <p:nvPr/>
        </p:nvSpPr>
        <p:spPr>
          <a:xfrm>
            <a:off x="936000" y="2173680"/>
            <a:ext cx="1654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508" name="Google Shape;2508;p114"/>
          <p:cNvSpPr/>
          <p:nvPr/>
        </p:nvSpPr>
        <p:spPr>
          <a:xfrm>
            <a:off x="5902200" y="252000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14"/>
          <p:cNvSpPr/>
          <p:nvPr/>
        </p:nvSpPr>
        <p:spPr>
          <a:xfrm>
            <a:off x="5472000" y="2173680"/>
            <a:ext cx="1726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2510" name="Google Shape;2510;p114"/>
          <p:cNvPicPr preferRelativeResize="0"/>
          <p:nvPr/>
        </p:nvPicPr>
        <p:blipFill rotWithShape="1">
          <a:blip r:embed="rId10">
            <a:alphaModFix/>
          </a:blip>
          <a:srcRect b="0" l="0" r="0" t="0"/>
          <a:stretch/>
        </p:blipFill>
        <p:spPr>
          <a:xfrm>
            <a:off x="6156000" y="2595600"/>
            <a:ext cx="357840" cy="641520"/>
          </a:xfrm>
          <a:prstGeom prst="rect">
            <a:avLst/>
          </a:prstGeom>
          <a:noFill/>
          <a:ln>
            <a:noFill/>
          </a:ln>
        </p:spPr>
      </p:pic>
      <p:pic>
        <p:nvPicPr>
          <p:cNvPr id="2511" name="Google Shape;2511;p114"/>
          <p:cNvPicPr preferRelativeResize="0"/>
          <p:nvPr/>
        </p:nvPicPr>
        <p:blipFill rotWithShape="1">
          <a:blip r:embed="rId11">
            <a:alphaModFix/>
          </a:blip>
          <a:srcRect b="0" l="0" r="0" t="0"/>
          <a:stretch/>
        </p:blipFill>
        <p:spPr>
          <a:xfrm>
            <a:off x="6090480" y="3261960"/>
            <a:ext cx="530640" cy="407160"/>
          </a:xfrm>
          <a:prstGeom prst="rect">
            <a:avLst/>
          </a:prstGeom>
          <a:noFill/>
          <a:ln>
            <a:noFill/>
          </a:ln>
        </p:spPr>
      </p:pic>
      <p:pic>
        <p:nvPicPr>
          <p:cNvPr id="2512" name="Google Shape;2512;p114"/>
          <p:cNvPicPr preferRelativeResize="0"/>
          <p:nvPr/>
        </p:nvPicPr>
        <p:blipFill rotWithShape="1">
          <a:blip r:embed="rId12">
            <a:alphaModFix/>
          </a:blip>
          <a:srcRect b="0" l="0" r="0" t="0"/>
          <a:stretch/>
        </p:blipFill>
        <p:spPr>
          <a:xfrm>
            <a:off x="6192000" y="3744000"/>
            <a:ext cx="357120" cy="410400"/>
          </a:xfrm>
          <a:prstGeom prst="rect">
            <a:avLst/>
          </a:prstGeom>
          <a:noFill/>
          <a:ln>
            <a:noFill/>
          </a:ln>
        </p:spPr>
      </p:pic>
      <p:sp>
        <p:nvSpPr>
          <p:cNvPr id="2513" name="Google Shape;2513;p114"/>
          <p:cNvSpPr/>
          <p:nvPr/>
        </p:nvSpPr>
        <p:spPr>
          <a:xfrm flipH="1" rot="10800000">
            <a:off x="2419560" y="3016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514" name="Google Shape;2514;p114"/>
          <p:cNvSpPr/>
          <p:nvPr/>
        </p:nvSpPr>
        <p:spPr>
          <a:xfrm flipH="1">
            <a:off x="2432160" y="3672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2515" name="Google Shape;2515;p114"/>
          <p:cNvSpPr/>
          <p:nvPr/>
        </p:nvSpPr>
        <p:spPr>
          <a:xfrm>
            <a:off x="864000" y="4257000"/>
            <a:ext cx="1977120" cy="640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Lo que se ejecuta aquí se considera </a:t>
            </a:r>
            <a:r>
              <a:rPr b="1" i="0" lang="es" sz="1300" u="none" cap="none" strike="noStrike">
                <a:solidFill>
                  <a:srgbClr val="3465A4"/>
                </a:solidFill>
                <a:latin typeface="Arial"/>
                <a:ea typeface="Arial"/>
                <a:cs typeface="Arial"/>
                <a:sym typeface="Arial"/>
              </a:rPr>
              <a:t>FRONT</a:t>
            </a:r>
            <a:endParaRPr b="0" i="0" sz="1300" u="none" cap="none" strike="noStrike">
              <a:latin typeface="Arial"/>
              <a:ea typeface="Arial"/>
              <a:cs typeface="Arial"/>
              <a:sym typeface="Arial"/>
            </a:endParaRPr>
          </a:p>
        </p:txBody>
      </p:sp>
      <p:sp>
        <p:nvSpPr>
          <p:cNvPr id="2516" name="Google Shape;2516;p114"/>
          <p:cNvSpPr/>
          <p:nvPr/>
        </p:nvSpPr>
        <p:spPr>
          <a:xfrm>
            <a:off x="5436000" y="4288680"/>
            <a:ext cx="1869120" cy="456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Lo que se ejecuta aquí se considera </a:t>
            </a:r>
            <a:r>
              <a:rPr b="1" i="0" lang="es" sz="1300" u="none" cap="none" strike="noStrike">
                <a:solidFill>
                  <a:srgbClr val="650953"/>
                </a:solidFill>
                <a:latin typeface="Arial"/>
                <a:ea typeface="Arial"/>
                <a:cs typeface="Arial"/>
                <a:sym typeface="Arial"/>
              </a:rPr>
              <a:t>BACK</a:t>
            </a:r>
            <a:endParaRPr b="0" i="0" sz="1300" u="none" cap="none" strike="noStrike">
              <a:latin typeface="Arial"/>
              <a:ea typeface="Arial"/>
              <a:cs typeface="Arial"/>
              <a:sym typeface="Arial"/>
            </a:endParaRPr>
          </a:p>
        </p:txBody>
      </p:sp>
      <p:sp>
        <p:nvSpPr>
          <p:cNvPr id="2517" name="Google Shape;2517;p114"/>
          <p:cNvSpPr/>
          <p:nvPr/>
        </p:nvSpPr>
        <p:spPr>
          <a:xfrm>
            <a:off x="3096000" y="3096000"/>
            <a:ext cx="208656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1" name="Shape 2521"/>
        <p:cNvGrpSpPr/>
        <p:nvPr/>
      </p:nvGrpSpPr>
      <p:grpSpPr>
        <a:xfrm>
          <a:off x="0" y="0"/>
          <a:ext cx="0" cy="0"/>
          <a:chOff x="0" y="0"/>
          <a:chExt cx="0" cy="0"/>
        </a:xfrm>
      </p:grpSpPr>
      <p:sp>
        <p:nvSpPr>
          <p:cNvPr id="2522" name="Google Shape;2522;p11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523" name="Google Shape;2523;p11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a:t>
            </a:r>
            <a:endParaRPr b="0" i="0" sz="2000" u="none" cap="none" strike="noStrike">
              <a:latin typeface="Arial"/>
              <a:ea typeface="Arial"/>
              <a:cs typeface="Arial"/>
              <a:sym typeface="Arial"/>
            </a:endParaRPr>
          </a:p>
        </p:txBody>
      </p:sp>
      <p:sp>
        <p:nvSpPr>
          <p:cNvPr id="2524" name="Google Shape;2524;p11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525" name="Google Shape;2525;p11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526" name="Google Shape;2526;p11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527" name="Google Shape;2527;p11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528" name="Google Shape;2528;p11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529" name="Google Shape;2529;p11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530" name="Google Shape;2530;p115"/>
          <p:cNvSpPr/>
          <p:nvPr/>
        </p:nvSpPr>
        <p:spPr>
          <a:xfrm>
            <a:off x="428040" y="1625040"/>
            <a:ext cx="8209080" cy="9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1" name="Google Shape;2531;p115"/>
          <p:cNvPicPr preferRelativeResize="0"/>
          <p:nvPr/>
        </p:nvPicPr>
        <p:blipFill rotWithShape="1">
          <a:blip r:embed="rId7">
            <a:alphaModFix/>
          </a:blip>
          <a:srcRect b="0" l="0" r="0" t="0"/>
          <a:stretch/>
        </p:blipFill>
        <p:spPr>
          <a:xfrm>
            <a:off x="1546200" y="2412000"/>
            <a:ext cx="581040" cy="514440"/>
          </a:xfrm>
          <a:prstGeom prst="rect">
            <a:avLst/>
          </a:prstGeom>
          <a:noFill/>
          <a:ln>
            <a:noFill/>
          </a:ln>
        </p:spPr>
      </p:pic>
      <p:pic>
        <p:nvPicPr>
          <p:cNvPr id="2532" name="Google Shape;2532;p115"/>
          <p:cNvPicPr preferRelativeResize="0"/>
          <p:nvPr/>
        </p:nvPicPr>
        <p:blipFill rotWithShape="1">
          <a:blip r:embed="rId8">
            <a:alphaModFix/>
          </a:blip>
          <a:srcRect b="0" l="0" r="0" t="0"/>
          <a:stretch/>
        </p:blipFill>
        <p:spPr>
          <a:xfrm>
            <a:off x="1711800" y="2961360"/>
            <a:ext cx="263520" cy="455760"/>
          </a:xfrm>
          <a:prstGeom prst="rect">
            <a:avLst/>
          </a:prstGeom>
          <a:noFill/>
          <a:ln>
            <a:noFill/>
          </a:ln>
        </p:spPr>
      </p:pic>
      <p:pic>
        <p:nvPicPr>
          <p:cNvPr id="2533" name="Google Shape;2533;p115"/>
          <p:cNvPicPr preferRelativeResize="0"/>
          <p:nvPr/>
        </p:nvPicPr>
        <p:blipFill rotWithShape="1">
          <a:blip r:embed="rId9">
            <a:alphaModFix/>
          </a:blip>
          <a:srcRect b="0" l="0" r="0" t="0"/>
          <a:stretch/>
        </p:blipFill>
        <p:spPr>
          <a:xfrm rot="-5415000">
            <a:off x="1623960" y="3341160"/>
            <a:ext cx="445320" cy="605520"/>
          </a:xfrm>
          <a:prstGeom prst="rect">
            <a:avLst/>
          </a:prstGeom>
          <a:noFill/>
          <a:ln>
            <a:noFill/>
          </a:ln>
        </p:spPr>
      </p:pic>
      <p:sp>
        <p:nvSpPr>
          <p:cNvPr id="2534" name="Google Shape;2534;p115"/>
          <p:cNvSpPr/>
          <p:nvPr/>
        </p:nvSpPr>
        <p:spPr>
          <a:xfrm>
            <a:off x="1402200" y="226800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15"/>
          <p:cNvSpPr/>
          <p:nvPr/>
        </p:nvSpPr>
        <p:spPr>
          <a:xfrm>
            <a:off x="1008000" y="1921680"/>
            <a:ext cx="1654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536" name="Google Shape;2536;p115"/>
          <p:cNvSpPr/>
          <p:nvPr/>
        </p:nvSpPr>
        <p:spPr>
          <a:xfrm>
            <a:off x="5974200" y="226800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15"/>
          <p:cNvSpPr/>
          <p:nvPr/>
        </p:nvSpPr>
        <p:spPr>
          <a:xfrm>
            <a:off x="5472000" y="1921680"/>
            <a:ext cx="1870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2538" name="Google Shape;2538;p115"/>
          <p:cNvPicPr preferRelativeResize="0"/>
          <p:nvPr/>
        </p:nvPicPr>
        <p:blipFill rotWithShape="1">
          <a:blip r:embed="rId10">
            <a:alphaModFix/>
          </a:blip>
          <a:srcRect b="0" l="0" r="0" t="0"/>
          <a:stretch/>
        </p:blipFill>
        <p:spPr>
          <a:xfrm>
            <a:off x="6228000" y="2343600"/>
            <a:ext cx="357840" cy="641520"/>
          </a:xfrm>
          <a:prstGeom prst="rect">
            <a:avLst/>
          </a:prstGeom>
          <a:noFill/>
          <a:ln>
            <a:noFill/>
          </a:ln>
        </p:spPr>
      </p:pic>
      <p:pic>
        <p:nvPicPr>
          <p:cNvPr id="2539" name="Google Shape;2539;p115"/>
          <p:cNvPicPr preferRelativeResize="0"/>
          <p:nvPr/>
        </p:nvPicPr>
        <p:blipFill rotWithShape="1">
          <a:blip r:embed="rId11">
            <a:alphaModFix/>
          </a:blip>
          <a:srcRect b="0" l="0" r="0" t="0"/>
          <a:stretch/>
        </p:blipFill>
        <p:spPr>
          <a:xfrm>
            <a:off x="6162480" y="3009960"/>
            <a:ext cx="530640" cy="407160"/>
          </a:xfrm>
          <a:prstGeom prst="rect">
            <a:avLst/>
          </a:prstGeom>
          <a:noFill/>
          <a:ln>
            <a:noFill/>
          </a:ln>
        </p:spPr>
      </p:pic>
      <p:pic>
        <p:nvPicPr>
          <p:cNvPr id="2540" name="Google Shape;2540;p115"/>
          <p:cNvPicPr preferRelativeResize="0"/>
          <p:nvPr/>
        </p:nvPicPr>
        <p:blipFill rotWithShape="1">
          <a:blip r:embed="rId12">
            <a:alphaModFix/>
          </a:blip>
          <a:srcRect b="0" l="0" r="0" t="0"/>
          <a:stretch/>
        </p:blipFill>
        <p:spPr>
          <a:xfrm>
            <a:off x="6264000" y="3492000"/>
            <a:ext cx="357120" cy="410400"/>
          </a:xfrm>
          <a:prstGeom prst="rect">
            <a:avLst/>
          </a:prstGeom>
          <a:noFill/>
          <a:ln>
            <a:noFill/>
          </a:ln>
        </p:spPr>
      </p:pic>
      <p:sp>
        <p:nvSpPr>
          <p:cNvPr id="2541" name="Google Shape;2541;p115"/>
          <p:cNvSpPr/>
          <p:nvPr/>
        </p:nvSpPr>
        <p:spPr>
          <a:xfrm flipH="1" rot="10800000">
            <a:off x="2491560" y="2764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542" name="Google Shape;2542;p115"/>
          <p:cNvSpPr/>
          <p:nvPr/>
        </p:nvSpPr>
        <p:spPr>
          <a:xfrm flipH="1">
            <a:off x="2504160" y="3420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2543" name="Google Shape;2543;p115"/>
          <p:cNvSpPr/>
          <p:nvPr/>
        </p:nvSpPr>
        <p:spPr>
          <a:xfrm>
            <a:off x="2340360" y="2484000"/>
            <a:ext cx="2986200" cy="640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 de google.com</a:t>
            </a:r>
            <a:endParaRPr b="0" i="0" sz="1300" u="none" cap="none" strike="noStrike">
              <a:latin typeface="Arial"/>
              <a:ea typeface="Arial"/>
              <a:cs typeface="Arial"/>
              <a:sym typeface="Arial"/>
            </a:endParaRPr>
          </a:p>
        </p:txBody>
      </p:sp>
      <p:sp>
        <p:nvSpPr>
          <p:cNvPr id="2544" name="Google Shape;2544;p115"/>
          <p:cNvSpPr/>
          <p:nvPr/>
        </p:nvSpPr>
        <p:spPr>
          <a:xfrm>
            <a:off x="2664000" y="3394440"/>
            <a:ext cx="3273480" cy="456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Aquí tienes el contenido de google.com</a:t>
            </a:r>
            <a:endParaRPr b="0" i="0" sz="1300" u="none" cap="none" strike="noStrike">
              <a:latin typeface="Arial"/>
              <a:ea typeface="Arial"/>
              <a:cs typeface="Arial"/>
              <a:sym typeface="Arial"/>
            </a:endParaRPr>
          </a:p>
        </p:txBody>
      </p:sp>
      <p:sp>
        <p:nvSpPr>
          <p:cNvPr id="2545" name="Google Shape;2545;p115"/>
          <p:cNvSpPr/>
          <p:nvPr/>
        </p:nvSpPr>
        <p:spPr>
          <a:xfrm>
            <a:off x="3168000" y="2844000"/>
            <a:ext cx="194256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2546" name="Google Shape;2546;p115"/>
          <p:cNvSpPr/>
          <p:nvPr/>
        </p:nvSpPr>
        <p:spPr>
          <a:xfrm>
            <a:off x="2448000" y="2304000"/>
            <a:ext cx="3381480" cy="165348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15"/>
          <p:cNvSpPr/>
          <p:nvPr/>
        </p:nvSpPr>
        <p:spPr>
          <a:xfrm>
            <a:off x="3852000" y="199368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
        <p:nvSpPr>
          <p:cNvPr id="2548" name="Google Shape;2548;p115"/>
          <p:cNvSpPr/>
          <p:nvPr/>
        </p:nvSpPr>
        <p:spPr>
          <a:xfrm>
            <a:off x="5004000" y="4369680"/>
            <a:ext cx="348948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400" u="none" cap="none" strike="noStrike">
                <a:solidFill>
                  <a:srgbClr val="C9211E"/>
                </a:solidFill>
                <a:latin typeface="Arial"/>
                <a:ea typeface="Arial"/>
                <a:cs typeface="Arial"/>
                <a:sym typeface="Arial"/>
              </a:rPr>
              <a:t>Mensaje HTTP - </a:t>
            </a:r>
            <a:r>
              <a:rPr b="1" i="0" lang="es" sz="1400" u="sng" cap="none" strike="noStrike">
                <a:solidFill>
                  <a:srgbClr val="C9211E"/>
                </a:solidFill>
                <a:latin typeface="Arial"/>
                <a:ea typeface="Arial"/>
                <a:cs typeface="Arial"/>
                <a:sym typeface="Arial"/>
              </a:rPr>
              <a:t>respuesta</a:t>
            </a:r>
            <a:endParaRPr b="0" i="0" sz="1400" u="none" cap="none" strike="noStrike">
              <a:latin typeface="Arial"/>
              <a:ea typeface="Arial"/>
              <a:cs typeface="Arial"/>
              <a:sym typeface="Arial"/>
            </a:endParaRPr>
          </a:p>
        </p:txBody>
      </p:sp>
      <p:cxnSp>
        <p:nvCxnSpPr>
          <p:cNvPr id="2549" name="Google Shape;2549;p115"/>
          <p:cNvCxnSpPr/>
          <p:nvPr/>
        </p:nvCxnSpPr>
        <p:spPr>
          <a:xfrm flipH="1" rot="10800000">
            <a:off x="4644000" y="1625040"/>
            <a:ext cx="468000" cy="913320"/>
          </a:xfrm>
          <a:prstGeom prst="straightConnector1">
            <a:avLst/>
          </a:prstGeom>
          <a:noFill/>
          <a:ln cap="flat" cmpd="sng" w="9525">
            <a:solidFill>
              <a:srgbClr val="C9211E"/>
            </a:solidFill>
            <a:prstDash val="solid"/>
            <a:round/>
            <a:headEnd len="sm" w="sm" type="none"/>
            <a:tailEnd len="med" w="med" type="triangle"/>
          </a:ln>
        </p:spPr>
      </p:cxnSp>
      <p:cxnSp>
        <p:nvCxnSpPr>
          <p:cNvPr id="2550" name="Google Shape;2550;p115"/>
          <p:cNvCxnSpPr/>
          <p:nvPr/>
        </p:nvCxnSpPr>
        <p:spPr>
          <a:xfrm>
            <a:off x="4653000" y="3636000"/>
            <a:ext cx="459000" cy="792000"/>
          </a:xfrm>
          <a:prstGeom prst="straightConnector1">
            <a:avLst/>
          </a:prstGeom>
          <a:noFill/>
          <a:ln cap="flat" cmpd="sng" w="9525">
            <a:solidFill>
              <a:srgbClr val="C9211E"/>
            </a:solidFill>
            <a:prstDash val="solid"/>
            <a:round/>
            <a:headEnd len="sm" w="sm" type="none"/>
            <a:tailEnd len="med" w="med" type="triangle"/>
          </a:ln>
        </p:spPr>
      </p:cxnSp>
      <p:sp>
        <p:nvSpPr>
          <p:cNvPr id="2551" name="Google Shape;2551;p115"/>
          <p:cNvSpPr/>
          <p:nvPr/>
        </p:nvSpPr>
        <p:spPr>
          <a:xfrm>
            <a:off x="5004000" y="1345680"/>
            <a:ext cx="348948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400" u="none" cap="none" strike="noStrike">
                <a:solidFill>
                  <a:srgbClr val="C9211E"/>
                </a:solidFill>
                <a:latin typeface="Arial"/>
                <a:ea typeface="Arial"/>
                <a:cs typeface="Arial"/>
                <a:sym typeface="Arial"/>
              </a:rPr>
              <a:t>Mensaje HTTP - </a:t>
            </a:r>
            <a:r>
              <a:rPr b="1" i="0" lang="es" sz="1400" u="sng" cap="none" strike="noStrike">
                <a:solidFill>
                  <a:srgbClr val="C9211E"/>
                </a:solidFill>
                <a:latin typeface="Arial"/>
                <a:ea typeface="Arial"/>
                <a:cs typeface="Arial"/>
                <a:sym typeface="Arial"/>
              </a:rPr>
              <a:t>petición</a:t>
            </a:r>
            <a:endParaRPr b="0" i="0" sz="1400" u="none" cap="none" strike="noStrike">
              <a:latin typeface="Arial"/>
              <a:ea typeface="Arial"/>
              <a:cs typeface="Arial"/>
              <a:sym typeface="Arial"/>
            </a:endParaRPr>
          </a:p>
        </p:txBody>
      </p:sp>
      <p:sp>
        <p:nvSpPr>
          <p:cNvPr id="2552" name="Google Shape;2552;p115"/>
          <p:cNvSpPr/>
          <p:nvPr/>
        </p:nvSpPr>
        <p:spPr>
          <a:xfrm>
            <a:off x="4751640" y="1332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a:t>
            </a:r>
            <a:endParaRPr b="0" i="0" sz="1800" u="none" cap="none" strike="noStrike">
              <a:latin typeface="Arial"/>
              <a:ea typeface="Arial"/>
              <a:cs typeface="Arial"/>
              <a:sym typeface="Arial"/>
            </a:endParaRPr>
          </a:p>
        </p:txBody>
      </p:sp>
      <p:sp>
        <p:nvSpPr>
          <p:cNvPr id="2553" name="Google Shape;2553;p115"/>
          <p:cNvSpPr/>
          <p:nvPr/>
        </p:nvSpPr>
        <p:spPr>
          <a:xfrm>
            <a:off x="4751640" y="137304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15"/>
          <p:cNvSpPr/>
          <p:nvPr/>
        </p:nvSpPr>
        <p:spPr>
          <a:xfrm>
            <a:off x="4751280" y="4356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2</a:t>
            </a:r>
            <a:endParaRPr b="0" i="0" sz="1800" u="none" cap="none" strike="noStrike">
              <a:latin typeface="Arial"/>
              <a:ea typeface="Arial"/>
              <a:cs typeface="Arial"/>
              <a:sym typeface="Arial"/>
            </a:endParaRPr>
          </a:p>
        </p:txBody>
      </p:sp>
      <p:sp>
        <p:nvSpPr>
          <p:cNvPr id="2555" name="Google Shape;2555;p115"/>
          <p:cNvSpPr/>
          <p:nvPr/>
        </p:nvSpPr>
        <p:spPr>
          <a:xfrm>
            <a:off x="4751280" y="439704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9" name="Shape 2559"/>
        <p:cNvGrpSpPr/>
        <p:nvPr/>
      </p:nvGrpSpPr>
      <p:grpSpPr>
        <a:xfrm>
          <a:off x="0" y="0"/>
          <a:ext cx="0" cy="0"/>
          <a:chOff x="0" y="0"/>
          <a:chExt cx="0" cy="0"/>
        </a:xfrm>
      </p:grpSpPr>
      <p:sp>
        <p:nvSpPr>
          <p:cNvPr id="2560" name="Google Shape;2560;p11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561" name="Google Shape;2561;p11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Petición HTTP</a:t>
            </a:r>
            <a:endParaRPr b="0" i="0" sz="2000" u="none" cap="none" strike="noStrike">
              <a:latin typeface="Arial"/>
              <a:ea typeface="Arial"/>
              <a:cs typeface="Arial"/>
              <a:sym typeface="Arial"/>
            </a:endParaRPr>
          </a:p>
        </p:txBody>
      </p:sp>
      <p:sp>
        <p:nvSpPr>
          <p:cNvPr id="2562" name="Google Shape;2562;p11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563" name="Google Shape;2563;p11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564" name="Google Shape;2564;p11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565" name="Google Shape;2565;p11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566" name="Google Shape;2566;p11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567" name="Google Shape;2567;p11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568" name="Google Shape;2568;p116"/>
          <p:cNvSpPr/>
          <p:nvPr/>
        </p:nvSpPr>
        <p:spPr>
          <a:xfrm>
            <a:off x="428040" y="1625040"/>
            <a:ext cx="820908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La petición HTTP la realiza el cliente</a:t>
            </a:r>
            <a:endParaRPr b="0" i="0" sz="1500" u="none" cap="none" strike="noStrike">
              <a:latin typeface="Arial"/>
              <a:ea typeface="Arial"/>
              <a:cs typeface="Arial"/>
              <a:sym typeface="Arial"/>
            </a:endParaRPr>
          </a:p>
        </p:txBody>
      </p:sp>
      <p:sp>
        <p:nvSpPr>
          <p:cNvPr id="2569" name="Google Shape;2569;p116"/>
          <p:cNvSpPr/>
          <p:nvPr/>
        </p:nvSpPr>
        <p:spPr>
          <a:xfrm>
            <a:off x="2921760" y="2557800"/>
            <a:ext cx="3772080" cy="1368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GET  </a:t>
            </a:r>
            <a:r>
              <a:rPr b="0" i="0" lang="es" sz="1800" u="sng" cap="none" strike="noStrike">
                <a:solidFill>
                  <a:srgbClr val="0097A7"/>
                </a:solidFill>
                <a:latin typeface="Arial"/>
                <a:ea typeface="Arial"/>
                <a:cs typeface="Arial"/>
                <a:sym typeface="Arial"/>
                <a:hlinkClick r:id="rId7">
                  <a:extLst>
                    <a:ext uri="{A12FA001-AC4F-418D-AE19-62706E023703}">
                      <ahyp:hlinkClr val="tx"/>
                    </a:ext>
                  </a:extLst>
                </a:hlinkClick>
              </a:rPr>
              <a:t>https://google.com</a:t>
            </a:r>
            <a:r>
              <a:rPr b="0" i="0" lang="es" sz="1800" u="none" cap="none" strike="noStrike">
                <a:solidFill>
                  <a:srgbClr val="000000"/>
                </a:solidFill>
                <a:latin typeface="Arial"/>
                <a:ea typeface="Arial"/>
                <a:cs typeface="Arial"/>
                <a:sym typeface="Arial"/>
              </a:rPr>
              <a:t>/ HTTP/1.1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Accept-Language: en-US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User-Agent: Mozilla/5.0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cxnSp>
        <p:nvCxnSpPr>
          <p:cNvPr id="2570" name="Google Shape;2570;p116"/>
          <p:cNvCxnSpPr/>
          <p:nvPr/>
        </p:nvCxnSpPr>
        <p:spPr>
          <a:xfrm rot="10800000">
            <a:off x="2232000" y="2592000"/>
            <a:ext cx="612000" cy="108000"/>
          </a:xfrm>
          <a:prstGeom prst="straightConnector1">
            <a:avLst/>
          </a:prstGeom>
          <a:noFill/>
          <a:ln cap="flat" cmpd="sng" w="9525">
            <a:solidFill>
              <a:srgbClr val="C9211E"/>
            </a:solidFill>
            <a:prstDash val="solid"/>
            <a:round/>
            <a:headEnd len="sm" w="sm" type="none"/>
            <a:tailEnd len="med" w="med" type="triangle"/>
          </a:ln>
        </p:spPr>
      </p:cxnSp>
      <p:cxnSp>
        <p:nvCxnSpPr>
          <p:cNvPr id="2571" name="Google Shape;2571;p116"/>
          <p:cNvCxnSpPr/>
          <p:nvPr/>
        </p:nvCxnSpPr>
        <p:spPr>
          <a:xfrm flipH="1" rot="10800000">
            <a:off x="4824000" y="2015640"/>
            <a:ext cx="1008000" cy="540360"/>
          </a:xfrm>
          <a:prstGeom prst="straightConnector1">
            <a:avLst/>
          </a:prstGeom>
          <a:noFill/>
          <a:ln cap="flat" cmpd="sng" w="9525">
            <a:solidFill>
              <a:srgbClr val="C9211E"/>
            </a:solidFill>
            <a:prstDash val="solid"/>
            <a:round/>
            <a:headEnd len="sm" w="sm" type="none"/>
            <a:tailEnd len="med" w="med" type="triangle"/>
          </a:ln>
        </p:spPr>
      </p:cxnSp>
      <p:cxnSp>
        <p:nvCxnSpPr>
          <p:cNvPr id="2572" name="Google Shape;2572;p116"/>
          <p:cNvCxnSpPr/>
          <p:nvPr/>
        </p:nvCxnSpPr>
        <p:spPr>
          <a:xfrm>
            <a:off x="6669000" y="2736000"/>
            <a:ext cx="387000" cy="0"/>
          </a:xfrm>
          <a:prstGeom prst="straightConnector1">
            <a:avLst/>
          </a:prstGeom>
          <a:noFill/>
          <a:ln cap="flat" cmpd="sng" w="9525">
            <a:solidFill>
              <a:srgbClr val="C9211E"/>
            </a:solidFill>
            <a:prstDash val="solid"/>
            <a:round/>
            <a:headEnd len="sm" w="sm" type="none"/>
            <a:tailEnd len="med" w="med" type="triangle"/>
          </a:ln>
        </p:spPr>
      </p:cxnSp>
      <p:sp>
        <p:nvSpPr>
          <p:cNvPr id="2573" name="Google Shape;2573;p116"/>
          <p:cNvSpPr/>
          <p:nvPr/>
        </p:nvSpPr>
        <p:spPr>
          <a:xfrm>
            <a:off x="2957760" y="2628000"/>
            <a:ext cx="568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16"/>
          <p:cNvSpPr/>
          <p:nvPr/>
        </p:nvSpPr>
        <p:spPr>
          <a:xfrm>
            <a:off x="3569760" y="2628000"/>
            <a:ext cx="1972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16"/>
          <p:cNvSpPr/>
          <p:nvPr/>
        </p:nvSpPr>
        <p:spPr>
          <a:xfrm>
            <a:off x="5585760" y="2628000"/>
            <a:ext cx="1036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16"/>
          <p:cNvSpPr/>
          <p:nvPr/>
        </p:nvSpPr>
        <p:spPr>
          <a:xfrm>
            <a:off x="2957760" y="2953800"/>
            <a:ext cx="2728080" cy="4640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7" name="Google Shape;2577;p116"/>
          <p:cNvCxnSpPr/>
          <p:nvPr/>
        </p:nvCxnSpPr>
        <p:spPr>
          <a:xfrm>
            <a:off x="4752000" y="3492000"/>
            <a:ext cx="360000" cy="288000"/>
          </a:xfrm>
          <a:prstGeom prst="straightConnector1">
            <a:avLst/>
          </a:prstGeom>
          <a:noFill/>
          <a:ln cap="flat" cmpd="sng" w="9525">
            <a:solidFill>
              <a:srgbClr val="C9211E"/>
            </a:solidFill>
            <a:prstDash val="solid"/>
            <a:round/>
            <a:headEnd len="sm" w="sm" type="none"/>
            <a:tailEnd len="med" w="med" type="triangle"/>
          </a:ln>
        </p:spPr>
      </p:cxnSp>
      <p:sp>
        <p:nvSpPr>
          <p:cNvPr id="2578" name="Google Shape;2578;p116"/>
          <p:cNvSpPr/>
          <p:nvPr/>
        </p:nvSpPr>
        <p:spPr>
          <a:xfrm>
            <a:off x="1433520" y="237600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Método</a:t>
            </a:r>
            <a:endParaRPr b="0" i="0" sz="1600" u="none" cap="none" strike="noStrike">
              <a:latin typeface="Arial"/>
              <a:ea typeface="Arial"/>
              <a:cs typeface="Arial"/>
              <a:sym typeface="Arial"/>
            </a:endParaRPr>
          </a:p>
        </p:txBody>
      </p:sp>
      <p:sp>
        <p:nvSpPr>
          <p:cNvPr id="2579" name="Google Shape;2579;p116"/>
          <p:cNvSpPr/>
          <p:nvPr/>
        </p:nvSpPr>
        <p:spPr>
          <a:xfrm>
            <a:off x="5789520" y="176400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URL</a:t>
            </a:r>
            <a:endParaRPr b="0" i="0" sz="1600" u="none" cap="none" strike="noStrike">
              <a:latin typeface="Arial"/>
              <a:ea typeface="Arial"/>
              <a:cs typeface="Arial"/>
              <a:sym typeface="Arial"/>
            </a:endParaRPr>
          </a:p>
        </p:txBody>
      </p:sp>
      <p:sp>
        <p:nvSpPr>
          <p:cNvPr id="2580" name="Google Shape;2580;p116"/>
          <p:cNvSpPr/>
          <p:nvPr/>
        </p:nvSpPr>
        <p:spPr>
          <a:xfrm>
            <a:off x="6977520" y="255600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Versión</a:t>
            </a:r>
            <a:endParaRPr b="0" i="0" sz="1600" u="none" cap="none" strike="noStrike">
              <a:latin typeface="Arial"/>
              <a:ea typeface="Arial"/>
              <a:cs typeface="Arial"/>
              <a:sym typeface="Arial"/>
            </a:endParaRPr>
          </a:p>
        </p:txBody>
      </p:sp>
      <p:sp>
        <p:nvSpPr>
          <p:cNvPr id="2581" name="Google Shape;2581;p116"/>
          <p:cNvSpPr/>
          <p:nvPr/>
        </p:nvSpPr>
        <p:spPr>
          <a:xfrm>
            <a:off x="5033520" y="3672000"/>
            <a:ext cx="151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Cabeceras</a:t>
            </a:r>
            <a:endParaRPr b="0" i="0" sz="1600" u="none" cap="none" strike="noStrike">
              <a:latin typeface="Arial"/>
              <a:ea typeface="Arial"/>
              <a:cs typeface="Arial"/>
              <a:sym typeface="Arial"/>
            </a:endParaRPr>
          </a:p>
        </p:txBody>
      </p:sp>
      <p:sp>
        <p:nvSpPr>
          <p:cNvPr id="2582" name="Google Shape;2582;p116"/>
          <p:cNvSpPr/>
          <p:nvPr/>
        </p:nvSpPr>
        <p:spPr>
          <a:xfrm>
            <a:off x="7085520" y="3996000"/>
            <a:ext cx="1768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Esta petición no tiene cuerpo</a:t>
            </a:r>
            <a:endParaRPr b="0" i="0" sz="1600" u="none" cap="none" strike="noStrike">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6" name="Shape 2586"/>
        <p:cNvGrpSpPr/>
        <p:nvPr/>
      </p:nvGrpSpPr>
      <p:grpSpPr>
        <a:xfrm>
          <a:off x="0" y="0"/>
          <a:ext cx="0" cy="0"/>
          <a:chOff x="0" y="0"/>
          <a:chExt cx="0" cy="0"/>
        </a:xfrm>
      </p:grpSpPr>
      <p:sp>
        <p:nvSpPr>
          <p:cNvPr id="2587" name="Google Shape;2587;p11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588" name="Google Shape;2588;p11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Respuesta HTTP</a:t>
            </a:r>
            <a:endParaRPr b="0" i="0" sz="2000" u="none" cap="none" strike="noStrike">
              <a:latin typeface="Arial"/>
              <a:ea typeface="Arial"/>
              <a:cs typeface="Arial"/>
              <a:sym typeface="Arial"/>
            </a:endParaRPr>
          </a:p>
        </p:txBody>
      </p:sp>
      <p:sp>
        <p:nvSpPr>
          <p:cNvPr id="2589" name="Google Shape;2589;p11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590" name="Google Shape;2590;p11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591" name="Google Shape;2591;p11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592" name="Google Shape;2592;p11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593" name="Google Shape;2593;p11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594" name="Google Shape;2594;p11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595" name="Google Shape;2595;p117"/>
          <p:cNvSpPr/>
          <p:nvPr/>
        </p:nvSpPr>
        <p:spPr>
          <a:xfrm>
            <a:off x="428040" y="1625040"/>
            <a:ext cx="820908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La respuesta HTTP la realiza el servidor</a:t>
            </a:r>
            <a:endParaRPr b="0" i="0" sz="1500" u="none" cap="none" strike="noStrike">
              <a:latin typeface="Arial"/>
              <a:ea typeface="Arial"/>
              <a:cs typeface="Arial"/>
              <a:sym typeface="Arial"/>
            </a:endParaRPr>
          </a:p>
        </p:txBody>
      </p:sp>
      <p:sp>
        <p:nvSpPr>
          <p:cNvPr id="2596" name="Google Shape;2596;p117"/>
          <p:cNvSpPr/>
          <p:nvPr/>
        </p:nvSpPr>
        <p:spPr>
          <a:xfrm>
            <a:off x="2921760" y="2651760"/>
            <a:ext cx="3989520" cy="1112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HTTP/1.1  200  OK</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Server: Nginx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Set-Cookie: cookie1=ds672gd73</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Content-Length: 29769</a:t>
            </a:r>
            <a:endParaRPr b="0" i="0" sz="1800" u="none" cap="none" strike="noStrike">
              <a:latin typeface="Arial"/>
              <a:ea typeface="Arial"/>
              <a:cs typeface="Arial"/>
              <a:sym typeface="Arial"/>
            </a:endParaRPr>
          </a:p>
        </p:txBody>
      </p:sp>
      <p:cxnSp>
        <p:nvCxnSpPr>
          <p:cNvPr id="2597" name="Google Shape;2597;p117"/>
          <p:cNvCxnSpPr/>
          <p:nvPr/>
        </p:nvCxnSpPr>
        <p:spPr>
          <a:xfrm rot="10800000">
            <a:off x="2232000" y="2685960"/>
            <a:ext cx="612000" cy="108000"/>
          </a:xfrm>
          <a:prstGeom prst="straightConnector1">
            <a:avLst/>
          </a:prstGeom>
          <a:noFill/>
          <a:ln cap="flat" cmpd="sng" w="9525">
            <a:solidFill>
              <a:srgbClr val="C9211E"/>
            </a:solidFill>
            <a:prstDash val="solid"/>
            <a:round/>
            <a:headEnd len="sm" w="sm" type="none"/>
            <a:tailEnd len="med" w="med" type="triangle"/>
          </a:ln>
        </p:spPr>
      </p:cxnSp>
      <p:cxnSp>
        <p:nvCxnSpPr>
          <p:cNvPr id="2598" name="Google Shape;2598;p117"/>
          <p:cNvCxnSpPr/>
          <p:nvPr/>
        </p:nvCxnSpPr>
        <p:spPr>
          <a:xfrm flipH="1" rot="10800000">
            <a:off x="4284000" y="2073600"/>
            <a:ext cx="1008000" cy="578160"/>
          </a:xfrm>
          <a:prstGeom prst="straightConnector1">
            <a:avLst/>
          </a:prstGeom>
          <a:noFill/>
          <a:ln cap="flat" cmpd="sng" w="9525">
            <a:solidFill>
              <a:srgbClr val="C9211E"/>
            </a:solidFill>
            <a:prstDash val="solid"/>
            <a:round/>
            <a:headEnd len="sm" w="sm" type="none"/>
            <a:tailEnd len="med" w="med" type="triangle"/>
          </a:ln>
        </p:spPr>
      </p:cxnSp>
      <p:cxnSp>
        <p:nvCxnSpPr>
          <p:cNvPr id="2599" name="Google Shape;2599;p117"/>
          <p:cNvCxnSpPr/>
          <p:nvPr/>
        </p:nvCxnSpPr>
        <p:spPr>
          <a:xfrm flipH="1" rot="10800000">
            <a:off x="5049000" y="2651760"/>
            <a:ext cx="711000" cy="178200"/>
          </a:xfrm>
          <a:prstGeom prst="straightConnector1">
            <a:avLst/>
          </a:prstGeom>
          <a:noFill/>
          <a:ln cap="flat" cmpd="sng" w="9525">
            <a:solidFill>
              <a:srgbClr val="C9211E"/>
            </a:solidFill>
            <a:prstDash val="solid"/>
            <a:round/>
            <a:headEnd len="sm" w="sm" type="none"/>
            <a:tailEnd len="med" w="med" type="triangle"/>
          </a:ln>
        </p:spPr>
      </p:cxnSp>
      <p:sp>
        <p:nvSpPr>
          <p:cNvPr id="2600" name="Google Shape;2600;p117"/>
          <p:cNvSpPr/>
          <p:nvPr/>
        </p:nvSpPr>
        <p:spPr>
          <a:xfrm>
            <a:off x="2957760" y="2721960"/>
            <a:ext cx="1072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17"/>
          <p:cNvSpPr/>
          <p:nvPr/>
        </p:nvSpPr>
        <p:spPr>
          <a:xfrm>
            <a:off x="4073760" y="2721960"/>
            <a:ext cx="460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17"/>
          <p:cNvSpPr/>
          <p:nvPr/>
        </p:nvSpPr>
        <p:spPr>
          <a:xfrm>
            <a:off x="4577760" y="2721960"/>
            <a:ext cx="388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17"/>
          <p:cNvSpPr/>
          <p:nvPr/>
        </p:nvSpPr>
        <p:spPr>
          <a:xfrm>
            <a:off x="2957760" y="3024000"/>
            <a:ext cx="3376080" cy="753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4" name="Google Shape;2604;p117"/>
          <p:cNvCxnSpPr/>
          <p:nvPr/>
        </p:nvCxnSpPr>
        <p:spPr>
          <a:xfrm>
            <a:off x="6403320" y="3456000"/>
            <a:ext cx="652680" cy="0"/>
          </a:xfrm>
          <a:prstGeom prst="straightConnector1">
            <a:avLst/>
          </a:prstGeom>
          <a:noFill/>
          <a:ln cap="flat" cmpd="sng" w="9525">
            <a:solidFill>
              <a:srgbClr val="C9211E"/>
            </a:solidFill>
            <a:prstDash val="solid"/>
            <a:round/>
            <a:headEnd len="sm" w="sm" type="none"/>
            <a:tailEnd len="med" w="med" type="triangle"/>
          </a:ln>
        </p:spPr>
      </p:cxnSp>
      <p:sp>
        <p:nvSpPr>
          <p:cNvPr id="2605" name="Google Shape;2605;p117"/>
          <p:cNvSpPr/>
          <p:nvPr/>
        </p:nvSpPr>
        <p:spPr>
          <a:xfrm>
            <a:off x="1433520" y="246996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Versión</a:t>
            </a:r>
            <a:endParaRPr b="0" i="0" sz="1600" u="none" cap="none" strike="noStrike">
              <a:latin typeface="Arial"/>
              <a:ea typeface="Arial"/>
              <a:cs typeface="Arial"/>
              <a:sym typeface="Arial"/>
            </a:endParaRPr>
          </a:p>
        </p:txBody>
      </p:sp>
      <p:sp>
        <p:nvSpPr>
          <p:cNvPr id="2606" name="Google Shape;2606;p117"/>
          <p:cNvSpPr/>
          <p:nvPr/>
        </p:nvSpPr>
        <p:spPr>
          <a:xfrm>
            <a:off x="5256000" y="1857960"/>
            <a:ext cx="197784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Código de estado</a:t>
            </a:r>
            <a:endParaRPr b="0" i="0" sz="1600" u="none" cap="none" strike="noStrike">
              <a:latin typeface="Arial"/>
              <a:ea typeface="Arial"/>
              <a:cs typeface="Arial"/>
              <a:sym typeface="Arial"/>
            </a:endParaRPr>
          </a:p>
        </p:txBody>
      </p:sp>
      <p:sp>
        <p:nvSpPr>
          <p:cNvPr id="2607" name="Google Shape;2607;p117"/>
          <p:cNvSpPr/>
          <p:nvPr/>
        </p:nvSpPr>
        <p:spPr>
          <a:xfrm>
            <a:off x="5688000" y="2469960"/>
            <a:ext cx="244584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Mensaje de estado</a:t>
            </a:r>
            <a:endParaRPr b="0" i="0" sz="1600" u="none" cap="none" strike="noStrike">
              <a:latin typeface="Arial"/>
              <a:ea typeface="Arial"/>
              <a:cs typeface="Arial"/>
              <a:sym typeface="Arial"/>
            </a:endParaRPr>
          </a:p>
        </p:txBody>
      </p:sp>
      <p:sp>
        <p:nvSpPr>
          <p:cNvPr id="2608" name="Google Shape;2608;p117"/>
          <p:cNvSpPr/>
          <p:nvPr/>
        </p:nvSpPr>
        <p:spPr>
          <a:xfrm>
            <a:off x="7013520" y="3261960"/>
            <a:ext cx="151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Cabeceras</a:t>
            </a:r>
            <a:endParaRPr b="0" i="0" sz="1600" u="none" cap="none" strike="noStrike">
              <a:latin typeface="Arial"/>
              <a:ea typeface="Arial"/>
              <a:cs typeface="Arial"/>
              <a:sym typeface="Arial"/>
            </a:endParaRPr>
          </a:p>
        </p:txBody>
      </p:sp>
      <p:sp>
        <p:nvSpPr>
          <p:cNvPr id="2609" name="Google Shape;2609;p117"/>
          <p:cNvSpPr/>
          <p:nvPr/>
        </p:nvSpPr>
        <p:spPr>
          <a:xfrm>
            <a:off x="2957760" y="3816000"/>
            <a:ext cx="3376080" cy="825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0" name="Google Shape;2610;p117"/>
          <p:cNvCxnSpPr/>
          <p:nvPr/>
        </p:nvCxnSpPr>
        <p:spPr>
          <a:xfrm>
            <a:off x="6403320" y="4176000"/>
            <a:ext cx="652680" cy="0"/>
          </a:xfrm>
          <a:prstGeom prst="straightConnector1">
            <a:avLst/>
          </a:prstGeom>
          <a:noFill/>
          <a:ln cap="flat" cmpd="sng" w="9525">
            <a:solidFill>
              <a:srgbClr val="C9211E"/>
            </a:solidFill>
            <a:prstDash val="solid"/>
            <a:round/>
            <a:headEnd len="sm" w="sm" type="none"/>
            <a:tailEnd len="med" w="med" type="triangle"/>
          </a:ln>
        </p:spPr>
      </p:cxnSp>
      <p:sp>
        <p:nvSpPr>
          <p:cNvPr id="2611" name="Google Shape;2611;p117"/>
          <p:cNvSpPr/>
          <p:nvPr/>
        </p:nvSpPr>
        <p:spPr>
          <a:xfrm>
            <a:off x="7013520" y="4017960"/>
            <a:ext cx="151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Recurso</a:t>
            </a:r>
            <a:endParaRPr b="0" i="0" sz="1600" u="none" cap="none" strike="noStrike">
              <a:latin typeface="Arial"/>
              <a:ea typeface="Arial"/>
              <a:cs typeface="Arial"/>
              <a:sym typeface="Arial"/>
            </a:endParaRPr>
          </a:p>
        </p:txBody>
      </p:sp>
      <p:sp>
        <p:nvSpPr>
          <p:cNvPr id="2612" name="Google Shape;2612;p117"/>
          <p:cNvSpPr/>
          <p:nvPr/>
        </p:nvSpPr>
        <p:spPr>
          <a:xfrm>
            <a:off x="2921760" y="3749760"/>
            <a:ext cx="3629520" cy="856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&lt;HTML&gt;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&lt;HEAD&gt;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 (web de google.com)</a:t>
            </a:r>
            <a:endParaRPr b="0" i="0" sz="1800" u="none" cap="none" strike="noStrike">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6" name="Shape 2616"/>
        <p:cNvGrpSpPr/>
        <p:nvPr/>
      </p:nvGrpSpPr>
      <p:grpSpPr>
        <a:xfrm>
          <a:off x="0" y="0"/>
          <a:ext cx="0" cy="0"/>
          <a:chOff x="0" y="0"/>
          <a:chExt cx="0" cy="0"/>
        </a:xfrm>
      </p:grpSpPr>
      <p:sp>
        <p:nvSpPr>
          <p:cNvPr id="2617" name="Google Shape;2617;p11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618" name="Google Shape;2618;p11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Clientes HTTP</a:t>
            </a:r>
            <a:endParaRPr b="0" i="0" sz="2000" u="none" cap="none" strike="noStrike">
              <a:latin typeface="Arial"/>
              <a:ea typeface="Arial"/>
              <a:cs typeface="Arial"/>
              <a:sym typeface="Arial"/>
            </a:endParaRPr>
          </a:p>
        </p:txBody>
      </p:sp>
      <p:sp>
        <p:nvSpPr>
          <p:cNvPr id="2619" name="Google Shape;2619;p11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620" name="Google Shape;2620;p11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621" name="Google Shape;2621;p11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622" name="Google Shape;2622;p11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623" name="Google Shape;2623;p11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624" name="Google Shape;2624;p11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625" name="Google Shape;2625;p118"/>
          <p:cNvSpPr/>
          <p:nvPr/>
        </p:nvSpPr>
        <p:spPr>
          <a:xfrm>
            <a:off x="428040" y="1626120"/>
            <a:ext cx="842616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Programa que hace lo siguiente:</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Realiza peticiones HTTP contra un servidor</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Muestra la respuesta devuelta por el servidor al usuario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[Opcional] Permite al usuario interactuar con dicha respuesta</a:t>
            </a:r>
            <a:endParaRPr b="0" i="0" sz="1500" u="none" cap="none" strike="noStrike">
              <a:latin typeface="Arial"/>
              <a:ea typeface="Arial"/>
              <a:cs typeface="Arial"/>
              <a:sym typeface="Arial"/>
            </a:endParaRPr>
          </a:p>
        </p:txBody>
      </p:sp>
      <p:pic>
        <p:nvPicPr>
          <p:cNvPr id="2626" name="Google Shape;2626;p118"/>
          <p:cNvPicPr preferRelativeResize="0"/>
          <p:nvPr/>
        </p:nvPicPr>
        <p:blipFill rotWithShape="1">
          <a:blip r:embed="rId7">
            <a:alphaModFix/>
          </a:blip>
          <a:srcRect b="0" l="0" r="0" t="0"/>
          <a:stretch/>
        </p:blipFill>
        <p:spPr>
          <a:xfrm>
            <a:off x="1731960" y="3218040"/>
            <a:ext cx="587880" cy="520920"/>
          </a:xfrm>
          <a:prstGeom prst="rect">
            <a:avLst/>
          </a:prstGeom>
          <a:noFill/>
          <a:ln>
            <a:noFill/>
          </a:ln>
        </p:spPr>
      </p:pic>
      <p:pic>
        <p:nvPicPr>
          <p:cNvPr id="2627" name="Google Shape;2627;p118"/>
          <p:cNvPicPr preferRelativeResize="0"/>
          <p:nvPr/>
        </p:nvPicPr>
        <p:blipFill rotWithShape="1">
          <a:blip r:embed="rId8">
            <a:alphaModFix/>
          </a:blip>
          <a:srcRect b="0" l="0" r="0" t="0"/>
          <a:stretch/>
        </p:blipFill>
        <p:spPr>
          <a:xfrm>
            <a:off x="1899000" y="3773880"/>
            <a:ext cx="266400" cy="461160"/>
          </a:xfrm>
          <a:prstGeom prst="rect">
            <a:avLst/>
          </a:prstGeom>
          <a:noFill/>
          <a:ln>
            <a:noFill/>
          </a:ln>
        </p:spPr>
      </p:pic>
      <p:pic>
        <p:nvPicPr>
          <p:cNvPr id="2628" name="Google Shape;2628;p118"/>
          <p:cNvPicPr preferRelativeResize="0"/>
          <p:nvPr/>
        </p:nvPicPr>
        <p:blipFill rotWithShape="1">
          <a:blip r:embed="rId9">
            <a:alphaModFix/>
          </a:blip>
          <a:srcRect b="0" l="0" r="0" t="0"/>
          <a:stretch/>
        </p:blipFill>
        <p:spPr>
          <a:xfrm rot="-5416200">
            <a:off x="1812240" y="4158360"/>
            <a:ext cx="450000" cy="612000"/>
          </a:xfrm>
          <a:prstGeom prst="rect">
            <a:avLst/>
          </a:prstGeom>
          <a:noFill/>
          <a:ln>
            <a:noFill/>
          </a:ln>
        </p:spPr>
      </p:pic>
      <p:sp>
        <p:nvSpPr>
          <p:cNvPr id="2629" name="Google Shape;2629;p118"/>
          <p:cNvSpPr/>
          <p:nvPr/>
        </p:nvSpPr>
        <p:spPr>
          <a:xfrm>
            <a:off x="1586160" y="3072600"/>
            <a:ext cx="870480" cy="17449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18"/>
          <p:cNvSpPr/>
          <p:nvPr/>
        </p:nvSpPr>
        <p:spPr>
          <a:xfrm>
            <a:off x="1187280" y="2722680"/>
            <a:ext cx="16740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631" name="Google Shape;2631;p118"/>
          <p:cNvSpPr/>
          <p:nvPr/>
        </p:nvSpPr>
        <p:spPr>
          <a:xfrm>
            <a:off x="6210720" y="3072600"/>
            <a:ext cx="870480" cy="17449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18"/>
          <p:cNvSpPr/>
          <p:nvPr/>
        </p:nvSpPr>
        <p:spPr>
          <a:xfrm>
            <a:off x="5702400" y="2722680"/>
            <a:ext cx="189216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2633" name="Google Shape;2633;p118"/>
          <p:cNvPicPr preferRelativeResize="0"/>
          <p:nvPr/>
        </p:nvPicPr>
        <p:blipFill rotWithShape="1">
          <a:blip r:embed="rId10">
            <a:alphaModFix/>
          </a:blip>
          <a:srcRect b="0" l="0" r="0" t="0"/>
          <a:stretch/>
        </p:blipFill>
        <p:spPr>
          <a:xfrm>
            <a:off x="6467040" y="3149280"/>
            <a:ext cx="362160" cy="648720"/>
          </a:xfrm>
          <a:prstGeom prst="rect">
            <a:avLst/>
          </a:prstGeom>
          <a:noFill/>
          <a:ln>
            <a:noFill/>
          </a:ln>
        </p:spPr>
      </p:pic>
      <p:pic>
        <p:nvPicPr>
          <p:cNvPr id="2634" name="Google Shape;2634;p118"/>
          <p:cNvPicPr preferRelativeResize="0"/>
          <p:nvPr/>
        </p:nvPicPr>
        <p:blipFill rotWithShape="1">
          <a:blip r:embed="rId11">
            <a:alphaModFix/>
          </a:blip>
          <a:srcRect b="0" l="0" r="0" t="0"/>
          <a:stretch/>
        </p:blipFill>
        <p:spPr>
          <a:xfrm>
            <a:off x="6400800" y="3823200"/>
            <a:ext cx="536760" cy="411840"/>
          </a:xfrm>
          <a:prstGeom prst="rect">
            <a:avLst/>
          </a:prstGeom>
          <a:noFill/>
          <a:ln>
            <a:noFill/>
          </a:ln>
        </p:spPr>
      </p:pic>
      <p:pic>
        <p:nvPicPr>
          <p:cNvPr id="2635" name="Google Shape;2635;p118"/>
          <p:cNvPicPr preferRelativeResize="0"/>
          <p:nvPr/>
        </p:nvPicPr>
        <p:blipFill rotWithShape="1">
          <a:blip r:embed="rId12">
            <a:alphaModFix/>
          </a:blip>
          <a:srcRect b="0" l="0" r="0" t="0"/>
          <a:stretch/>
        </p:blipFill>
        <p:spPr>
          <a:xfrm>
            <a:off x="6503400" y="4310640"/>
            <a:ext cx="361080" cy="415440"/>
          </a:xfrm>
          <a:prstGeom prst="rect">
            <a:avLst/>
          </a:prstGeom>
          <a:noFill/>
          <a:ln>
            <a:noFill/>
          </a:ln>
        </p:spPr>
      </p:pic>
      <p:sp>
        <p:nvSpPr>
          <p:cNvPr id="2636" name="Google Shape;2636;p118"/>
          <p:cNvSpPr/>
          <p:nvPr/>
        </p:nvSpPr>
        <p:spPr>
          <a:xfrm flipH="1" rot="10800000">
            <a:off x="2687760" y="3574080"/>
            <a:ext cx="3361680" cy="1332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637" name="Google Shape;2637;p118"/>
          <p:cNvSpPr/>
          <p:nvPr/>
        </p:nvSpPr>
        <p:spPr>
          <a:xfrm flipH="1">
            <a:off x="2700720" y="4238280"/>
            <a:ext cx="3345840" cy="756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2638" name="Google Shape;2638;p118"/>
          <p:cNvSpPr/>
          <p:nvPr/>
        </p:nvSpPr>
        <p:spPr>
          <a:xfrm>
            <a:off x="2535120" y="3291480"/>
            <a:ext cx="3020040" cy="6472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 de google.com</a:t>
            </a:r>
            <a:endParaRPr b="0" i="0" sz="1300" u="none" cap="none" strike="noStrike">
              <a:latin typeface="Arial"/>
              <a:ea typeface="Arial"/>
              <a:cs typeface="Arial"/>
              <a:sym typeface="Arial"/>
            </a:endParaRPr>
          </a:p>
        </p:txBody>
      </p:sp>
      <p:sp>
        <p:nvSpPr>
          <p:cNvPr id="2639" name="Google Shape;2639;p118"/>
          <p:cNvSpPr/>
          <p:nvPr/>
        </p:nvSpPr>
        <p:spPr>
          <a:xfrm>
            <a:off x="2862720" y="4212360"/>
            <a:ext cx="3310560" cy="4608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Aquí tienes el contenido de google.com</a:t>
            </a:r>
            <a:endParaRPr b="0" i="0" sz="1300" u="none" cap="none" strike="noStrike">
              <a:latin typeface="Arial"/>
              <a:ea typeface="Arial"/>
              <a:cs typeface="Arial"/>
              <a:sym typeface="Arial"/>
            </a:endParaRPr>
          </a:p>
        </p:txBody>
      </p:sp>
      <p:sp>
        <p:nvSpPr>
          <p:cNvPr id="2640" name="Google Shape;2640;p118"/>
          <p:cNvSpPr/>
          <p:nvPr/>
        </p:nvSpPr>
        <p:spPr>
          <a:xfrm>
            <a:off x="3007440" y="3655080"/>
            <a:ext cx="2687040" cy="534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2641" name="Google Shape;2641;p118"/>
          <p:cNvSpPr/>
          <p:nvPr/>
        </p:nvSpPr>
        <p:spPr>
          <a:xfrm>
            <a:off x="2643840" y="3108960"/>
            <a:ext cx="3420000" cy="167256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18"/>
          <p:cNvSpPr/>
          <p:nvPr/>
        </p:nvSpPr>
        <p:spPr>
          <a:xfrm>
            <a:off x="4064400" y="2795040"/>
            <a:ext cx="1168920" cy="34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
        <p:nvSpPr>
          <p:cNvPr id="2643" name="Google Shape;2643;p118"/>
          <p:cNvSpPr/>
          <p:nvPr/>
        </p:nvSpPr>
        <p:spPr>
          <a:xfrm>
            <a:off x="1440000" y="2722680"/>
            <a:ext cx="1150560" cy="2207880"/>
          </a:xfrm>
          <a:prstGeom prst="rect">
            <a:avLst/>
          </a:prstGeom>
          <a:noFill/>
          <a:ln cap="flat" cmpd="sng" w="29150">
            <a:solidFill>
              <a:srgbClr val="1682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7" name="Shape 2647"/>
        <p:cNvGrpSpPr/>
        <p:nvPr/>
      </p:nvGrpSpPr>
      <p:grpSpPr>
        <a:xfrm>
          <a:off x="0" y="0"/>
          <a:ext cx="0" cy="0"/>
          <a:chOff x="0" y="0"/>
          <a:chExt cx="0" cy="0"/>
        </a:xfrm>
      </p:grpSpPr>
      <p:sp>
        <p:nvSpPr>
          <p:cNvPr id="2648" name="Google Shape;2648;p11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649" name="Google Shape;2649;p11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APIs</a:t>
            </a:r>
            <a:endParaRPr b="0" i="0" sz="2000" u="none" cap="none" strike="noStrike">
              <a:latin typeface="Arial"/>
              <a:ea typeface="Arial"/>
              <a:cs typeface="Arial"/>
              <a:sym typeface="Arial"/>
            </a:endParaRPr>
          </a:p>
        </p:txBody>
      </p:sp>
      <p:sp>
        <p:nvSpPr>
          <p:cNvPr id="2650" name="Google Shape;2650;p11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651" name="Google Shape;2651;p11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652" name="Google Shape;2652;p11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653" name="Google Shape;2653;p11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654" name="Google Shape;2654;p11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655" name="Google Shape;2655;p11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graphicFrame>
        <p:nvGraphicFramePr>
          <p:cNvPr id="2656" name="Google Shape;2656;p119"/>
          <p:cNvGraphicFramePr/>
          <p:nvPr/>
        </p:nvGraphicFramePr>
        <p:xfrm>
          <a:off x="638280" y="1425960"/>
          <a:ext cx="3000000" cy="3000000"/>
        </p:xfrm>
        <a:graphic>
          <a:graphicData uri="http://schemas.openxmlformats.org/drawingml/2006/table">
            <a:tbl>
              <a:tblPr>
                <a:noFill/>
                <a:tableStyleId>{D4D7014C-CE49-4164-B76A-384B0BE8DE7C}</a:tableStyleId>
              </a:tblPr>
              <a:tblGrid>
                <a:gridCol w="3922550"/>
                <a:gridCol w="3925450"/>
              </a:tblGrid>
              <a:tr h="366125">
                <a:tc>
                  <a:txBody>
                    <a:bodyPr/>
                    <a:lstStyle/>
                    <a:p>
                      <a:pPr indent="0" lvl="0" marL="0" marR="0" rtl="0" algn="ctr">
                        <a:lnSpc>
                          <a:spcPct val="100000"/>
                        </a:lnSpc>
                        <a:spcBef>
                          <a:spcPts val="0"/>
                        </a:spcBef>
                        <a:spcAft>
                          <a:spcPts val="0"/>
                        </a:spcAft>
                        <a:buNone/>
                      </a:pPr>
                      <a:r>
                        <a:rPr b="0" lang="es" sz="1800" u="none" cap="none" strike="noStrike">
                          <a:latin typeface="Arial"/>
                          <a:ea typeface="Arial"/>
                          <a:cs typeface="Arial"/>
                          <a:sym typeface="Arial"/>
                        </a:rPr>
                        <a:t>PÁGINA WEB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CC"/>
                    </a:solidFill>
                  </a:tcPr>
                </a:tc>
                <a:tc>
                  <a:txBody>
                    <a:bodyPr/>
                    <a:lstStyle/>
                    <a:p>
                      <a:pPr indent="0" lvl="0" marL="0" marR="0" rtl="0" algn="ctr">
                        <a:lnSpc>
                          <a:spcPct val="100000"/>
                        </a:lnSpc>
                        <a:spcBef>
                          <a:spcPts val="0"/>
                        </a:spcBef>
                        <a:spcAft>
                          <a:spcPts val="0"/>
                        </a:spcAft>
                        <a:buNone/>
                      </a:pPr>
                      <a:r>
                        <a:rPr b="0" lang="es" sz="1800" u="none" cap="none" strike="noStrike">
                          <a:latin typeface="Arial"/>
                          <a:ea typeface="Arial"/>
                          <a:cs typeface="Arial"/>
                          <a:sym typeface="Arial"/>
                        </a:rPr>
                        <a:t>API</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CC"/>
                    </a:solidFill>
                  </a:tcPr>
                </a:tc>
              </a:tr>
              <a:tr h="548275">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El servidor devuelve una página web al cliente</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El servidor realiza otro tipo de procesado</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r>
              <a:tr h="548275">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El 99% de las peticiones usan el método “GET”</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Se puede usar cualquier método (“GET”, “POST”, “PUT”, “DELETE”...)</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20050">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Funcionan solamente con HTTP</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Funcionan principalmente con HTTP</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r>
              <a:tr h="548275">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Se suele usar un navegador</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Se suele usar Postman, HTTPie, u otros clientes HTTP</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548275">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Normalmente devuelven contenido HTML, CSS, JavaScript o imágenes</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Normalmente devuelven contenido JSON o XML</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r>
              <a:tr h="776525">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Una página web puede tener internamente llamadas a su API (podemos verlas en las DevTools)</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271" name="Google Shape;271;p1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Introducción</a:t>
            </a:r>
            <a:endParaRPr b="0" i="0" sz="2000" u="none" cap="none" strike="noStrike">
              <a:latin typeface="Arial"/>
              <a:ea typeface="Arial"/>
              <a:cs typeface="Arial"/>
              <a:sym typeface="Arial"/>
            </a:endParaRPr>
          </a:p>
        </p:txBody>
      </p:sp>
      <p:sp>
        <p:nvSpPr>
          <p:cNvPr id="272" name="Google Shape;272;p1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73" name="Google Shape;273;p1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74" name="Google Shape;274;p1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75" name="Google Shape;275;p1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76" name="Google Shape;276;p1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77" name="Google Shape;277;p1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78" name="Google Shape;278;p12"/>
          <p:cNvSpPr/>
          <p:nvPr/>
        </p:nvSpPr>
        <p:spPr>
          <a:xfrm>
            <a:off x="428040" y="1625040"/>
            <a:ext cx="3313080" cy="91260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DNS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Clientes y Servidores</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Front y Back</a:t>
            </a:r>
            <a:endParaRPr b="0" i="0" sz="1500" u="none" cap="none" strike="noStrike">
              <a:latin typeface="Arial"/>
              <a:ea typeface="Arial"/>
              <a:cs typeface="Arial"/>
              <a:sym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0" name="Shape 2660"/>
        <p:cNvGrpSpPr/>
        <p:nvPr/>
      </p:nvGrpSpPr>
      <p:grpSpPr>
        <a:xfrm>
          <a:off x="0" y="0"/>
          <a:ext cx="0" cy="0"/>
          <a:chOff x="0" y="0"/>
          <a:chExt cx="0" cy="0"/>
        </a:xfrm>
      </p:grpSpPr>
      <p:sp>
        <p:nvSpPr>
          <p:cNvPr id="2661" name="Google Shape;2661;p12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662" name="Google Shape;2662;p12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JSON</a:t>
            </a:r>
            <a:endParaRPr b="0" i="0" sz="2000" u="none" cap="none" strike="noStrike">
              <a:latin typeface="Arial"/>
              <a:ea typeface="Arial"/>
              <a:cs typeface="Arial"/>
              <a:sym typeface="Arial"/>
            </a:endParaRPr>
          </a:p>
        </p:txBody>
      </p:sp>
      <p:sp>
        <p:nvSpPr>
          <p:cNvPr id="2663" name="Google Shape;2663;p12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664" name="Google Shape;2664;p12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665" name="Google Shape;2665;p12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666" name="Google Shape;2666;p12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667" name="Google Shape;2667;p12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668" name="Google Shape;2668;p12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669" name="Google Shape;2669;p120"/>
          <p:cNvSpPr/>
          <p:nvPr/>
        </p:nvSpPr>
        <p:spPr>
          <a:xfrm>
            <a:off x="428040" y="1625040"/>
            <a:ext cx="8138520" cy="11408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JSON:</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 usa muchísimo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Funciona con llaves</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Basado en los objetos de JavaScript (es muy parecido)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Soporta estos valores: string, número, booleano, </a:t>
            </a:r>
            <a:r>
              <a:rPr b="0" i="1" lang="es" sz="1500" u="none" cap="none" strike="noStrike">
                <a:solidFill>
                  <a:srgbClr val="000000"/>
                </a:solidFill>
                <a:latin typeface="Poppins Light"/>
                <a:ea typeface="Poppins Light"/>
                <a:cs typeface="Poppins Light"/>
                <a:sym typeface="Poppins Light"/>
              </a:rPr>
              <a:t>null</a:t>
            </a:r>
            <a:r>
              <a:rPr b="0" i="0" lang="es" sz="1500" u="none" cap="none" strike="noStrike">
                <a:solidFill>
                  <a:srgbClr val="000000"/>
                </a:solidFill>
                <a:latin typeface="Poppins Light"/>
                <a:ea typeface="Poppins Light"/>
                <a:cs typeface="Poppins Light"/>
                <a:sym typeface="Poppins Light"/>
              </a:rPr>
              <a:t>, objeto y array</a:t>
            </a:r>
            <a:endParaRPr b="0" i="0" sz="1500" u="none" cap="none" strike="noStrike">
              <a:latin typeface="Arial"/>
              <a:ea typeface="Arial"/>
              <a:cs typeface="Arial"/>
              <a:sym typeface="Arial"/>
            </a:endParaRPr>
          </a:p>
        </p:txBody>
      </p:sp>
      <p:pic>
        <p:nvPicPr>
          <p:cNvPr id="2670" name="Google Shape;2670;p120"/>
          <p:cNvPicPr preferRelativeResize="0"/>
          <p:nvPr/>
        </p:nvPicPr>
        <p:blipFill rotWithShape="1">
          <a:blip r:embed="rId7">
            <a:alphaModFix/>
          </a:blip>
          <a:srcRect b="0" l="0" r="0" t="0"/>
          <a:stretch/>
        </p:blipFill>
        <p:spPr>
          <a:xfrm>
            <a:off x="3024000" y="3168000"/>
            <a:ext cx="2760480" cy="941040"/>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4" name="Shape 2674"/>
        <p:cNvGrpSpPr/>
        <p:nvPr/>
      </p:nvGrpSpPr>
      <p:grpSpPr>
        <a:xfrm>
          <a:off x="0" y="0"/>
          <a:ext cx="0" cy="0"/>
          <a:chOff x="0" y="0"/>
          <a:chExt cx="0" cy="0"/>
        </a:xfrm>
      </p:grpSpPr>
      <p:sp>
        <p:nvSpPr>
          <p:cNvPr id="2675" name="Google Shape;2675;p12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676" name="Google Shape;2676;p12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Nginx</a:t>
            </a:r>
            <a:endParaRPr b="0" i="0" sz="2000" u="none" cap="none" strike="noStrike">
              <a:latin typeface="Arial"/>
              <a:ea typeface="Arial"/>
              <a:cs typeface="Arial"/>
              <a:sym typeface="Arial"/>
            </a:endParaRPr>
          </a:p>
        </p:txBody>
      </p:sp>
      <p:sp>
        <p:nvSpPr>
          <p:cNvPr id="2677" name="Google Shape;2677;p12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678" name="Google Shape;2678;p12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679" name="Google Shape;2679;p12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680" name="Google Shape;2680;p12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681" name="Google Shape;2681;p12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682" name="Google Shape;2682;p12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683" name="Google Shape;2683;p121"/>
          <p:cNvSpPr/>
          <p:nvPr/>
        </p:nvSpPr>
        <p:spPr>
          <a:xfrm>
            <a:off x="428040" y="1625040"/>
            <a:ext cx="813852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Nginx: servidor HTTP</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Además tiene funcionalidades avanzadas de los servidores: balanceo de carga, reverse proxy, caché, cifrado HTTPS (lo veremos al final del módulo)...</a:t>
            </a:r>
            <a:endParaRPr b="0" i="0" sz="1500" u="none" cap="none" strike="noStrike">
              <a:latin typeface="Arial"/>
              <a:ea typeface="Arial"/>
              <a:cs typeface="Arial"/>
              <a:sym typeface="Arial"/>
            </a:endParaRPr>
          </a:p>
        </p:txBody>
      </p:sp>
      <p:pic>
        <p:nvPicPr>
          <p:cNvPr id="2684" name="Google Shape;2684;p121"/>
          <p:cNvPicPr preferRelativeResize="0"/>
          <p:nvPr/>
        </p:nvPicPr>
        <p:blipFill rotWithShape="1">
          <a:blip r:embed="rId7">
            <a:alphaModFix/>
          </a:blip>
          <a:srcRect b="0" l="0" r="0" t="0"/>
          <a:stretch/>
        </p:blipFill>
        <p:spPr>
          <a:xfrm>
            <a:off x="1731960" y="3218040"/>
            <a:ext cx="587880" cy="520920"/>
          </a:xfrm>
          <a:prstGeom prst="rect">
            <a:avLst/>
          </a:prstGeom>
          <a:noFill/>
          <a:ln>
            <a:noFill/>
          </a:ln>
        </p:spPr>
      </p:pic>
      <p:pic>
        <p:nvPicPr>
          <p:cNvPr id="2685" name="Google Shape;2685;p121"/>
          <p:cNvPicPr preferRelativeResize="0"/>
          <p:nvPr/>
        </p:nvPicPr>
        <p:blipFill rotWithShape="1">
          <a:blip r:embed="rId8">
            <a:alphaModFix/>
          </a:blip>
          <a:srcRect b="0" l="0" r="0" t="0"/>
          <a:stretch/>
        </p:blipFill>
        <p:spPr>
          <a:xfrm>
            <a:off x="1899000" y="3773880"/>
            <a:ext cx="266400" cy="461160"/>
          </a:xfrm>
          <a:prstGeom prst="rect">
            <a:avLst/>
          </a:prstGeom>
          <a:noFill/>
          <a:ln>
            <a:noFill/>
          </a:ln>
        </p:spPr>
      </p:pic>
      <p:pic>
        <p:nvPicPr>
          <p:cNvPr id="2686" name="Google Shape;2686;p121"/>
          <p:cNvPicPr preferRelativeResize="0"/>
          <p:nvPr/>
        </p:nvPicPr>
        <p:blipFill rotWithShape="1">
          <a:blip r:embed="rId9">
            <a:alphaModFix/>
          </a:blip>
          <a:srcRect b="0" l="0" r="0" t="0"/>
          <a:stretch/>
        </p:blipFill>
        <p:spPr>
          <a:xfrm rot="-5416200">
            <a:off x="1812240" y="4158360"/>
            <a:ext cx="450000" cy="612000"/>
          </a:xfrm>
          <a:prstGeom prst="rect">
            <a:avLst/>
          </a:prstGeom>
          <a:noFill/>
          <a:ln>
            <a:noFill/>
          </a:ln>
        </p:spPr>
      </p:pic>
      <p:sp>
        <p:nvSpPr>
          <p:cNvPr id="2687" name="Google Shape;2687;p121"/>
          <p:cNvSpPr/>
          <p:nvPr/>
        </p:nvSpPr>
        <p:spPr>
          <a:xfrm>
            <a:off x="1586160" y="3072600"/>
            <a:ext cx="870480" cy="17449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21"/>
          <p:cNvSpPr/>
          <p:nvPr/>
        </p:nvSpPr>
        <p:spPr>
          <a:xfrm>
            <a:off x="1187280" y="2722680"/>
            <a:ext cx="16740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689" name="Google Shape;2689;p121"/>
          <p:cNvSpPr/>
          <p:nvPr/>
        </p:nvSpPr>
        <p:spPr>
          <a:xfrm>
            <a:off x="6246720" y="3072600"/>
            <a:ext cx="1095840" cy="17449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21"/>
          <p:cNvSpPr/>
          <p:nvPr/>
        </p:nvSpPr>
        <p:spPr>
          <a:xfrm>
            <a:off x="5846400" y="2722680"/>
            <a:ext cx="189216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2691" name="Google Shape;2691;p121"/>
          <p:cNvPicPr preferRelativeResize="0"/>
          <p:nvPr/>
        </p:nvPicPr>
        <p:blipFill rotWithShape="1">
          <a:blip r:embed="rId10">
            <a:alphaModFix/>
          </a:blip>
          <a:srcRect b="0" l="0" r="0" t="0"/>
          <a:stretch/>
        </p:blipFill>
        <p:spPr>
          <a:xfrm>
            <a:off x="6647040" y="3149280"/>
            <a:ext cx="362160" cy="648720"/>
          </a:xfrm>
          <a:prstGeom prst="rect">
            <a:avLst/>
          </a:prstGeom>
          <a:noFill/>
          <a:ln>
            <a:noFill/>
          </a:ln>
        </p:spPr>
      </p:pic>
      <p:pic>
        <p:nvPicPr>
          <p:cNvPr id="2692" name="Google Shape;2692;p121"/>
          <p:cNvPicPr preferRelativeResize="0"/>
          <p:nvPr/>
        </p:nvPicPr>
        <p:blipFill rotWithShape="1">
          <a:blip r:embed="rId11">
            <a:alphaModFix/>
          </a:blip>
          <a:srcRect b="0" l="0" r="0" t="0"/>
          <a:stretch/>
        </p:blipFill>
        <p:spPr>
          <a:xfrm>
            <a:off x="6544800" y="3823200"/>
            <a:ext cx="536760" cy="411840"/>
          </a:xfrm>
          <a:prstGeom prst="rect">
            <a:avLst/>
          </a:prstGeom>
          <a:noFill/>
          <a:ln>
            <a:noFill/>
          </a:ln>
        </p:spPr>
      </p:pic>
      <p:pic>
        <p:nvPicPr>
          <p:cNvPr id="2693" name="Google Shape;2693;p121"/>
          <p:cNvPicPr preferRelativeResize="0"/>
          <p:nvPr/>
        </p:nvPicPr>
        <p:blipFill rotWithShape="1">
          <a:blip r:embed="rId12">
            <a:alphaModFix/>
          </a:blip>
          <a:srcRect b="0" l="0" r="0" t="0"/>
          <a:stretch/>
        </p:blipFill>
        <p:spPr>
          <a:xfrm>
            <a:off x="6647400" y="4310640"/>
            <a:ext cx="361080" cy="415440"/>
          </a:xfrm>
          <a:prstGeom prst="rect">
            <a:avLst/>
          </a:prstGeom>
          <a:noFill/>
          <a:ln>
            <a:noFill/>
          </a:ln>
        </p:spPr>
      </p:pic>
      <p:sp>
        <p:nvSpPr>
          <p:cNvPr id="2694" name="Google Shape;2694;p121"/>
          <p:cNvSpPr/>
          <p:nvPr/>
        </p:nvSpPr>
        <p:spPr>
          <a:xfrm flipH="1" rot="10800000">
            <a:off x="2687760" y="3574080"/>
            <a:ext cx="3361680" cy="1332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695" name="Google Shape;2695;p121"/>
          <p:cNvSpPr/>
          <p:nvPr/>
        </p:nvSpPr>
        <p:spPr>
          <a:xfrm flipH="1">
            <a:off x="2700720" y="4238280"/>
            <a:ext cx="3345840" cy="756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2696" name="Google Shape;2696;p121"/>
          <p:cNvSpPr/>
          <p:nvPr/>
        </p:nvSpPr>
        <p:spPr>
          <a:xfrm>
            <a:off x="2535120" y="3291480"/>
            <a:ext cx="3020040" cy="6472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 de google.com</a:t>
            </a:r>
            <a:endParaRPr b="0" i="0" sz="1300" u="none" cap="none" strike="noStrike">
              <a:latin typeface="Arial"/>
              <a:ea typeface="Arial"/>
              <a:cs typeface="Arial"/>
              <a:sym typeface="Arial"/>
            </a:endParaRPr>
          </a:p>
        </p:txBody>
      </p:sp>
      <p:sp>
        <p:nvSpPr>
          <p:cNvPr id="2697" name="Google Shape;2697;p121"/>
          <p:cNvSpPr/>
          <p:nvPr/>
        </p:nvSpPr>
        <p:spPr>
          <a:xfrm>
            <a:off x="2862720" y="4212360"/>
            <a:ext cx="3310560" cy="4608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Aquí tienes el contenido de google.com</a:t>
            </a:r>
            <a:endParaRPr b="0" i="0" sz="1300" u="none" cap="none" strike="noStrike">
              <a:latin typeface="Arial"/>
              <a:ea typeface="Arial"/>
              <a:cs typeface="Arial"/>
              <a:sym typeface="Arial"/>
            </a:endParaRPr>
          </a:p>
        </p:txBody>
      </p:sp>
      <p:sp>
        <p:nvSpPr>
          <p:cNvPr id="2698" name="Google Shape;2698;p121"/>
          <p:cNvSpPr/>
          <p:nvPr/>
        </p:nvSpPr>
        <p:spPr>
          <a:xfrm>
            <a:off x="3007440" y="3655080"/>
            <a:ext cx="2687040" cy="534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2699" name="Google Shape;2699;p121"/>
          <p:cNvSpPr/>
          <p:nvPr/>
        </p:nvSpPr>
        <p:spPr>
          <a:xfrm>
            <a:off x="2643840" y="3108960"/>
            <a:ext cx="3420000" cy="167256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21"/>
          <p:cNvSpPr/>
          <p:nvPr/>
        </p:nvSpPr>
        <p:spPr>
          <a:xfrm>
            <a:off x="4064400" y="2795040"/>
            <a:ext cx="1168920" cy="34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
        <p:nvSpPr>
          <p:cNvPr id="2701" name="Google Shape;2701;p121"/>
          <p:cNvSpPr/>
          <p:nvPr/>
        </p:nvSpPr>
        <p:spPr>
          <a:xfrm>
            <a:off x="6156000" y="2722680"/>
            <a:ext cx="1258560" cy="2207880"/>
          </a:xfrm>
          <a:prstGeom prst="rect">
            <a:avLst/>
          </a:prstGeom>
          <a:noFill/>
          <a:ln cap="flat" cmpd="sng" w="29150">
            <a:solidFill>
              <a:srgbClr val="1682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21"/>
          <p:cNvSpPr/>
          <p:nvPr/>
        </p:nvSpPr>
        <p:spPr>
          <a:xfrm>
            <a:off x="51120" y="3363480"/>
            <a:ext cx="1459440" cy="11710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Navegador</a:t>
            </a:r>
            <a:endParaRPr b="0" i="0" sz="13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Postman</a:t>
            </a:r>
            <a:endParaRPr b="0" i="0" sz="13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HTTPie</a:t>
            </a:r>
            <a:endParaRPr b="0" i="0" sz="13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cURL</a:t>
            </a:r>
            <a:endParaRPr b="0" i="0" sz="1300" u="none" cap="none" strike="noStrike">
              <a:latin typeface="Arial"/>
              <a:ea typeface="Arial"/>
              <a:cs typeface="Arial"/>
              <a:sym typeface="Arial"/>
            </a:endParaRPr>
          </a:p>
        </p:txBody>
      </p:sp>
      <p:sp>
        <p:nvSpPr>
          <p:cNvPr id="2703" name="Google Shape;2703;p121"/>
          <p:cNvSpPr/>
          <p:nvPr/>
        </p:nvSpPr>
        <p:spPr>
          <a:xfrm>
            <a:off x="7416000" y="3708000"/>
            <a:ext cx="1258560" cy="970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800" u="none" cap="none" strike="noStrike">
                <a:solidFill>
                  <a:srgbClr val="650953"/>
                </a:solidFill>
                <a:latin typeface="Arial"/>
                <a:ea typeface="Arial"/>
                <a:cs typeface="Arial"/>
                <a:sym typeface="Arial"/>
              </a:rPr>
              <a:t>Nginx</a:t>
            </a:r>
            <a:endParaRPr b="0" i="0" sz="1800" u="none" cap="none" strike="noStrike">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7" name="Shape 2707"/>
        <p:cNvGrpSpPr/>
        <p:nvPr/>
      </p:nvGrpSpPr>
      <p:grpSpPr>
        <a:xfrm>
          <a:off x="0" y="0"/>
          <a:ext cx="0" cy="0"/>
          <a:chOff x="0" y="0"/>
          <a:chExt cx="0" cy="0"/>
        </a:xfrm>
      </p:grpSpPr>
      <p:sp>
        <p:nvSpPr>
          <p:cNvPr id="2708" name="Google Shape;2708;p12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709" name="Google Shape;2709;p12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a:t>
            </a:r>
            <a:endParaRPr b="0" i="0" sz="2000" u="none" cap="none" strike="noStrike">
              <a:latin typeface="Arial"/>
              <a:ea typeface="Arial"/>
              <a:cs typeface="Arial"/>
              <a:sym typeface="Arial"/>
            </a:endParaRPr>
          </a:p>
        </p:txBody>
      </p:sp>
      <p:sp>
        <p:nvSpPr>
          <p:cNvPr id="2710" name="Google Shape;2710;p12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711" name="Google Shape;2711;p12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712" name="Google Shape;2712;p12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713" name="Google Shape;2713;p12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714" name="Google Shape;2714;p12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715" name="Google Shape;2715;p12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716" name="Google Shape;2716;p122"/>
          <p:cNvSpPr/>
          <p:nvPr/>
        </p:nvSpPr>
        <p:spPr>
          <a:xfrm>
            <a:off x="504000" y="2251440"/>
            <a:ext cx="1726920" cy="22489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22"/>
          <p:cNvSpPr/>
          <p:nvPr/>
        </p:nvSpPr>
        <p:spPr>
          <a:xfrm>
            <a:off x="144000" y="1908000"/>
            <a:ext cx="234468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718" name="Google Shape;2718;p122"/>
          <p:cNvSpPr/>
          <p:nvPr/>
        </p:nvSpPr>
        <p:spPr>
          <a:xfrm>
            <a:off x="6696000" y="2251440"/>
            <a:ext cx="1870920" cy="22489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22"/>
          <p:cNvSpPr/>
          <p:nvPr/>
        </p:nvSpPr>
        <p:spPr>
          <a:xfrm>
            <a:off x="6430680" y="1908000"/>
            <a:ext cx="253224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2720" name="Google Shape;2720;p122"/>
          <p:cNvSpPr/>
          <p:nvPr/>
        </p:nvSpPr>
        <p:spPr>
          <a:xfrm flipH="1" rot="10800000">
            <a:off x="2315520" y="2898720"/>
            <a:ext cx="4332600" cy="1728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721" name="Google Shape;2721;p122"/>
          <p:cNvSpPr/>
          <p:nvPr/>
        </p:nvSpPr>
        <p:spPr>
          <a:xfrm flipH="1">
            <a:off x="2332080" y="3753000"/>
            <a:ext cx="4312440" cy="1080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2722" name="Google Shape;2722;p122"/>
          <p:cNvSpPr/>
          <p:nvPr/>
        </p:nvSpPr>
        <p:spPr>
          <a:xfrm>
            <a:off x="2658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de google.com</a:t>
            </a:r>
            <a:endParaRPr b="0" i="0" sz="1300" u="none" cap="none" strike="noStrike">
              <a:latin typeface="Arial"/>
              <a:ea typeface="Arial"/>
              <a:cs typeface="Arial"/>
              <a:sym typeface="Arial"/>
            </a:endParaRPr>
          </a:p>
        </p:txBody>
      </p:sp>
      <p:sp>
        <p:nvSpPr>
          <p:cNvPr id="2723" name="Google Shape;2723;p122"/>
          <p:cNvSpPr/>
          <p:nvPr/>
        </p:nvSpPr>
        <p:spPr>
          <a:xfrm>
            <a:off x="4860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&lt;html&gt; ...</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&lt;meta&gt;...  </a:t>
            </a:r>
            <a:endParaRPr b="0" i="0" sz="1300" u="none" cap="none" strike="noStrike">
              <a:latin typeface="Arial"/>
              <a:ea typeface="Arial"/>
              <a:cs typeface="Arial"/>
              <a:sym typeface="Arial"/>
            </a:endParaRPr>
          </a:p>
        </p:txBody>
      </p:sp>
      <p:sp>
        <p:nvSpPr>
          <p:cNvPr id="2724" name="Google Shape;2724;p122"/>
          <p:cNvSpPr/>
          <p:nvPr/>
        </p:nvSpPr>
        <p:spPr>
          <a:xfrm>
            <a:off x="3197160" y="3002040"/>
            <a:ext cx="2625120" cy="688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2725" name="Google Shape;2725;p122"/>
          <p:cNvSpPr/>
          <p:nvPr/>
        </p:nvSpPr>
        <p:spPr>
          <a:xfrm>
            <a:off x="2259000" y="2298240"/>
            <a:ext cx="4407840" cy="215568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22"/>
          <p:cNvSpPr/>
          <p:nvPr/>
        </p:nvSpPr>
        <p:spPr>
          <a:xfrm>
            <a:off x="4088880" y="1929960"/>
            <a:ext cx="1507680" cy="447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
        <p:nvSpPr>
          <p:cNvPr id="2727" name="Google Shape;2727;p122"/>
          <p:cNvSpPr/>
          <p:nvPr/>
        </p:nvSpPr>
        <p:spPr>
          <a:xfrm>
            <a:off x="2700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22"/>
          <p:cNvSpPr/>
          <p:nvPr/>
        </p:nvSpPr>
        <p:spPr>
          <a:xfrm>
            <a:off x="4896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22"/>
          <p:cNvSpPr/>
          <p:nvPr/>
        </p:nvSpPr>
        <p:spPr>
          <a:xfrm>
            <a:off x="534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de google.com</a:t>
            </a:r>
            <a:endParaRPr b="0" i="0" sz="1300" u="none" cap="none" strike="noStrike">
              <a:latin typeface="Arial"/>
              <a:ea typeface="Arial"/>
              <a:cs typeface="Arial"/>
              <a:sym typeface="Arial"/>
            </a:endParaRPr>
          </a:p>
        </p:txBody>
      </p:sp>
      <p:sp>
        <p:nvSpPr>
          <p:cNvPr id="2730" name="Google Shape;2730;p122"/>
          <p:cNvSpPr/>
          <p:nvPr/>
        </p:nvSpPr>
        <p:spPr>
          <a:xfrm>
            <a:off x="576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22"/>
          <p:cNvSpPr/>
          <p:nvPr/>
        </p:nvSpPr>
        <p:spPr>
          <a:xfrm>
            <a:off x="6906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de google.com</a:t>
            </a:r>
            <a:endParaRPr b="0" i="0" sz="1300" u="none" cap="none" strike="noStrike">
              <a:latin typeface="Arial"/>
              <a:ea typeface="Arial"/>
              <a:cs typeface="Arial"/>
              <a:sym typeface="Arial"/>
            </a:endParaRPr>
          </a:p>
        </p:txBody>
      </p:sp>
      <p:sp>
        <p:nvSpPr>
          <p:cNvPr id="2732" name="Google Shape;2732;p122"/>
          <p:cNvSpPr/>
          <p:nvPr/>
        </p:nvSpPr>
        <p:spPr>
          <a:xfrm>
            <a:off x="6948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22"/>
          <p:cNvSpPr/>
          <p:nvPr/>
        </p:nvSpPr>
        <p:spPr>
          <a:xfrm>
            <a:off x="7056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&lt;html&gt; ...</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&lt;meta&gt;... </a:t>
            </a:r>
            <a:endParaRPr b="0" i="0" sz="1300" u="none" cap="none" strike="noStrike">
              <a:latin typeface="Arial"/>
              <a:ea typeface="Arial"/>
              <a:cs typeface="Arial"/>
              <a:sym typeface="Arial"/>
            </a:endParaRPr>
          </a:p>
        </p:txBody>
      </p:sp>
      <p:sp>
        <p:nvSpPr>
          <p:cNvPr id="2734" name="Google Shape;2734;p122"/>
          <p:cNvSpPr/>
          <p:nvPr/>
        </p:nvSpPr>
        <p:spPr>
          <a:xfrm>
            <a:off x="7092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22"/>
          <p:cNvSpPr/>
          <p:nvPr/>
        </p:nvSpPr>
        <p:spPr>
          <a:xfrm flipH="1">
            <a:off x="7485480" y="2919600"/>
            <a:ext cx="360" cy="823320"/>
          </a:xfrm>
          <a:custGeom>
            <a:rect b="b" l="l" r="r" t="t"/>
            <a:pathLst>
              <a:path extrusionOk="0" h="21600" w="21600">
                <a:moveTo>
                  <a:pt x="0" y="0"/>
                </a:moveTo>
                <a:lnTo>
                  <a:pt x="21600" y="21600"/>
                </a:lnTo>
              </a:path>
            </a:pathLst>
          </a:custGeom>
          <a:noFill/>
          <a:ln cap="flat" cmpd="sng" w="12600">
            <a:solidFill>
              <a:srgbClr val="650953"/>
            </a:solidFill>
            <a:prstDash val="dashDot"/>
            <a:round/>
            <a:headEnd len="sm" w="sm" type="none"/>
            <a:tailEnd len="med" w="med" type="triangle"/>
          </a:ln>
        </p:spPr>
      </p:sp>
      <p:sp>
        <p:nvSpPr>
          <p:cNvPr id="2736" name="Google Shape;2736;p122"/>
          <p:cNvSpPr/>
          <p:nvPr/>
        </p:nvSpPr>
        <p:spPr>
          <a:xfrm>
            <a:off x="7452000" y="3179520"/>
            <a:ext cx="1114920" cy="491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650953"/>
                </a:solidFill>
                <a:latin typeface="Arial"/>
                <a:ea typeface="Arial"/>
                <a:cs typeface="Arial"/>
                <a:sym typeface="Arial"/>
              </a:rPr>
              <a:t>Procesando.. </a:t>
            </a:r>
            <a:endParaRPr b="0" i="0" sz="1100" u="none" cap="none" strike="noStrike">
              <a:latin typeface="Arial"/>
              <a:ea typeface="Arial"/>
              <a:cs typeface="Arial"/>
              <a:sym typeface="Arial"/>
            </a:endParaRPr>
          </a:p>
        </p:txBody>
      </p:sp>
      <p:sp>
        <p:nvSpPr>
          <p:cNvPr id="2737" name="Google Shape;2737;p122"/>
          <p:cNvSpPr/>
          <p:nvPr/>
        </p:nvSpPr>
        <p:spPr>
          <a:xfrm>
            <a:off x="684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&lt;html&gt; ...</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&lt;meta&gt;...  </a:t>
            </a:r>
            <a:endParaRPr b="0" i="0" sz="1300" u="none" cap="none" strike="noStrike">
              <a:latin typeface="Arial"/>
              <a:ea typeface="Arial"/>
              <a:cs typeface="Arial"/>
              <a:sym typeface="Arial"/>
            </a:endParaRPr>
          </a:p>
        </p:txBody>
      </p:sp>
      <p:sp>
        <p:nvSpPr>
          <p:cNvPr id="2738" name="Google Shape;2738;p122"/>
          <p:cNvSpPr/>
          <p:nvPr/>
        </p:nvSpPr>
        <p:spPr>
          <a:xfrm>
            <a:off x="720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2" name="Shape 2742"/>
        <p:cNvGrpSpPr/>
        <p:nvPr/>
      </p:nvGrpSpPr>
      <p:grpSpPr>
        <a:xfrm>
          <a:off x="0" y="0"/>
          <a:ext cx="0" cy="0"/>
          <a:chOff x="0" y="0"/>
          <a:chExt cx="0" cy="0"/>
        </a:xfrm>
      </p:grpSpPr>
      <p:sp>
        <p:nvSpPr>
          <p:cNvPr id="2743" name="Google Shape;2743;p12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a:t>
            </a:r>
            <a:r>
              <a:rPr b="1" i="0" lang="es" sz="700" u="none" cap="none" strike="noStrike">
                <a:solidFill>
                  <a:srgbClr val="000000"/>
                </a:solidFill>
                <a:latin typeface="Poppins"/>
                <a:ea typeface="Poppins"/>
                <a:cs typeface="Poppins"/>
                <a:sym typeface="Poppins"/>
              </a:rPr>
              <a:t>Resumen</a:t>
            </a:r>
            <a:r>
              <a:rPr b="0" i="0" lang="es" sz="700" u="none" cap="none" strike="noStrike">
                <a:solidFill>
                  <a:srgbClr val="000000"/>
                </a:solidFill>
                <a:latin typeface="Poppins"/>
                <a:ea typeface="Poppins"/>
                <a:cs typeface="Poppins"/>
                <a:sym typeface="Poppins"/>
              </a:rPr>
              <a:t>  I  Proyecto</a:t>
            </a:r>
            <a:endParaRPr b="0" i="0" sz="700" u="none" cap="none" strike="noStrike">
              <a:latin typeface="Arial"/>
              <a:ea typeface="Arial"/>
              <a:cs typeface="Arial"/>
              <a:sym typeface="Arial"/>
            </a:endParaRPr>
          </a:p>
        </p:txBody>
      </p:sp>
      <p:sp>
        <p:nvSpPr>
          <p:cNvPr id="2744" name="Google Shape;2744;p12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HTTPS</a:t>
            </a:r>
            <a:endParaRPr b="0" i="0" sz="2000" u="none" cap="none" strike="noStrike">
              <a:latin typeface="Arial"/>
              <a:ea typeface="Arial"/>
              <a:cs typeface="Arial"/>
              <a:sym typeface="Arial"/>
            </a:endParaRPr>
          </a:p>
        </p:txBody>
      </p:sp>
      <p:sp>
        <p:nvSpPr>
          <p:cNvPr id="2745" name="Google Shape;2745;p12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746" name="Google Shape;2746;p12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747" name="Google Shape;2747;p12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748" name="Google Shape;2748;p12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749" name="Google Shape;2749;p12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750" name="Google Shape;2750;p12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751" name="Google Shape;2751;p123"/>
          <p:cNvSpPr/>
          <p:nvPr/>
        </p:nvSpPr>
        <p:spPr>
          <a:xfrm>
            <a:off x="504000" y="2251440"/>
            <a:ext cx="1726920" cy="22489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23"/>
          <p:cNvSpPr/>
          <p:nvPr/>
        </p:nvSpPr>
        <p:spPr>
          <a:xfrm>
            <a:off x="144000" y="1908000"/>
            <a:ext cx="234468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753" name="Google Shape;2753;p123"/>
          <p:cNvSpPr/>
          <p:nvPr/>
        </p:nvSpPr>
        <p:spPr>
          <a:xfrm>
            <a:off x="6696000" y="2251440"/>
            <a:ext cx="1870920" cy="22489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23"/>
          <p:cNvSpPr/>
          <p:nvPr/>
        </p:nvSpPr>
        <p:spPr>
          <a:xfrm>
            <a:off x="6430680" y="1908000"/>
            <a:ext cx="2532240" cy="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2755" name="Google Shape;2755;p123"/>
          <p:cNvSpPr/>
          <p:nvPr/>
        </p:nvSpPr>
        <p:spPr>
          <a:xfrm flipH="1" rot="10800000">
            <a:off x="2315520" y="2898720"/>
            <a:ext cx="4332600" cy="1728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2756" name="Google Shape;2756;p123"/>
          <p:cNvSpPr/>
          <p:nvPr/>
        </p:nvSpPr>
        <p:spPr>
          <a:xfrm flipH="1">
            <a:off x="2332080" y="3753000"/>
            <a:ext cx="4312440" cy="1080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2757" name="Google Shape;2757;p123"/>
          <p:cNvSpPr/>
          <p:nvPr/>
        </p:nvSpPr>
        <p:spPr>
          <a:xfrm>
            <a:off x="2658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$9h7.D-f1!_ci8G,¿</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s&amp;P*mm0A¿zX</a:t>
            </a:r>
            <a:endParaRPr b="0" i="0" sz="1300" u="none" cap="none" strike="noStrike">
              <a:latin typeface="Arial"/>
              <a:ea typeface="Arial"/>
              <a:cs typeface="Arial"/>
              <a:sym typeface="Arial"/>
            </a:endParaRPr>
          </a:p>
        </p:txBody>
      </p:sp>
      <p:sp>
        <p:nvSpPr>
          <p:cNvPr id="2758" name="Google Shape;2758;p123"/>
          <p:cNvSpPr/>
          <p:nvPr/>
        </p:nvSpPr>
        <p:spPr>
          <a:xfrm>
            <a:off x="4860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/9H*sD+-1Ds</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P)s.2ji@spN-</a:t>
            </a:r>
            <a:endParaRPr b="0" i="0" sz="1300" u="none" cap="none" strike="noStrike">
              <a:latin typeface="Arial"/>
              <a:ea typeface="Arial"/>
              <a:cs typeface="Arial"/>
              <a:sym typeface="Arial"/>
            </a:endParaRPr>
          </a:p>
        </p:txBody>
      </p:sp>
      <p:sp>
        <p:nvSpPr>
          <p:cNvPr id="2759" name="Google Shape;2759;p123"/>
          <p:cNvSpPr/>
          <p:nvPr/>
        </p:nvSpPr>
        <p:spPr>
          <a:xfrm>
            <a:off x="3197160" y="3002040"/>
            <a:ext cx="2625120" cy="688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2760" name="Google Shape;2760;p123"/>
          <p:cNvSpPr/>
          <p:nvPr/>
        </p:nvSpPr>
        <p:spPr>
          <a:xfrm>
            <a:off x="2259000" y="2298240"/>
            <a:ext cx="4407840" cy="215568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23"/>
          <p:cNvSpPr/>
          <p:nvPr/>
        </p:nvSpPr>
        <p:spPr>
          <a:xfrm>
            <a:off x="4088880" y="1929960"/>
            <a:ext cx="1507680" cy="447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HTTPS</a:t>
            </a:r>
            <a:endParaRPr b="0" i="0" sz="1600" u="none" cap="none" strike="noStrike">
              <a:latin typeface="Arial"/>
              <a:ea typeface="Arial"/>
              <a:cs typeface="Arial"/>
              <a:sym typeface="Arial"/>
            </a:endParaRPr>
          </a:p>
        </p:txBody>
      </p:sp>
      <p:sp>
        <p:nvSpPr>
          <p:cNvPr id="2762" name="Google Shape;2762;p123"/>
          <p:cNvSpPr/>
          <p:nvPr/>
        </p:nvSpPr>
        <p:spPr>
          <a:xfrm>
            <a:off x="2700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23"/>
          <p:cNvSpPr/>
          <p:nvPr/>
        </p:nvSpPr>
        <p:spPr>
          <a:xfrm>
            <a:off x="4896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23"/>
          <p:cNvSpPr/>
          <p:nvPr/>
        </p:nvSpPr>
        <p:spPr>
          <a:xfrm>
            <a:off x="534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de google.com</a:t>
            </a:r>
            <a:endParaRPr b="0" i="0" sz="1300" u="none" cap="none" strike="noStrike">
              <a:latin typeface="Arial"/>
              <a:ea typeface="Arial"/>
              <a:cs typeface="Arial"/>
              <a:sym typeface="Arial"/>
            </a:endParaRPr>
          </a:p>
        </p:txBody>
      </p:sp>
      <p:sp>
        <p:nvSpPr>
          <p:cNvPr id="2765" name="Google Shape;2765;p123"/>
          <p:cNvSpPr/>
          <p:nvPr/>
        </p:nvSpPr>
        <p:spPr>
          <a:xfrm>
            <a:off x="576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23"/>
          <p:cNvSpPr/>
          <p:nvPr/>
        </p:nvSpPr>
        <p:spPr>
          <a:xfrm flipH="1">
            <a:off x="7485480" y="2919600"/>
            <a:ext cx="360" cy="823320"/>
          </a:xfrm>
          <a:custGeom>
            <a:rect b="b" l="l" r="r" t="t"/>
            <a:pathLst>
              <a:path extrusionOk="0" h="21600" w="21600">
                <a:moveTo>
                  <a:pt x="0" y="0"/>
                </a:moveTo>
                <a:lnTo>
                  <a:pt x="21600" y="21600"/>
                </a:lnTo>
              </a:path>
            </a:pathLst>
          </a:custGeom>
          <a:noFill/>
          <a:ln cap="flat" cmpd="sng" w="12600">
            <a:solidFill>
              <a:srgbClr val="650953"/>
            </a:solidFill>
            <a:prstDash val="dashDot"/>
            <a:round/>
            <a:headEnd len="sm" w="sm" type="none"/>
            <a:tailEnd len="med" w="med" type="triangle"/>
          </a:ln>
        </p:spPr>
      </p:sp>
      <p:sp>
        <p:nvSpPr>
          <p:cNvPr id="2767" name="Google Shape;2767;p123"/>
          <p:cNvSpPr/>
          <p:nvPr/>
        </p:nvSpPr>
        <p:spPr>
          <a:xfrm>
            <a:off x="7452000" y="3179520"/>
            <a:ext cx="1114920" cy="491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650953"/>
                </a:solidFill>
                <a:latin typeface="Arial"/>
                <a:ea typeface="Arial"/>
                <a:cs typeface="Arial"/>
                <a:sym typeface="Arial"/>
              </a:rPr>
              <a:t>Procesando.. </a:t>
            </a:r>
            <a:endParaRPr b="0" i="0" sz="1100" u="none" cap="none" strike="noStrike">
              <a:latin typeface="Arial"/>
              <a:ea typeface="Arial"/>
              <a:cs typeface="Arial"/>
              <a:sym typeface="Arial"/>
            </a:endParaRPr>
          </a:p>
        </p:txBody>
      </p:sp>
      <p:pic>
        <p:nvPicPr>
          <p:cNvPr id="2768" name="Google Shape;2768;p123"/>
          <p:cNvPicPr preferRelativeResize="0"/>
          <p:nvPr/>
        </p:nvPicPr>
        <p:blipFill rotWithShape="1">
          <a:blip r:embed="rId7">
            <a:alphaModFix/>
          </a:blip>
          <a:srcRect b="0" l="0" r="0" t="0"/>
          <a:stretch/>
        </p:blipFill>
        <p:spPr>
          <a:xfrm>
            <a:off x="6480000" y="1296000"/>
            <a:ext cx="757800" cy="375120"/>
          </a:xfrm>
          <a:prstGeom prst="rect">
            <a:avLst/>
          </a:prstGeom>
          <a:noFill/>
          <a:ln>
            <a:noFill/>
          </a:ln>
        </p:spPr>
      </p:pic>
      <p:pic>
        <p:nvPicPr>
          <p:cNvPr id="2769" name="Google Shape;2769;p123"/>
          <p:cNvPicPr preferRelativeResize="0"/>
          <p:nvPr/>
        </p:nvPicPr>
        <p:blipFill rotWithShape="1">
          <a:blip r:embed="rId8">
            <a:alphaModFix/>
          </a:blip>
          <a:srcRect b="0" l="0" r="0" t="0"/>
          <a:stretch/>
        </p:blipFill>
        <p:spPr>
          <a:xfrm>
            <a:off x="1906920" y="1296000"/>
            <a:ext cx="756000" cy="382320"/>
          </a:xfrm>
          <a:prstGeom prst="rect">
            <a:avLst/>
          </a:prstGeom>
          <a:noFill/>
          <a:ln>
            <a:noFill/>
          </a:ln>
        </p:spPr>
      </p:pic>
      <p:sp>
        <p:nvSpPr>
          <p:cNvPr id="2770" name="Google Shape;2770;p123"/>
          <p:cNvSpPr/>
          <p:nvPr/>
        </p:nvSpPr>
        <p:spPr>
          <a:xfrm>
            <a:off x="2168640" y="1715400"/>
            <a:ext cx="360" cy="1055160"/>
          </a:xfrm>
          <a:custGeom>
            <a:rect b="b" l="l" r="r" t="t"/>
            <a:pathLst>
              <a:path extrusionOk="0" h="21600" w="21600">
                <a:moveTo>
                  <a:pt x="0" y="0"/>
                </a:moveTo>
                <a:lnTo>
                  <a:pt x="21600" y="21600"/>
                </a:lnTo>
              </a:path>
            </a:pathLst>
          </a:custGeom>
          <a:noFill/>
          <a:ln cap="flat" cmpd="sng" w="12600">
            <a:solidFill>
              <a:srgbClr val="069A2E"/>
            </a:solidFill>
            <a:prstDash val="solid"/>
            <a:round/>
            <a:headEnd len="sm" w="sm" type="none"/>
            <a:tailEnd len="med" w="med" type="triangle"/>
          </a:ln>
        </p:spPr>
      </p:sp>
      <p:sp>
        <p:nvSpPr>
          <p:cNvPr id="2771" name="Google Shape;2771;p123"/>
          <p:cNvSpPr/>
          <p:nvPr/>
        </p:nvSpPr>
        <p:spPr>
          <a:xfrm>
            <a:off x="2118600" y="1632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Encripto los datos</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con la clave pública</a:t>
            </a:r>
            <a:endParaRPr b="0" i="0" sz="11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100" u="none" cap="none" strike="noStrike">
                <a:solidFill>
                  <a:srgbClr val="069A2E"/>
                </a:solidFill>
                <a:latin typeface="Arial"/>
                <a:ea typeface="Arial"/>
                <a:cs typeface="Arial"/>
                <a:sym typeface="Arial"/>
              </a:rPr>
              <a:t>del servidor</a:t>
            </a:r>
            <a:endParaRPr b="0" i="0" sz="1100" u="none" cap="none" strike="noStrike">
              <a:latin typeface="Arial"/>
              <a:ea typeface="Arial"/>
              <a:cs typeface="Arial"/>
              <a:sym typeface="Arial"/>
            </a:endParaRPr>
          </a:p>
        </p:txBody>
      </p:sp>
      <p:sp>
        <p:nvSpPr>
          <p:cNvPr id="2772" name="Google Shape;2772;p123"/>
          <p:cNvSpPr/>
          <p:nvPr/>
        </p:nvSpPr>
        <p:spPr>
          <a:xfrm>
            <a:off x="6834600" y="2316960"/>
            <a:ext cx="1804320" cy="601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de google.com</a:t>
            </a:r>
            <a:endParaRPr b="0" i="0" sz="1300" u="none" cap="none" strike="noStrike">
              <a:latin typeface="Arial"/>
              <a:ea typeface="Arial"/>
              <a:cs typeface="Arial"/>
              <a:sym typeface="Arial"/>
            </a:endParaRPr>
          </a:p>
        </p:txBody>
      </p:sp>
      <p:sp>
        <p:nvSpPr>
          <p:cNvPr id="2773" name="Google Shape;2773;p123"/>
          <p:cNvSpPr/>
          <p:nvPr/>
        </p:nvSpPr>
        <p:spPr>
          <a:xfrm>
            <a:off x="6876000" y="2340000"/>
            <a:ext cx="1510920" cy="524160"/>
          </a:xfrm>
          <a:prstGeom prst="rect">
            <a:avLst/>
          </a:prstGeom>
          <a:noFill/>
          <a:ln cap="flat" cmpd="sng" w="1007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23"/>
          <p:cNvSpPr/>
          <p:nvPr/>
        </p:nvSpPr>
        <p:spPr>
          <a:xfrm>
            <a:off x="6777000" y="1712520"/>
            <a:ext cx="360" cy="1055160"/>
          </a:xfrm>
          <a:custGeom>
            <a:rect b="b" l="l" r="r" t="t"/>
            <a:pathLst>
              <a:path extrusionOk="0" h="21600" w="21600">
                <a:moveTo>
                  <a:pt x="0" y="0"/>
                </a:moveTo>
                <a:lnTo>
                  <a:pt x="21600" y="21600"/>
                </a:lnTo>
              </a:path>
            </a:pathLst>
          </a:custGeom>
          <a:noFill/>
          <a:ln cap="flat" cmpd="sng" w="12600">
            <a:solidFill>
              <a:srgbClr val="FF0000"/>
            </a:solidFill>
            <a:prstDash val="solid"/>
            <a:round/>
            <a:headEnd len="sm" w="sm" type="none"/>
            <a:tailEnd len="med" w="med" type="triangle"/>
          </a:ln>
        </p:spPr>
      </p:sp>
      <p:sp>
        <p:nvSpPr>
          <p:cNvPr id="2775" name="Google Shape;2775;p123"/>
          <p:cNvSpPr/>
          <p:nvPr/>
        </p:nvSpPr>
        <p:spPr>
          <a:xfrm>
            <a:off x="4998600" y="1632960"/>
            <a:ext cx="1804320" cy="60156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Desencripto los datos</a:t>
            </a:r>
            <a:endParaRPr b="0" i="0" sz="11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con la clave privada</a:t>
            </a:r>
            <a:endParaRPr b="0" i="0" sz="11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100" u="none" cap="none" strike="noStrike">
                <a:solidFill>
                  <a:srgbClr val="FF0000"/>
                </a:solidFill>
                <a:latin typeface="Arial"/>
                <a:ea typeface="Arial"/>
                <a:cs typeface="Arial"/>
                <a:sym typeface="Arial"/>
              </a:rPr>
              <a:t>del servidor</a:t>
            </a:r>
            <a:endParaRPr b="0" i="0" sz="1100" u="none" cap="none" strike="noStrike">
              <a:latin typeface="Arial"/>
              <a:ea typeface="Arial"/>
              <a:cs typeface="Arial"/>
              <a:sym typeface="Arial"/>
            </a:endParaRPr>
          </a:p>
        </p:txBody>
      </p:sp>
      <p:sp>
        <p:nvSpPr>
          <p:cNvPr id="2776" name="Google Shape;2776;p123"/>
          <p:cNvSpPr/>
          <p:nvPr/>
        </p:nvSpPr>
        <p:spPr>
          <a:xfrm>
            <a:off x="684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&lt;html&gt; ...</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&lt;meta&gt;...  </a:t>
            </a:r>
            <a:endParaRPr b="0" i="0" sz="1300" u="none" cap="none" strike="noStrike">
              <a:latin typeface="Arial"/>
              <a:ea typeface="Arial"/>
              <a:cs typeface="Arial"/>
              <a:sym typeface="Arial"/>
            </a:endParaRPr>
          </a:p>
        </p:txBody>
      </p:sp>
      <p:sp>
        <p:nvSpPr>
          <p:cNvPr id="2777" name="Google Shape;2777;p123"/>
          <p:cNvSpPr/>
          <p:nvPr/>
        </p:nvSpPr>
        <p:spPr>
          <a:xfrm>
            <a:off x="720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23"/>
          <p:cNvSpPr/>
          <p:nvPr/>
        </p:nvSpPr>
        <p:spPr>
          <a:xfrm>
            <a:off x="7056000" y="3791520"/>
            <a:ext cx="1474920" cy="59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&lt;html&gt; ...</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&lt;meta&gt;... </a:t>
            </a:r>
            <a:endParaRPr b="0" i="0" sz="1300" u="none" cap="none" strike="noStrike">
              <a:latin typeface="Arial"/>
              <a:ea typeface="Arial"/>
              <a:cs typeface="Arial"/>
              <a:sym typeface="Arial"/>
            </a:endParaRPr>
          </a:p>
        </p:txBody>
      </p:sp>
      <p:sp>
        <p:nvSpPr>
          <p:cNvPr id="2779" name="Google Shape;2779;p123"/>
          <p:cNvSpPr/>
          <p:nvPr/>
        </p:nvSpPr>
        <p:spPr>
          <a:xfrm>
            <a:off x="7092000" y="3816000"/>
            <a:ext cx="1222920" cy="524160"/>
          </a:xfrm>
          <a:prstGeom prst="rect">
            <a:avLst/>
          </a:prstGeom>
          <a:noFill/>
          <a:ln cap="flat" cmpd="sng" w="1007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3" name="Shape 2783"/>
        <p:cNvGrpSpPr/>
        <p:nvPr/>
      </p:nvGrpSpPr>
      <p:grpSpPr>
        <a:xfrm>
          <a:off x="0" y="0"/>
          <a:ext cx="0" cy="0"/>
          <a:chOff x="0" y="0"/>
          <a:chExt cx="0" cy="0"/>
        </a:xfrm>
      </p:grpSpPr>
      <p:sp>
        <p:nvSpPr>
          <p:cNvPr id="2784" name="Google Shape;2784;p12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Resumen  I  </a:t>
            </a:r>
            <a:r>
              <a:rPr b="1" i="0" lang="es" sz="700" u="none" cap="none" strike="noStrike">
                <a:solidFill>
                  <a:srgbClr val="000000"/>
                </a:solidFill>
                <a:latin typeface="Poppins"/>
                <a:ea typeface="Poppins"/>
                <a:cs typeface="Poppins"/>
                <a:sym typeface="Poppins"/>
              </a:rPr>
              <a:t>Proyecto</a:t>
            </a:r>
            <a:endParaRPr b="0" i="0" sz="700" u="none" cap="none" strike="noStrike">
              <a:latin typeface="Arial"/>
              <a:ea typeface="Arial"/>
              <a:cs typeface="Arial"/>
              <a:sym typeface="Arial"/>
            </a:endParaRPr>
          </a:p>
        </p:txBody>
      </p:sp>
      <p:sp>
        <p:nvSpPr>
          <p:cNvPr id="2785" name="Google Shape;2785;p12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Indice</a:t>
            </a:r>
            <a:endParaRPr b="0" i="0" sz="2000" u="none" cap="none" strike="noStrike">
              <a:latin typeface="Arial"/>
              <a:ea typeface="Arial"/>
              <a:cs typeface="Arial"/>
              <a:sym typeface="Arial"/>
            </a:endParaRPr>
          </a:p>
        </p:txBody>
      </p:sp>
      <p:sp>
        <p:nvSpPr>
          <p:cNvPr id="2786" name="Google Shape;2786;p12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787" name="Google Shape;2787;p12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788" name="Google Shape;2788;p12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789" name="Google Shape;2789;p12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790" name="Google Shape;2790;p12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791" name="Google Shape;2791;p12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792" name="Google Shape;2792;p124"/>
          <p:cNvSpPr/>
          <p:nvPr/>
        </p:nvSpPr>
        <p:spPr>
          <a:xfrm>
            <a:off x="428040" y="1625040"/>
            <a:ext cx="3313080" cy="18255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 &amp; 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APIs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Nginx</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 SSL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Resumen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Proyecto</a:t>
            </a:r>
            <a:endParaRPr b="1" i="0" sz="1500" u="none" cap="none" strike="noStrike"/>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6" name="Shape 2796"/>
        <p:cNvGrpSpPr/>
        <p:nvPr/>
      </p:nvGrpSpPr>
      <p:grpSpPr>
        <a:xfrm>
          <a:off x="0" y="0"/>
          <a:ext cx="0" cy="0"/>
          <a:chOff x="0" y="0"/>
          <a:chExt cx="0" cy="0"/>
        </a:xfrm>
      </p:grpSpPr>
      <p:sp>
        <p:nvSpPr>
          <p:cNvPr id="2797" name="Google Shape;2797;p12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Resumen  I  </a:t>
            </a:r>
            <a:r>
              <a:rPr b="1" i="0" lang="es" sz="700" u="none" cap="none" strike="noStrike">
                <a:solidFill>
                  <a:srgbClr val="000000"/>
                </a:solidFill>
                <a:latin typeface="Poppins"/>
                <a:ea typeface="Poppins"/>
                <a:cs typeface="Poppins"/>
                <a:sym typeface="Poppins"/>
              </a:rPr>
              <a:t>Proyecto</a:t>
            </a:r>
            <a:endParaRPr b="0" i="0" sz="700" u="none" cap="none" strike="noStrike">
              <a:latin typeface="Arial"/>
              <a:ea typeface="Arial"/>
              <a:cs typeface="Arial"/>
              <a:sym typeface="Arial"/>
            </a:endParaRPr>
          </a:p>
        </p:txBody>
      </p:sp>
      <p:sp>
        <p:nvSpPr>
          <p:cNvPr id="2798" name="Google Shape;2798;p12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PROYECTO</a:t>
            </a:r>
            <a:endParaRPr b="0" i="0" sz="2000" u="none" cap="none" strike="noStrike">
              <a:latin typeface="Arial"/>
              <a:ea typeface="Arial"/>
              <a:cs typeface="Arial"/>
              <a:sym typeface="Arial"/>
            </a:endParaRPr>
          </a:p>
        </p:txBody>
      </p:sp>
      <p:sp>
        <p:nvSpPr>
          <p:cNvPr id="2799" name="Google Shape;2799;p12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800" name="Google Shape;2800;p12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801" name="Google Shape;2801;p12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802" name="Google Shape;2802;p12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803" name="Google Shape;2803;p12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804" name="Google Shape;2804;p12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805" name="Google Shape;2805;p125"/>
          <p:cNvSpPr/>
          <p:nvPr/>
        </p:nvSpPr>
        <p:spPr>
          <a:xfrm>
            <a:off x="2592000" y="1728000"/>
            <a:ext cx="179280" cy="344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25"/>
          <p:cNvSpPr/>
          <p:nvPr/>
        </p:nvSpPr>
        <p:spPr>
          <a:xfrm>
            <a:off x="428050" y="1626125"/>
            <a:ext cx="8642700" cy="3374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1300" u="none" cap="none" strike="noStrike">
                <a:solidFill>
                  <a:srgbClr val="000000"/>
                </a:solidFill>
                <a:latin typeface="Poppins Light"/>
                <a:ea typeface="Poppins Light"/>
                <a:cs typeface="Poppins Light"/>
                <a:sym typeface="Poppins Light"/>
              </a:rPr>
              <a:t>Levantar en local un Nginx con estas características:</a:t>
            </a:r>
            <a:endParaRPr b="0" i="0" sz="1300" u="none" cap="none" strike="noStrike">
              <a:latin typeface="Arial"/>
              <a:ea typeface="Arial"/>
              <a:cs typeface="Arial"/>
              <a:sym typeface="Arial"/>
            </a:endParaRPr>
          </a:p>
          <a:p>
            <a:pPr indent="-202939" lvl="1" marL="431999"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[1] </a:t>
            </a:r>
            <a:r>
              <a:rPr b="0" i="0" lang="es" sz="1300" u="none" cap="none" strike="noStrike">
                <a:solidFill>
                  <a:srgbClr val="000000"/>
                </a:solidFill>
                <a:latin typeface="Poppins Light"/>
                <a:ea typeface="Poppins Light"/>
                <a:cs typeface="Poppins Light"/>
                <a:sym typeface="Poppins Light"/>
              </a:rPr>
              <a:t>Tiene que exponer el contenido de “/var/www/html/” en el puerto 80 (HTTP)</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[2] Debe devolver un 404 si se accede a un archivo que no existe</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[3] </a:t>
            </a:r>
            <a:r>
              <a:rPr b="0" i="0" lang="es" sz="1300" u="none" cap="none" strike="noStrike">
                <a:solidFill>
                  <a:srgbClr val="000000"/>
                </a:solidFill>
                <a:latin typeface="Poppins Light"/>
                <a:ea typeface="Poppins Light"/>
                <a:cs typeface="Poppins Light"/>
                <a:sym typeface="Poppins Light"/>
              </a:rPr>
              <a:t>Además del index.html, tiene que exponer un archivo HTML en la ruta “/proyecto.html” (os </a:t>
            </a:r>
            <a:r>
              <a:rPr lang="es" sz="1300">
                <a:latin typeface="Poppins Light"/>
                <a:ea typeface="Poppins Light"/>
                <a:cs typeface="Poppins Light"/>
                <a:sym typeface="Poppins Light"/>
              </a:rPr>
              <a:t>inventáis su</a:t>
            </a:r>
            <a:r>
              <a:rPr b="0" i="0" lang="es" sz="1300" u="none" cap="none" strike="noStrike">
                <a:solidFill>
                  <a:srgbClr val="000000"/>
                </a:solidFill>
                <a:latin typeface="Poppins Light"/>
                <a:ea typeface="Poppins Light"/>
                <a:cs typeface="Poppins Light"/>
                <a:sym typeface="Poppins Light"/>
              </a:rPr>
              <a:t> contenido</a:t>
            </a:r>
            <a:r>
              <a:rPr lang="es" sz="1300"/>
              <a:t>)</a:t>
            </a:r>
            <a:endParaRPr sz="1300"/>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[4] Tiene que devolver una imagen en “http://0.0.0.0/imagen1.jpg”</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[5] Tiene que devolver un archivo JavaScript cualquiera (os inventáis su contenido) en “http://0.0.0.0/javascript/archivo1.js”</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[6] Tiene que devolver un archivo HTML en “http://0.0.0.0/prueba2.html”, pero con la particularidad de que ese HTML tiene que importar el archivo JavaScript del punto anterior (con el atributo &lt;script src=”xxxxx”&gt;)</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[7] Debe devolver un error 500 en “http://0.0.0.0/error”</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[8] Para los 4 métodos principales (GET, POST, PUT, DELETE), hay que añadir una ruta en “http://0.0.0.0/metodo” que devuelva un 201 con un JSON especificando el método que se ha subido. Por ejemplo, si hago un PUT a esa ruta, se me devolverá un JSON con un mensaje de este tipo: ‘{“mensaje”: “Has hecho una petición PUT”}’. Con un POST, el resultado sería un JSON con ‘{“mensaje”: “Has hecho una petición POST”}’</a:t>
            </a:r>
            <a:endParaRPr sz="1300">
              <a:latin typeface="Poppins Light"/>
              <a:ea typeface="Poppins Light"/>
              <a:cs typeface="Poppins Light"/>
              <a:sym typeface="Poppins Light"/>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0" name="Shape 2810"/>
        <p:cNvGrpSpPr/>
        <p:nvPr/>
      </p:nvGrpSpPr>
      <p:grpSpPr>
        <a:xfrm>
          <a:off x="0" y="0"/>
          <a:ext cx="0" cy="0"/>
          <a:chOff x="0" y="0"/>
          <a:chExt cx="0" cy="0"/>
        </a:xfrm>
      </p:grpSpPr>
      <p:sp>
        <p:nvSpPr>
          <p:cNvPr id="2811" name="Google Shape;2811;g2922dcbae34_0_15"/>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Resumen  I  </a:t>
            </a:r>
            <a:r>
              <a:rPr b="1" i="0" lang="es" sz="700" u="none" cap="none" strike="noStrike">
                <a:solidFill>
                  <a:srgbClr val="000000"/>
                </a:solidFill>
                <a:latin typeface="Poppins"/>
                <a:ea typeface="Poppins"/>
                <a:cs typeface="Poppins"/>
                <a:sym typeface="Poppins"/>
              </a:rPr>
              <a:t>Proyecto</a:t>
            </a:r>
            <a:endParaRPr b="0" i="0" sz="700" u="none" cap="none" strike="noStrike">
              <a:latin typeface="Arial"/>
              <a:ea typeface="Arial"/>
              <a:cs typeface="Arial"/>
              <a:sym typeface="Arial"/>
            </a:endParaRPr>
          </a:p>
        </p:txBody>
      </p:sp>
      <p:sp>
        <p:nvSpPr>
          <p:cNvPr id="2812" name="Google Shape;2812;g2922dcbae34_0_15"/>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PROYECTO</a:t>
            </a:r>
            <a:endParaRPr b="0" i="0" sz="2000" u="none" cap="none" strike="noStrike">
              <a:latin typeface="Arial"/>
              <a:ea typeface="Arial"/>
              <a:cs typeface="Arial"/>
              <a:sym typeface="Arial"/>
            </a:endParaRPr>
          </a:p>
        </p:txBody>
      </p:sp>
      <p:sp>
        <p:nvSpPr>
          <p:cNvPr id="2813" name="Google Shape;2813;g2922dcbae34_0_15"/>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814" name="Google Shape;2814;g2922dcbae34_0_15"/>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815" name="Google Shape;2815;g2922dcbae34_0_1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816" name="Google Shape;2816;g2922dcbae34_0_1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817" name="Google Shape;2817;g2922dcbae34_0_15"/>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2818" name="Google Shape;2818;g2922dcbae34_0_15"/>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sp>
        <p:nvSpPr>
          <p:cNvPr id="2819" name="Google Shape;2819;g2922dcbae34_0_15"/>
          <p:cNvSpPr/>
          <p:nvPr/>
        </p:nvSpPr>
        <p:spPr>
          <a:xfrm>
            <a:off x="2592000" y="1728000"/>
            <a:ext cx="179400" cy="34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g2922dcbae34_0_15"/>
          <p:cNvSpPr/>
          <p:nvPr/>
        </p:nvSpPr>
        <p:spPr>
          <a:xfrm>
            <a:off x="428050" y="1626125"/>
            <a:ext cx="8642700" cy="3374400"/>
          </a:xfrm>
          <a:prstGeom prst="rect">
            <a:avLst/>
          </a:prstGeom>
          <a:noFill/>
          <a:ln>
            <a:noFill/>
          </a:ln>
        </p:spPr>
        <p:txBody>
          <a:bodyPr anchorCtr="0" anchor="t" bIns="0" lIns="0" spcFirstLastPara="1" rIns="0" wrap="square" tIns="0">
            <a:noAutofit/>
          </a:bodyPr>
          <a:lstStyle/>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[9] Debe tener una ruta en “http://0.0.0.0/cabecera” que me devuelva un 204 con una cabecera inventada (la que queráis)</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[10] Debe tener una ruta en “http://0.0.0.0/redireccion1” que me redirija a “https://w3schools.com"</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[11] Debe tener una ruta en “http://0.0.0.0/redireccion2” que me redirija a “http://0.0.0.0/cabecera”</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[12] Además del puerto 80, tiene que exponer también “/var/www/html” en el puerto 8000 (el resto de rutas de los apartados anteriores no hay que exponerlos en el puerto 8000, solo el contenido de “/var/www/html”)</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[13] Tiene que exponer “/var/www/html” en el puerto 443 con HTTPS (el resto de rutas de los apartados anteriores no hay que exponerlos en el puerto 443, solo el contenido de “/var/www/html”). Para ello deberá tener un certificado y una clave privada. Añadir autenticación básica (auth_basic)</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[14] Tiene que tener una ruta en “http://0.0.0.0/respuesta” que acepte un parámetro en la URL y, si ese parámetro es “json”, devuelva un JSON y, si es “html”, devuelva un HTML. Es decir, http://0.0.0.0/respuesta?json=loquesea devuelve un JSON, y http://0.0.0.0/respuesta?html=loquesea devuelve un HTML. Si no se envía ninguno de los dos parámetros, se devuelve un 404</a:t>
            </a:r>
            <a:endParaRPr sz="1300">
              <a:latin typeface="Poppins Light"/>
              <a:ea typeface="Poppins Light"/>
              <a:cs typeface="Poppins Light"/>
              <a:sym typeface="Poppins Light"/>
            </a:endParaRPr>
          </a:p>
          <a:p>
            <a:pPr indent="-202939" lvl="1" marL="431999" marR="0" rtl="0" algn="l">
              <a:lnSpc>
                <a:spcPct val="100000"/>
              </a:lnSpc>
              <a:spcBef>
                <a:spcPts val="0"/>
              </a:spcBef>
              <a:spcAft>
                <a:spcPts val="0"/>
              </a:spcAft>
              <a:buSzPts val="475"/>
              <a:buFont typeface="Noto Sans Symbols"/>
              <a:buChar char="●"/>
            </a:pPr>
            <a:r>
              <a:rPr lang="es" sz="1300">
                <a:latin typeface="Poppins Light"/>
                <a:ea typeface="Poppins Light"/>
                <a:cs typeface="Poppins Light"/>
                <a:sym typeface="Poppins Light"/>
              </a:rPr>
              <a:t>[15] Bonus: guardar el log de acceso de Nginx en el archivo “/var/www/html/logs.log” (para que pueda verse en http://0.0.0.0/logs.log)</a:t>
            </a:r>
            <a:endParaRPr sz="1300">
              <a:latin typeface="Poppins Light"/>
              <a:ea typeface="Poppins Light"/>
              <a:cs typeface="Poppins Light"/>
              <a:sym typeface="Poppins Light"/>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4" name="Shape 2824"/>
        <p:cNvGrpSpPr/>
        <p:nvPr/>
      </p:nvGrpSpPr>
      <p:grpSpPr>
        <a:xfrm>
          <a:off x="0" y="0"/>
          <a:ext cx="0" cy="0"/>
          <a:chOff x="0" y="0"/>
          <a:chExt cx="0" cy="0"/>
        </a:xfrm>
      </p:grpSpPr>
      <p:sp>
        <p:nvSpPr>
          <p:cNvPr id="2825" name="Google Shape;2825;p12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Resumen  I  </a:t>
            </a:r>
            <a:r>
              <a:rPr b="1" i="0" lang="es" sz="700" u="none" cap="none" strike="noStrike">
                <a:solidFill>
                  <a:srgbClr val="000000"/>
                </a:solidFill>
                <a:latin typeface="Poppins"/>
                <a:ea typeface="Poppins"/>
                <a:cs typeface="Poppins"/>
                <a:sym typeface="Poppins"/>
              </a:rPr>
              <a:t>Proyecto</a:t>
            </a:r>
            <a:endParaRPr b="0" i="0" sz="700" u="none" cap="none" strike="noStrike">
              <a:latin typeface="Arial"/>
              <a:ea typeface="Arial"/>
              <a:cs typeface="Arial"/>
              <a:sym typeface="Arial"/>
            </a:endParaRPr>
          </a:p>
        </p:txBody>
      </p:sp>
      <p:sp>
        <p:nvSpPr>
          <p:cNvPr id="2826" name="Google Shape;2826;p12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PROYECTO</a:t>
            </a:r>
            <a:endParaRPr b="0" i="0" sz="2000" u="none" cap="none" strike="noStrike">
              <a:latin typeface="Arial"/>
              <a:ea typeface="Arial"/>
              <a:cs typeface="Arial"/>
              <a:sym typeface="Arial"/>
            </a:endParaRPr>
          </a:p>
        </p:txBody>
      </p:sp>
      <p:sp>
        <p:nvSpPr>
          <p:cNvPr id="2827" name="Google Shape;2827;p12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828" name="Google Shape;2828;p12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829" name="Google Shape;2829;p12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830" name="Google Shape;2830;p12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831" name="Google Shape;2831;p12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832" name="Google Shape;2832;p12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833" name="Google Shape;2833;p126"/>
          <p:cNvSpPr/>
          <p:nvPr/>
        </p:nvSpPr>
        <p:spPr>
          <a:xfrm>
            <a:off x="2592000" y="1728000"/>
            <a:ext cx="179280" cy="344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26"/>
          <p:cNvSpPr/>
          <p:nvPr/>
        </p:nvSpPr>
        <p:spPr>
          <a:xfrm>
            <a:off x="428050" y="1626127"/>
            <a:ext cx="8138400" cy="22725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Enviadme los ficheros de la configuración del Nginx:</a:t>
            </a:r>
            <a:endParaRPr b="0" i="0" sz="1500" u="none" cap="none" strike="noStrike">
              <a:latin typeface="Arial"/>
              <a:ea typeface="Arial"/>
              <a:cs typeface="Arial"/>
              <a:sym typeface="Arial"/>
            </a:endParaRPr>
          </a:p>
          <a:p>
            <a:pPr indent="-21563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Directorio “/var/www/html/”</a:t>
            </a:r>
            <a:endParaRPr b="0" i="0" sz="1500" u="none" cap="none" strike="noStrike">
              <a:latin typeface="Arial"/>
              <a:ea typeface="Arial"/>
              <a:cs typeface="Arial"/>
              <a:sym typeface="Arial"/>
            </a:endParaRPr>
          </a:p>
          <a:p>
            <a:pPr indent="-21563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Archivo “/etc/nginx/sites-available/default” (o, en su defecto,</a:t>
            </a:r>
            <a:r>
              <a:rPr lang="es" sz="1500">
                <a:latin typeface="Poppins Light"/>
                <a:ea typeface="Poppins Light"/>
                <a:cs typeface="Poppins Light"/>
                <a:sym typeface="Poppins Light"/>
              </a:rPr>
              <a:t> </a:t>
            </a:r>
            <a:r>
              <a:rPr b="0" i="0" lang="es" sz="1500" u="none" cap="none" strike="noStrike">
                <a:solidFill>
                  <a:srgbClr val="000000"/>
                </a:solidFill>
                <a:latin typeface="Poppins Light"/>
                <a:ea typeface="Poppins Light"/>
                <a:cs typeface="Poppins Light"/>
                <a:sym typeface="Poppins Light"/>
              </a:rPr>
              <a:t>“/etc/nginx/sites-enabled/default”)</a:t>
            </a:r>
            <a:endParaRPr b="0" i="0" sz="1500" u="none" cap="none" strike="noStrike">
              <a:latin typeface="Arial"/>
              <a:ea typeface="Arial"/>
              <a:cs typeface="Arial"/>
              <a:sym typeface="Arial"/>
            </a:endParaRPr>
          </a:p>
          <a:p>
            <a:pPr indent="-215639" lvl="1" marL="431999"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a:t>
            </a:r>
            <a:r>
              <a:rPr lang="es" sz="1500">
                <a:latin typeface="Poppins Light"/>
                <a:ea typeface="Poppins Light"/>
                <a:cs typeface="Poppins Light"/>
                <a:sym typeface="Poppins Light"/>
              </a:rPr>
              <a:t> y clave del HTTPS</a:t>
            </a:r>
            <a:endParaRPr sz="1500">
              <a:latin typeface="Poppins Light"/>
              <a:ea typeface="Poppins Light"/>
              <a:cs typeface="Poppins Light"/>
              <a:sym typeface="Poppins Light"/>
            </a:endParaRPr>
          </a:p>
          <a:p>
            <a:pPr indent="-215639" lvl="1" marL="431999" marR="0" rtl="0" algn="l">
              <a:lnSpc>
                <a:spcPct val="100000"/>
              </a:lnSpc>
              <a:spcBef>
                <a:spcPts val="0"/>
              </a:spcBef>
              <a:spcAft>
                <a:spcPts val="0"/>
              </a:spcAft>
              <a:buClr>
                <a:srgbClr val="000000"/>
              </a:buClr>
              <a:buSzPts val="675"/>
              <a:buFont typeface="Noto Sans Symbols"/>
              <a:buChar char="●"/>
            </a:pPr>
            <a:r>
              <a:rPr lang="es" sz="1500">
                <a:latin typeface="Poppins Light"/>
                <a:ea typeface="Poppins Light"/>
                <a:cs typeface="Poppins Light"/>
                <a:sym typeface="Poppins Light"/>
              </a:rPr>
              <a:t>Fichero de la autenticación básica</a:t>
            </a:r>
            <a:endParaRPr sz="1500">
              <a:latin typeface="Poppins Light"/>
              <a:ea typeface="Poppins Light"/>
              <a:cs typeface="Poppins Light"/>
              <a:sym typeface="Poppins Light"/>
            </a:endParaRPr>
          </a:p>
          <a:p>
            <a:pPr indent="-21563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Cualquier otro archivo que se considere de interés</a:t>
            </a:r>
            <a:endParaRPr b="0" i="0" sz="1500" u="none" cap="none" strike="noStrike">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8" name="Shape 2838"/>
        <p:cNvGrpSpPr/>
        <p:nvPr/>
      </p:nvGrpSpPr>
      <p:grpSpPr>
        <a:xfrm>
          <a:off x="0" y="0"/>
          <a:ext cx="0" cy="0"/>
          <a:chOff x="0" y="0"/>
          <a:chExt cx="0" cy="0"/>
        </a:xfrm>
      </p:grpSpPr>
      <p:pic>
        <p:nvPicPr>
          <p:cNvPr id="2839" name="Google Shape;2839;p127"/>
          <p:cNvPicPr preferRelativeResize="0"/>
          <p:nvPr/>
        </p:nvPicPr>
        <p:blipFill rotWithShape="1">
          <a:blip r:embed="rId3">
            <a:alphaModFix/>
          </a:blip>
          <a:srcRect b="0" l="0" r="0" t="0"/>
          <a:stretch/>
        </p:blipFill>
        <p:spPr>
          <a:xfrm>
            <a:off x="3694320" y="3067920"/>
            <a:ext cx="741600" cy="360000"/>
          </a:xfrm>
          <a:prstGeom prst="rect">
            <a:avLst/>
          </a:prstGeom>
          <a:noFill/>
          <a:ln>
            <a:noFill/>
          </a:ln>
        </p:spPr>
      </p:pic>
      <p:pic>
        <p:nvPicPr>
          <p:cNvPr id="2840" name="Google Shape;2840;p127"/>
          <p:cNvPicPr preferRelativeResize="0"/>
          <p:nvPr/>
        </p:nvPicPr>
        <p:blipFill rotWithShape="1">
          <a:blip r:embed="rId4">
            <a:alphaModFix/>
          </a:blip>
          <a:srcRect b="0" l="0" r="0" t="0"/>
          <a:stretch/>
        </p:blipFill>
        <p:spPr>
          <a:xfrm>
            <a:off x="4657680" y="3053880"/>
            <a:ext cx="741600" cy="388080"/>
          </a:xfrm>
          <a:prstGeom prst="rect">
            <a:avLst/>
          </a:prstGeom>
          <a:noFill/>
          <a:ln>
            <a:noFill/>
          </a:ln>
        </p:spPr>
      </p:pic>
      <p:pic>
        <p:nvPicPr>
          <p:cNvPr id="2841" name="Google Shape;2841;p127"/>
          <p:cNvPicPr preferRelativeResize="0"/>
          <p:nvPr/>
        </p:nvPicPr>
        <p:blipFill rotWithShape="1">
          <a:blip r:embed="rId5">
            <a:alphaModFix/>
          </a:blip>
          <a:srcRect b="0" l="0" r="0" t="0"/>
          <a:stretch/>
        </p:blipFill>
        <p:spPr>
          <a:xfrm>
            <a:off x="2251800" y="3067920"/>
            <a:ext cx="1100160" cy="360000"/>
          </a:xfrm>
          <a:prstGeom prst="rect">
            <a:avLst/>
          </a:prstGeom>
          <a:noFill/>
          <a:ln>
            <a:noFill/>
          </a:ln>
        </p:spPr>
      </p:pic>
      <p:pic>
        <p:nvPicPr>
          <p:cNvPr id="2842" name="Google Shape;2842;p127"/>
          <p:cNvPicPr preferRelativeResize="0"/>
          <p:nvPr/>
        </p:nvPicPr>
        <p:blipFill rotWithShape="1">
          <a:blip r:embed="rId6">
            <a:alphaModFix/>
          </a:blip>
          <a:srcRect b="0" l="0" r="0" t="0"/>
          <a:stretch/>
        </p:blipFill>
        <p:spPr>
          <a:xfrm>
            <a:off x="1546560" y="2215080"/>
            <a:ext cx="6046920" cy="7099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284" name="Google Shape;284;p1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Clientes y Servidores</a:t>
            </a:r>
            <a:endParaRPr b="0" i="0" sz="2000" u="none" cap="none" strike="noStrike">
              <a:latin typeface="Arial"/>
              <a:ea typeface="Arial"/>
              <a:cs typeface="Arial"/>
              <a:sym typeface="Arial"/>
            </a:endParaRPr>
          </a:p>
        </p:txBody>
      </p:sp>
      <p:sp>
        <p:nvSpPr>
          <p:cNvPr id="285" name="Google Shape;285;p1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286" name="Google Shape;286;p1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87" name="Google Shape;287;p1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88" name="Google Shape;288;p1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89" name="Google Shape;289;p1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90" name="Google Shape;290;p1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91" name="Google Shape;291;p13"/>
          <p:cNvSpPr/>
          <p:nvPr/>
        </p:nvSpPr>
        <p:spPr>
          <a:xfrm>
            <a:off x="428040" y="1625040"/>
            <a:ext cx="820908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La mayoría de comunicaciones en Internet son Cliente – Servidor</a:t>
            </a:r>
            <a:endParaRPr b="0" i="0" sz="1500" u="none" cap="none" strike="noStrike">
              <a:latin typeface="Arial"/>
              <a:ea typeface="Arial"/>
              <a:cs typeface="Arial"/>
              <a:sym typeface="Arial"/>
            </a:endParaRPr>
          </a:p>
        </p:txBody>
      </p:sp>
      <p:pic>
        <p:nvPicPr>
          <p:cNvPr id="292" name="Google Shape;292;p13"/>
          <p:cNvPicPr preferRelativeResize="0"/>
          <p:nvPr/>
        </p:nvPicPr>
        <p:blipFill rotWithShape="1">
          <a:blip r:embed="rId7">
            <a:alphaModFix/>
          </a:blip>
          <a:srcRect b="0" l="0" r="0" t="0"/>
          <a:stretch/>
        </p:blipFill>
        <p:spPr>
          <a:xfrm>
            <a:off x="1474200" y="2592000"/>
            <a:ext cx="581040" cy="514440"/>
          </a:xfrm>
          <a:prstGeom prst="rect">
            <a:avLst/>
          </a:prstGeom>
          <a:noFill/>
          <a:ln>
            <a:noFill/>
          </a:ln>
        </p:spPr>
      </p:pic>
      <p:pic>
        <p:nvPicPr>
          <p:cNvPr id="293" name="Google Shape;293;p13"/>
          <p:cNvPicPr preferRelativeResize="0"/>
          <p:nvPr/>
        </p:nvPicPr>
        <p:blipFill rotWithShape="1">
          <a:blip r:embed="rId8">
            <a:alphaModFix/>
          </a:blip>
          <a:srcRect b="0" l="0" r="0" t="0"/>
          <a:stretch/>
        </p:blipFill>
        <p:spPr>
          <a:xfrm>
            <a:off x="1639800" y="3141360"/>
            <a:ext cx="263520" cy="455760"/>
          </a:xfrm>
          <a:prstGeom prst="rect">
            <a:avLst/>
          </a:prstGeom>
          <a:noFill/>
          <a:ln>
            <a:noFill/>
          </a:ln>
        </p:spPr>
      </p:pic>
      <p:pic>
        <p:nvPicPr>
          <p:cNvPr id="294" name="Google Shape;294;p13"/>
          <p:cNvPicPr preferRelativeResize="0"/>
          <p:nvPr/>
        </p:nvPicPr>
        <p:blipFill rotWithShape="1">
          <a:blip r:embed="rId9">
            <a:alphaModFix/>
          </a:blip>
          <a:srcRect b="0" l="0" r="0" t="0"/>
          <a:stretch/>
        </p:blipFill>
        <p:spPr>
          <a:xfrm rot="-5415000">
            <a:off x="1551960" y="3521160"/>
            <a:ext cx="445320" cy="605520"/>
          </a:xfrm>
          <a:prstGeom prst="rect">
            <a:avLst/>
          </a:prstGeom>
          <a:noFill/>
          <a:ln>
            <a:noFill/>
          </a:ln>
        </p:spPr>
      </p:pic>
      <p:sp>
        <p:nvSpPr>
          <p:cNvPr id="295" name="Google Shape;295;p13"/>
          <p:cNvSpPr/>
          <p:nvPr/>
        </p:nvSpPr>
        <p:spPr>
          <a:xfrm>
            <a:off x="1330200" y="244800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008000" y="2101680"/>
            <a:ext cx="1510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297" name="Google Shape;297;p13"/>
          <p:cNvSpPr/>
          <p:nvPr/>
        </p:nvSpPr>
        <p:spPr>
          <a:xfrm>
            <a:off x="1224000" y="4160520"/>
            <a:ext cx="1114560" cy="1020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Ordenadores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Móviles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Tablets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Laptops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Smartwatch</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a:t>
            </a:r>
            <a:endParaRPr b="0" i="0" sz="1000" u="none" cap="none" strike="noStrike">
              <a:latin typeface="Arial"/>
              <a:ea typeface="Arial"/>
              <a:cs typeface="Arial"/>
              <a:sym typeface="Arial"/>
            </a:endParaRPr>
          </a:p>
        </p:txBody>
      </p:sp>
      <p:sp>
        <p:nvSpPr>
          <p:cNvPr id="298" name="Google Shape;298;p13"/>
          <p:cNvSpPr/>
          <p:nvPr/>
        </p:nvSpPr>
        <p:spPr>
          <a:xfrm>
            <a:off x="5902200" y="244800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5472000" y="2101680"/>
            <a:ext cx="1726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300" name="Google Shape;300;p13"/>
          <p:cNvSpPr/>
          <p:nvPr/>
        </p:nvSpPr>
        <p:spPr>
          <a:xfrm>
            <a:off x="5832000" y="4160520"/>
            <a:ext cx="998640" cy="444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Servidores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Nube</a:t>
            </a:r>
            <a:endParaRPr b="0" i="0" sz="1000" u="none" cap="none" strike="noStrike">
              <a:latin typeface="Arial"/>
              <a:ea typeface="Arial"/>
              <a:cs typeface="Arial"/>
              <a:sym typeface="Arial"/>
            </a:endParaRPr>
          </a:p>
        </p:txBody>
      </p:sp>
      <p:pic>
        <p:nvPicPr>
          <p:cNvPr id="301" name="Google Shape;301;p13"/>
          <p:cNvPicPr preferRelativeResize="0"/>
          <p:nvPr/>
        </p:nvPicPr>
        <p:blipFill rotWithShape="1">
          <a:blip r:embed="rId10">
            <a:alphaModFix/>
          </a:blip>
          <a:srcRect b="0" l="0" r="0" t="0"/>
          <a:stretch/>
        </p:blipFill>
        <p:spPr>
          <a:xfrm>
            <a:off x="6156000" y="2523600"/>
            <a:ext cx="357840" cy="641520"/>
          </a:xfrm>
          <a:prstGeom prst="rect">
            <a:avLst/>
          </a:prstGeom>
          <a:noFill/>
          <a:ln>
            <a:noFill/>
          </a:ln>
        </p:spPr>
      </p:pic>
      <p:pic>
        <p:nvPicPr>
          <p:cNvPr id="302" name="Google Shape;302;p13"/>
          <p:cNvPicPr preferRelativeResize="0"/>
          <p:nvPr/>
        </p:nvPicPr>
        <p:blipFill rotWithShape="1">
          <a:blip r:embed="rId11">
            <a:alphaModFix/>
          </a:blip>
          <a:srcRect b="0" l="0" r="0" t="0"/>
          <a:stretch/>
        </p:blipFill>
        <p:spPr>
          <a:xfrm>
            <a:off x="6090480" y="3189960"/>
            <a:ext cx="530640" cy="407160"/>
          </a:xfrm>
          <a:prstGeom prst="rect">
            <a:avLst/>
          </a:prstGeom>
          <a:noFill/>
          <a:ln>
            <a:noFill/>
          </a:ln>
        </p:spPr>
      </p:pic>
      <p:pic>
        <p:nvPicPr>
          <p:cNvPr id="303" name="Google Shape;303;p13"/>
          <p:cNvPicPr preferRelativeResize="0"/>
          <p:nvPr/>
        </p:nvPicPr>
        <p:blipFill rotWithShape="1">
          <a:blip r:embed="rId12">
            <a:alphaModFix/>
          </a:blip>
          <a:srcRect b="0" l="0" r="0" t="0"/>
          <a:stretch/>
        </p:blipFill>
        <p:spPr>
          <a:xfrm>
            <a:off x="6192000" y="3672000"/>
            <a:ext cx="357120" cy="410400"/>
          </a:xfrm>
          <a:prstGeom prst="rect">
            <a:avLst/>
          </a:prstGeom>
          <a:noFill/>
          <a:ln>
            <a:noFill/>
          </a:ln>
        </p:spPr>
      </p:pic>
      <p:sp>
        <p:nvSpPr>
          <p:cNvPr id="304" name="Google Shape;304;p13"/>
          <p:cNvSpPr/>
          <p:nvPr/>
        </p:nvSpPr>
        <p:spPr>
          <a:xfrm flipH="1" rot="10800000">
            <a:off x="2419560" y="2944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305" name="Google Shape;305;p13"/>
          <p:cNvSpPr/>
          <p:nvPr/>
        </p:nvSpPr>
        <p:spPr>
          <a:xfrm flipH="1">
            <a:off x="2432160" y="3600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306" name="Google Shape;306;p13"/>
          <p:cNvSpPr/>
          <p:nvPr/>
        </p:nvSpPr>
        <p:spPr>
          <a:xfrm>
            <a:off x="2448000" y="2484000"/>
            <a:ext cx="222912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El cliente le hace una petición al servidor</a:t>
            </a:r>
            <a:endParaRPr b="0" i="0" sz="1300" u="none" cap="none" strike="noStrike">
              <a:latin typeface="Arial"/>
              <a:ea typeface="Arial"/>
              <a:cs typeface="Arial"/>
              <a:sym typeface="Arial"/>
            </a:endParaRPr>
          </a:p>
        </p:txBody>
      </p:sp>
      <p:sp>
        <p:nvSpPr>
          <p:cNvPr id="307" name="Google Shape;307;p13"/>
          <p:cNvSpPr/>
          <p:nvPr/>
        </p:nvSpPr>
        <p:spPr>
          <a:xfrm>
            <a:off x="4032000" y="3600360"/>
            <a:ext cx="1869120" cy="640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El servidor realiza una acción y responde al cliente</a:t>
            </a:r>
            <a:endParaRPr b="0" i="0" sz="1300" u="none" cap="none" strike="noStrike">
              <a:latin typeface="Arial"/>
              <a:ea typeface="Arial"/>
              <a:cs typeface="Arial"/>
              <a:sym typeface="Arial"/>
            </a:endParaRPr>
          </a:p>
        </p:txBody>
      </p:sp>
      <p:sp>
        <p:nvSpPr>
          <p:cNvPr id="308" name="Google Shape;308;p13"/>
          <p:cNvSpPr/>
          <p:nvPr/>
        </p:nvSpPr>
        <p:spPr>
          <a:xfrm>
            <a:off x="3168000" y="3024000"/>
            <a:ext cx="187056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314" name="Google Shape;314;p1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Clientes y Servidores</a:t>
            </a:r>
            <a:endParaRPr b="0" i="0" sz="2000" u="none" cap="none" strike="noStrike">
              <a:latin typeface="Arial"/>
              <a:ea typeface="Arial"/>
              <a:cs typeface="Arial"/>
              <a:sym typeface="Arial"/>
            </a:endParaRPr>
          </a:p>
        </p:txBody>
      </p:sp>
      <p:sp>
        <p:nvSpPr>
          <p:cNvPr id="315" name="Google Shape;315;p1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316" name="Google Shape;316;p1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317" name="Google Shape;317;p1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318" name="Google Shape;318;p1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319" name="Google Shape;319;p1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320" name="Google Shape;320;p1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pic>
        <p:nvPicPr>
          <p:cNvPr id="321" name="Google Shape;321;p14"/>
          <p:cNvPicPr preferRelativeResize="0"/>
          <p:nvPr/>
        </p:nvPicPr>
        <p:blipFill rotWithShape="1">
          <a:blip r:embed="rId7">
            <a:alphaModFix/>
          </a:blip>
          <a:srcRect b="0" l="0" r="0" t="0"/>
          <a:stretch/>
        </p:blipFill>
        <p:spPr>
          <a:xfrm>
            <a:off x="1150200" y="2376000"/>
            <a:ext cx="581040" cy="514440"/>
          </a:xfrm>
          <a:prstGeom prst="rect">
            <a:avLst/>
          </a:prstGeom>
          <a:noFill/>
          <a:ln>
            <a:noFill/>
          </a:ln>
        </p:spPr>
      </p:pic>
      <p:pic>
        <p:nvPicPr>
          <p:cNvPr id="322" name="Google Shape;322;p14"/>
          <p:cNvPicPr preferRelativeResize="0"/>
          <p:nvPr/>
        </p:nvPicPr>
        <p:blipFill rotWithShape="1">
          <a:blip r:embed="rId8">
            <a:alphaModFix/>
          </a:blip>
          <a:srcRect b="0" l="0" r="0" t="0"/>
          <a:stretch/>
        </p:blipFill>
        <p:spPr>
          <a:xfrm>
            <a:off x="1315800" y="2925360"/>
            <a:ext cx="263520" cy="455760"/>
          </a:xfrm>
          <a:prstGeom prst="rect">
            <a:avLst/>
          </a:prstGeom>
          <a:noFill/>
          <a:ln>
            <a:noFill/>
          </a:ln>
        </p:spPr>
      </p:pic>
      <p:pic>
        <p:nvPicPr>
          <p:cNvPr id="323" name="Google Shape;323;p14"/>
          <p:cNvPicPr preferRelativeResize="0"/>
          <p:nvPr/>
        </p:nvPicPr>
        <p:blipFill rotWithShape="1">
          <a:blip r:embed="rId9">
            <a:alphaModFix/>
          </a:blip>
          <a:srcRect b="0" l="0" r="0" t="0"/>
          <a:stretch/>
        </p:blipFill>
        <p:spPr>
          <a:xfrm rot="-5415000">
            <a:off x="1227960" y="3305160"/>
            <a:ext cx="445320" cy="605520"/>
          </a:xfrm>
          <a:prstGeom prst="rect">
            <a:avLst/>
          </a:prstGeom>
          <a:noFill/>
          <a:ln>
            <a:noFill/>
          </a:ln>
        </p:spPr>
      </p:pic>
      <p:sp>
        <p:nvSpPr>
          <p:cNvPr id="324" name="Google Shape;324;p14"/>
          <p:cNvSpPr/>
          <p:nvPr/>
        </p:nvSpPr>
        <p:spPr>
          <a:xfrm>
            <a:off x="1006200" y="223200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648000" y="1885680"/>
            <a:ext cx="1582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326" name="Google Shape;326;p14"/>
          <p:cNvSpPr/>
          <p:nvPr/>
        </p:nvSpPr>
        <p:spPr>
          <a:xfrm>
            <a:off x="936000" y="3944520"/>
            <a:ext cx="998640" cy="1020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Ordenadores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Móviles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Tablets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Laptops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Smartwatch</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a:t>
            </a:r>
            <a:endParaRPr b="0" i="0" sz="1000" u="none" cap="none" strike="noStrike">
              <a:latin typeface="Arial"/>
              <a:ea typeface="Arial"/>
              <a:cs typeface="Arial"/>
              <a:sym typeface="Arial"/>
            </a:endParaRPr>
          </a:p>
        </p:txBody>
      </p:sp>
      <p:sp>
        <p:nvSpPr>
          <p:cNvPr id="327" name="Google Shape;327;p14"/>
          <p:cNvSpPr/>
          <p:nvPr/>
        </p:nvSpPr>
        <p:spPr>
          <a:xfrm>
            <a:off x="5578200" y="223200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5112000" y="1885680"/>
            <a:ext cx="1798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329" name="Google Shape;329;p14"/>
          <p:cNvSpPr/>
          <p:nvPr/>
        </p:nvSpPr>
        <p:spPr>
          <a:xfrm>
            <a:off x="5508000" y="3944520"/>
            <a:ext cx="998640" cy="444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Servidores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Nube</a:t>
            </a:r>
            <a:endParaRPr b="0" i="0" sz="1000" u="none" cap="none" strike="noStrike">
              <a:latin typeface="Arial"/>
              <a:ea typeface="Arial"/>
              <a:cs typeface="Arial"/>
              <a:sym typeface="Arial"/>
            </a:endParaRPr>
          </a:p>
        </p:txBody>
      </p:sp>
      <p:pic>
        <p:nvPicPr>
          <p:cNvPr id="330" name="Google Shape;330;p14"/>
          <p:cNvPicPr preferRelativeResize="0"/>
          <p:nvPr/>
        </p:nvPicPr>
        <p:blipFill rotWithShape="1">
          <a:blip r:embed="rId10">
            <a:alphaModFix/>
          </a:blip>
          <a:srcRect b="0" l="0" r="0" t="0"/>
          <a:stretch/>
        </p:blipFill>
        <p:spPr>
          <a:xfrm>
            <a:off x="5832000" y="2307600"/>
            <a:ext cx="357840" cy="641520"/>
          </a:xfrm>
          <a:prstGeom prst="rect">
            <a:avLst/>
          </a:prstGeom>
          <a:noFill/>
          <a:ln>
            <a:noFill/>
          </a:ln>
        </p:spPr>
      </p:pic>
      <p:pic>
        <p:nvPicPr>
          <p:cNvPr id="331" name="Google Shape;331;p14"/>
          <p:cNvPicPr preferRelativeResize="0"/>
          <p:nvPr/>
        </p:nvPicPr>
        <p:blipFill rotWithShape="1">
          <a:blip r:embed="rId11">
            <a:alphaModFix/>
          </a:blip>
          <a:srcRect b="0" l="0" r="0" t="0"/>
          <a:stretch/>
        </p:blipFill>
        <p:spPr>
          <a:xfrm>
            <a:off x="5766480" y="2973960"/>
            <a:ext cx="530640" cy="407160"/>
          </a:xfrm>
          <a:prstGeom prst="rect">
            <a:avLst/>
          </a:prstGeom>
          <a:noFill/>
          <a:ln>
            <a:noFill/>
          </a:ln>
        </p:spPr>
      </p:pic>
      <p:pic>
        <p:nvPicPr>
          <p:cNvPr id="332" name="Google Shape;332;p14"/>
          <p:cNvPicPr preferRelativeResize="0"/>
          <p:nvPr/>
        </p:nvPicPr>
        <p:blipFill rotWithShape="1">
          <a:blip r:embed="rId12">
            <a:alphaModFix/>
          </a:blip>
          <a:srcRect b="0" l="0" r="0" t="0"/>
          <a:stretch/>
        </p:blipFill>
        <p:spPr>
          <a:xfrm>
            <a:off x="5868000" y="3456000"/>
            <a:ext cx="357120" cy="410400"/>
          </a:xfrm>
          <a:prstGeom prst="rect">
            <a:avLst/>
          </a:prstGeom>
          <a:noFill/>
          <a:ln>
            <a:noFill/>
          </a:ln>
        </p:spPr>
      </p:pic>
      <p:sp>
        <p:nvSpPr>
          <p:cNvPr id="333" name="Google Shape;333;p14"/>
          <p:cNvSpPr/>
          <p:nvPr/>
        </p:nvSpPr>
        <p:spPr>
          <a:xfrm flipH="1" rot="10800000">
            <a:off x="2095560" y="2728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334" name="Google Shape;334;p14"/>
          <p:cNvSpPr/>
          <p:nvPr/>
        </p:nvSpPr>
        <p:spPr>
          <a:xfrm flipH="1">
            <a:off x="2108160" y="3384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335" name="Google Shape;335;p14"/>
          <p:cNvSpPr/>
          <p:nvPr/>
        </p:nvSpPr>
        <p:spPr>
          <a:xfrm>
            <a:off x="1800000" y="1836000"/>
            <a:ext cx="3670560" cy="886680"/>
          </a:xfrm>
          <a:prstGeom prst="rect">
            <a:avLst/>
          </a:prstGeom>
          <a:noFill/>
          <a:ln>
            <a:noFill/>
          </a:ln>
        </p:spPr>
        <p:txBody>
          <a:bodyPr anchorCtr="0" anchor="t" bIns="45000" lIns="90000" spcFirstLastPara="1" rIns="90000" wrap="square" tIns="45000">
            <a:noAutofit/>
          </a:bodyPr>
          <a:lstStyle/>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D281E"/>
                </a:solidFill>
                <a:latin typeface="Arial"/>
                <a:ea typeface="Arial"/>
                <a:cs typeface="Arial"/>
                <a:sym typeface="Arial"/>
              </a:rPr>
              <a:t>Dame el contenido de google.com</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127622"/>
                </a:solidFill>
                <a:latin typeface="Arial"/>
                <a:ea typeface="Arial"/>
                <a:cs typeface="Arial"/>
                <a:sym typeface="Arial"/>
              </a:rPr>
              <a:t>Envíame este email</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08080"/>
                </a:solidFill>
                <a:latin typeface="Arial"/>
                <a:ea typeface="Arial"/>
                <a:cs typeface="Arial"/>
                <a:sym typeface="Arial"/>
              </a:rPr>
              <a:t>Guarda esta imagen en la nube</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B85C00"/>
                </a:solidFill>
                <a:latin typeface="Arial"/>
                <a:ea typeface="Arial"/>
                <a:cs typeface="Arial"/>
                <a:sym typeface="Arial"/>
              </a:rPr>
              <a:t>Dame la dirección IP de pepito.com</a:t>
            </a:r>
            <a:endParaRPr b="0" i="0" sz="1400" u="none" cap="none" strike="noStrike">
              <a:latin typeface="Arial"/>
              <a:ea typeface="Arial"/>
              <a:cs typeface="Arial"/>
              <a:sym typeface="Arial"/>
            </a:endParaRPr>
          </a:p>
        </p:txBody>
      </p:sp>
      <p:sp>
        <p:nvSpPr>
          <p:cNvPr id="336" name="Google Shape;336;p14"/>
          <p:cNvSpPr/>
          <p:nvPr/>
        </p:nvSpPr>
        <p:spPr>
          <a:xfrm>
            <a:off x="1976760" y="3348000"/>
            <a:ext cx="3817800" cy="886680"/>
          </a:xfrm>
          <a:prstGeom prst="rect">
            <a:avLst/>
          </a:prstGeom>
          <a:noFill/>
          <a:ln>
            <a:noFill/>
          </a:ln>
        </p:spPr>
        <p:txBody>
          <a:bodyPr anchorCtr="0" anchor="t" bIns="45000" lIns="90000" spcFirstLastPara="1" rIns="90000" wrap="square" tIns="45000">
            <a:noAutofit/>
          </a:bodyPr>
          <a:lstStyle/>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D281E"/>
                </a:solidFill>
                <a:latin typeface="Arial"/>
                <a:ea typeface="Arial"/>
                <a:cs typeface="Arial"/>
                <a:sym typeface="Arial"/>
              </a:rPr>
              <a:t>Aquí tienes el contenido de google.com</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127622"/>
                </a:solidFill>
                <a:latin typeface="Arial"/>
                <a:ea typeface="Arial"/>
                <a:cs typeface="Arial"/>
                <a:sym typeface="Arial"/>
              </a:rPr>
              <a:t>Ok, ya lo he enviado</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08080"/>
                </a:solidFill>
                <a:latin typeface="Arial"/>
                <a:ea typeface="Arial"/>
                <a:cs typeface="Arial"/>
                <a:sym typeface="Arial"/>
              </a:rPr>
              <a:t>Ok, ya la he guardado</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B85C00"/>
                </a:solidFill>
                <a:latin typeface="Arial"/>
                <a:ea typeface="Arial"/>
                <a:cs typeface="Arial"/>
                <a:sym typeface="Arial"/>
              </a:rPr>
              <a:t>La dirección IP es la 20.2.2.2</a:t>
            </a:r>
            <a:endParaRPr b="0" i="0" sz="1400" u="none" cap="none" strike="noStrike">
              <a:latin typeface="Arial"/>
              <a:ea typeface="Arial"/>
              <a:cs typeface="Arial"/>
              <a:sym typeface="Arial"/>
            </a:endParaRPr>
          </a:p>
        </p:txBody>
      </p:sp>
      <p:sp>
        <p:nvSpPr>
          <p:cNvPr id="337" name="Google Shape;337;p14"/>
          <p:cNvSpPr/>
          <p:nvPr/>
        </p:nvSpPr>
        <p:spPr>
          <a:xfrm>
            <a:off x="6442200" y="2124000"/>
            <a:ext cx="1870920" cy="1885680"/>
          </a:xfrm>
          <a:prstGeom prst="rect">
            <a:avLst/>
          </a:prstGeom>
          <a:noFill/>
          <a:ln>
            <a:noFill/>
          </a:ln>
        </p:spPr>
        <p:txBody>
          <a:bodyPr anchorCtr="0" anchor="t" bIns="45000" lIns="90000" spcFirstLastPara="1" rIns="90000" wrap="square" tIns="45000">
            <a:noAutofit/>
          </a:bodyPr>
          <a:lstStyle/>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D281E"/>
                </a:solidFill>
                <a:latin typeface="Arial"/>
                <a:ea typeface="Arial"/>
                <a:cs typeface="Arial"/>
                <a:sym typeface="Arial"/>
              </a:rPr>
              <a:t>Cojo el contenido de google.com</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lang="es">
                <a:solidFill>
                  <a:srgbClr val="127622"/>
                </a:solidFill>
              </a:rPr>
              <a:t>Envío</a:t>
            </a:r>
            <a:r>
              <a:rPr b="0" i="0" lang="es" sz="1400" u="none" cap="none" strike="noStrike">
                <a:solidFill>
                  <a:srgbClr val="127622"/>
                </a:solidFill>
                <a:latin typeface="Arial"/>
                <a:ea typeface="Arial"/>
                <a:cs typeface="Arial"/>
                <a:sym typeface="Arial"/>
              </a:rPr>
              <a:t> el email al destinatario</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08080"/>
                </a:solidFill>
                <a:latin typeface="Arial"/>
                <a:ea typeface="Arial"/>
                <a:cs typeface="Arial"/>
                <a:sym typeface="Arial"/>
              </a:rPr>
              <a:t>Guardo la imagen del usuario en la nube</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B85C00"/>
                </a:solidFill>
                <a:latin typeface="Arial"/>
                <a:ea typeface="Arial"/>
                <a:cs typeface="Arial"/>
                <a:sym typeface="Arial"/>
              </a:rPr>
              <a:t>Busco la dirección IP de pepito.com</a:t>
            </a:r>
            <a:endParaRPr b="0" i="0" sz="1400" u="none" cap="none" strike="noStrike">
              <a:latin typeface="Arial"/>
              <a:ea typeface="Arial"/>
              <a:cs typeface="Arial"/>
              <a:sym typeface="Arial"/>
            </a:endParaRPr>
          </a:p>
        </p:txBody>
      </p:sp>
      <p:sp>
        <p:nvSpPr>
          <p:cNvPr id="338" name="Google Shape;338;p14"/>
          <p:cNvSpPr/>
          <p:nvPr/>
        </p:nvSpPr>
        <p:spPr>
          <a:xfrm>
            <a:off x="3544920" y="148968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a:t>
            </a:r>
            <a:endParaRPr b="0" i="0" sz="1800" u="none" cap="none" strike="noStrike">
              <a:latin typeface="Arial"/>
              <a:ea typeface="Arial"/>
              <a:cs typeface="Arial"/>
              <a:sym typeface="Arial"/>
            </a:endParaRPr>
          </a:p>
        </p:txBody>
      </p:sp>
      <p:sp>
        <p:nvSpPr>
          <p:cNvPr id="339" name="Google Shape;339;p14"/>
          <p:cNvSpPr/>
          <p:nvPr/>
        </p:nvSpPr>
        <p:spPr>
          <a:xfrm>
            <a:off x="3544920" y="152568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7308000" y="1800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2</a:t>
            </a:r>
            <a:endParaRPr b="0" i="0" sz="1800" u="none" cap="none" strike="noStrike">
              <a:latin typeface="Arial"/>
              <a:ea typeface="Arial"/>
              <a:cs typeface="Arial"/>
              <a:sym typeface="Arial"/>
            </a:endParaRPr>
          </a:p>
        </p:txBody>
      </p:sp>
      <p:sp>
        <p:nvSpPr>
          <p:cNvPr id="341" name="Google Shape;341;p14"/>
          <p:cNvSpPr/>
          <p:nvPr/>
        </p:nvSpPr>
        <p:spPr>
          <a:xfrm>
            <a:off x="3564000" y="4284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3</a:t>
            </a:r>
            <a:endParaRPr b="0" i="0" sz="1800" u="none" cap="none" strike="noStrike">
              <a:latin typeface="Arial"/>
              <a:ea typeface="Arial"/>
              <a:cs typeface="Arial"/>
              <a:sym typeface="Arial"/>
            </a:endParaRPr>
          </a:p>
        </p:txBody>
      </p:sp>
      <p:sp>
        <p:nvSpPr>
          <p:cNvPr id="342" name="Google Shape;342;p14"/>
          <p:cNvSpPr/>
          <p:nvPr/>
        </p:nvSpPr>
        <p:spPr>
          <a:xfrm>
            <a:off x="7308000" y="182232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3564000" y="432000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2808000" y="2785680"/>
            <a:ext cx="187056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350" name="Google Shape;350;p1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Clientes y Servidores</a:t>
            </a:r>
            <a:endParaRPr b="0" i="0" sz="2000" u="none" cap="none" strike="noStrike">
              <a:latin typeface="Arial"/>
              <a:ea typeface="Arial"/>
              <a:cs typeface="Arial"/>
              <a:sym typeface="Arial"/>
            </a:endParaRPr>
          </a:p>
        </p:txBody>
      </p:sp>
      <p:sp>
        <p:nvSpPr>
          <p:cNvPr id="351" name="Google Shape;351;p1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352" name="Google Shape;352;p1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353" name="Google Shape;353;p1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354" name="Google Shape;354;p1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355" name="Google Shape;355;p1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356" name="Google Shape;356;p1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357" name="Google Shape;357;p15"/>
          <p:cNvSpPr/>
          <p:nvPr/>
        </p:nvSpPr>
        <p:spPr>
          <a:xfrm>
            <a:off x="428040" y="1625040"/>
            <a:ext cx="8209080" cy="15973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Hay muchos tipos de servidores:</a:t>
            </a:r>
            <a:endParaRPr b="0" i="0" sz="1500" u="none" cap="none" strike="noStrike">
              <a:latin typeface="Arial"/>
              <a:ea typeface="Arial"/>
              <a:cs typeface="Arial"/>
              <a:sym typeface="Arial"/>
            </a:endParaRPr>
          </a:p>
          <a:p>
            <a:pPr indent="-21311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Servidores web: para descargar páginas web</a:t>
            </a:r>
            <a:endParaRPr b="0" i="0" sz="1500" u="none" cap="none" strike="noStrike">
              <a:latin typeface="Arial"/>
              <a:ea typeface="Arial"/>
              <a:cs typeface="Arial"/>
              <a:sym typeface="Arial"/>
            </a:endParaRPr>
          </a:p>
          <a:p>
            <a:pPr indent="-21311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Servidores de almacenamiento: para guardar y descargar archivos</a:t>
            </a:r>
            <a:endParaRPr b="0" i="0" sz="1500" u="none" cap="none" strike="noStrike">
              <a:latin typeface="Arial"/>
              <a:ea typeface="Arial"/>
              <a:cs typeface="Arial"/>
              <a:sym typeface="Arial"/>
            </a:endParaRPr>
          </a:p>
          <a:p>
            <a:pPr indent="-21311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Servidores de correo: para enviar y leer emails</a:t>
            </a:r>
            <a:endParaRPr b="0" i="0" sz="1500" u="none" cap="none" strike="noStrike">
              <a:latin typeface="Arial"/>
              <a:ea typeface="Arial"/>
              <a:cs typeface="Arial"/>
              <a:sym typeface="Arial"/>
            </a:endParaRPr>
          </a:p>
          <a:p>
            <a:pPr indent="-21311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Servidores DNS: para responder a consultas DNS</a:t>
            </a:r>
            <a:endParaRPr b="0" i="0" sz="1500" u="none" cap="none" strike="noStrike">
              <a:latin typeface="Arial"/>
              <a:ea typeface="Arial"/>
              <a:cs typeface="Arial"/>
              <a:sym typeface="Arial"/>
            </a:endParaRPr>
          </a:p>
          <a:p>
            <a:pPr indent="-21311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Servidores de base de datos: para almacenar grandes cantidades de datos</a:t>
            </a:r>
            <a:endParaRPr b="0" i="0" sz="1500" u="none" cap="none" strike="noStrike">
              <a:latin typeface="Arial"/>
              <a:ea typeface="Arial"/>
              <a:cs typeface="Arial"/>
              <a:sym typeface="Arial"/>
            </a:endParaRPr>
          </a:p>
          <a:p>
            <a:pPr indent="-21311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t>
            </a:r>
            <a:endParaRPr b="0" i="0" sz="15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363" name="Google Shape;363;p1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Clientes y Servidores</a:t>
            </a:r>
            <a:endParaRPr b="0" i="0" sz="2000" u="none" cap="none" strike="noStrike">
              <a:latin typeface="Arial"/>
              <a:ea typeface="Arial"/>
              <a:cs typeface="Arial"/>
              <a:sym typeface="Arial"/>
            </a:endParaRPr>
          </a:p>
        </p:txBody>
      </p:sp>
      <p:sp>
        <p:nvSpPr>
          <p:cNvPr id="364" name="Google Shape;364;p1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365" name="Google Shape;365;p1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366" name="Google Shape;366;p1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367" name="Google Shape;367;p1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368" name="Google Shape;368;p1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369" name="Google Shape;369;p1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370" name="Google Shape;370;p16"/>
          <p:cNvSpPr/>
          <p:nvPr/>
        </p:nvSpPr>
        <p:spPr>
          <a:xfrm>
            <a:off x="428040" y="1625040"/>
            <a:ext cx="820908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Ejemplo: pedir la página web de google.com</a:t>
            </a:r>
            <a:endParaRPr b="0" i="0" sz="1500" u="none" cap="none" strike="noStrike">
              <a:latin typeface="Arial"/>
              <a:ea typeface="Arial"/>
              <a:cs typeface="Arial"/>
              <a:sym typeface="Arial"/>
            </a:endParaRPr>
          </a:p>
        </p:txBody>
      </p:sp>
      <p:pic>
        <p:nvPicPr>
          <p:cNvPr id="371" name="Google Shape;371;p16"/>
          <p:cNvPicPr preferRelativeResize="0"/>
          <p:nvPr/>
        </p:nvPicPr>
        <p:blipFill rotWithShape="1">
          <a:blip r:embed="rId7">
            <a:alphaModFix/>
          </a:blip>
          <a:srcRect b="0" l="0" r="0" t="0"/>
          <a:stretch/>
        </p:blipFill>
        <p:spPr>
          <a:xfrm>
            <a:off x="1474200" y="3240000"/>
            <a:ext cx="581040" cy="514440"/>
          </a:xfrm>
          <a:prstGeom prst="rect">
            <a:avLst/>
          </a:prstGeom>
          <a:noFill/>
          <a:ln>
            <a:noFill/>
          </a:ln>
        </p:spPr>
      </p:pic>
      <p:sp>
        <p:nvSpPr>
          <p:cNvPr id="372" name="Google Shape;372;p16"/>
          <p:cNvSpPr/>
          <p:nvPr/>
        </p:nvSpPr>
        <p:spPr>
          <a:xfrm>
            <a:off x="1330200" y="2988000"/>
            <a:ext cx="861120" cy="1113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1008000" y="2641680"/>
            <a:ext cx="1510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374" name="Google Shape;374;p16"/>
          <p:cNvSpPr/>
          <p:nvPr/>
        </p:nvSpPr>
        <p:spPr>
          <a:xfrm>
            <a:off x="5866200" y="3924000"/>
            <a:ext cx="1330920" cy="969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5616000" y="3577680"/>
            <a:ext cx="34891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 WEB (google.com)</a:t>
            </a:r>
            <a:endParaRPr b="0" i="0" sz="1800" u="none" cap="none" strike="noStrike">
              <a:latin typeface="Arial"/>
              <a:ea typeface="Arial"/>
              <a:cs typeface="Arial"/>
              <a:sym typeface="Arial"/>
            </a:endParaRPr>
          </a:p>
        </p:txBody>
      </p:sp>
      <p:pic>
        <p:nvPicPr>
          <p:cNvPr id="376" name="Google Shape;376;p16"/>
          <p:cNvPicPr preferRelativeResize="0"/>
          <p:nvPr/>
        </p:nvPicPr>
        <p:blipFill rotWithShape="1">
          <a:blip r:embed="rId8">
            <a:alphaModFix/>
          </a:blip>
          <a:srcRect b="0" l="0" r="0" t="0"/>
          <a:stretch/>
        </p:blipFill>
        <p:spPr>
          <a:xfrm>
            <a:off x="6371280" y="3996000"/>
            <a:ext cx="357840" cy="641520"/>
          </a:xfrm>
          <a:prstGeom prst="rect">
            <a:avLst/>
          </a:prstGeom>
          <a:noFill/>
          <a:ln>
            <a:noFill/>
          </a:ln>
        </p:spPr>
      </p:pic>
      <p:sp>
        <p:nvSpPr>
          <p:cNvPr id="377" name="Google Shape;377;p16"/>
          <p:cNvSpPr/>
          <p:nvPr/>
        </p:nvSpPr>
        <p:spPr>
          <a:xfrm flipH="1" rot="10800000">
            <a:off x="2361960" y="2255040"/>
            <a:ext cx="3342600" cy="7041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378" name="Google Shape;378;p16"/>
          <p:cNvSpPr/>
          <p:nvPr/>
        </p:nvSpPr>
        <p:spPr>
          <a:xfrm rot="10800000">
            <a:off x="2291040" y="4064040"/>
            <a:ext cx="3338640" cy="60444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379" name="Google Shape;379;p16"/>
          <p:cNvSpPr/>
          <p:nvPr/>
        </p:nvSpPr>
        <p:spPr>
          <a:xfrm rot="-678000">
            <a:off x="2432160" y="2275560"/>
            <a:ext cx="222912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la dirección IP de google.com</a:t>
            </a:r>
            <a:endParaRPr b="0" i="0" sz="1300" u="none" cap="none" strike="noStrike">
              <a:latin typeface="Arial"/>
              <a:ea typeface="Arial"/>
              <a:cs typeface="Arial"/>
              <a:sym typeface="Arial"/>
            </a:endParaRPr>
          </a:p>
        </p:txBody>
      </p:sp>
      <p:sp>
        <p:nvSpPr>
          <p:cNvPr id="380" name="Google Shape;380;p16"/>
          <p:cNvSpPr/>
          <p:nvPr/>
        </p:nvSpPr>
        <p:spPr>
          <a:xfrm rot="550800">
            <a:off x="3274200" y="4388040"/>
            <a:ext cx="1869120" cy="458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Esta es la página web de google.com</a:t>
            </a:r>
            <a:endParaRPr b="0" i="0" sz="1300" u="none" cap="none" strike="noStrike">
              <a:latin typeface="Arial"/>
              <a:ea typeface="Arial"/>
              <a:cs typeface="Arial"/>
              <a:sym typeface="Arial"/>
            </a:endParaRPr>
          </a:p>
        </p:txBody>
      </p:sp>
      <p:sp>
        <p:nvSpPr>
          <p:cNvPr id="381" name="Google Shape;381;p16"/>
          <p:cNvSpPr/>
          <p:nvPr/>
        </p:nvSpPr>
        <p:spPr>
          <a:xfrm>
            <a:off x="5866200" y="2199240"/>
            <a:ext cx="861120" cy="789120"/>
          </a:xfrm>
          <a:prstGeom prst="rect">
            <a:avLst/>
          </a:prstGeom>
          <a:noFill/>
          <a:ln cap="flat" cmpd="sng" w="12600">
            <a:solidFill>
              <a:srgbClr val="1E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5616000" y="1852920"/>
            <a:ext cx="34891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800" u="none" cap="none" strike="noStrike">
                <a:solidFill>
                  <a:srgbClr val="1E6A39"/>
                </a:solidFill>
                <a:latin typeface="Arial"/>
                <a:ea typeface="Arial"/>
                <a:cs typeface="Arial"/>
                <a:sym typeface="Arial"/>
              </a:rPr>
              <a:t>SERVIDOR DNS</a:t>
            </a:r>
            <a:endParaRPr b="0" i="0" sz="1800" u="none" cap="none" strike="noStrike">
              <a:latin typeface="Arial"/>
              <a:ea typeface="Arial"/>
              <a:cs typeface="Arial"/>
              <a:sym typeface="Arial"/>
            </a:endParaRPr>
          </a:p>
        </p:txBody>
      </p:sp>
      <p:pic>
        <p:nvPicPr>
          <p:cNvPr id="383" name="Google Shape;383;p16"/>
          <p:cNvPicPr preferRelativeResize="0"/>
          <p:nvPr/>
        </p:nvPicPr>
        <p:blipFill rotWithShape="1">
          <a:blip r:embed="rId8">
            <a:alphaModFix/>
          </a:blip>
          <a:srcRect b="0" l="0" r="0" t="0"/>
          <a:stretch/>
        </p:blipFill>
        <p:spPr>
          <a:xfrm>
            <a:off x="6120000" y="2274840"/>
            <a:ext cx="357840" cy="641520"/>
          </a:xfrm>
          <a:prstGeom prst="rect">
            <a:avLst/>
          </a:prstGeom>
          <a:noFill/>
          <a:ln>
            <a:noFill/>
          </a:ln>
        </p:spPr>
      </p:pic>
      <p:sp>
        <p:nvSpPr>
          <p:cNvPr id="384" name="Google Shape;384;p16"/>
          <p:cNvSpPr/>
          <p:nvPr/>
        </p:nvSpPr>
        <p:spPr>
          <a:xfrm>
            <a:off x="2358720" y="3859560"/>
            <a:ext cx="3338280" cy="5763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385" name="Google Shape;385;p16"/>
          <p:cNvSpPr/>
          <p:nvPr/>
        </p:nvSpPr>
        <p:spPr>
          <a:xfrm flipH="1">
            <a:off x="2297520" y="2489040"/>
            <a:ext cx="3350520" cy="700560"/>
          </a:xfrm>
          <a:custGeom>
            <a:rect b="b" l="l" r="r" t="t"/>
            <a:pathLst>
              <a:path extrusionOk="0" h="21600" w="21600">
                <a:moveTo>
                  <a:pt x="0" y="0"/>
                </a:moveTo>
                <a:lnTo>
                  <a:pt x="21600" y="21600"/>
                </a:lnTo>
              </a:path>
            </a:pathLst>
          </a:custGeom>
          <a:noFill/>
          <a:ln cap="flat" cmpd="sng" w="12600">
            <a:solidFill>
              <a:srgbClr val="1E6A39"/>
            </a:solidFill>
            <a:prstDash val="solid"/>
            <a:round/>
            <a:headEnd len="sm" w="sm" type="none"/>
            <a:tailEnd len="med" w="med" type="triangle"/>
          </a:ln>
        </p:spPr>
      </p:sp>
      <p:sp>
        <p:nvSpPr>
          <p:cNvPr id="386" name="Google Shape;386;p16"/>
          <p:cNvSpPr/>
          <p:nvPr/>
        </p:nvSpPr>
        <p:spPr>
          <a:xfrm rot="-690000">
            <a:off x="4052880" y="2553120"/>
            <a:ext cx="222912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1E6A39"/>
                </a:solidFill>
                <a:latin typeface="Arial"/>
                <a:ea typeface="Arial"/>
                <a:cs typeface="Arial"/>
                <a:sym typeface="Arial"/>
              </a:rPr>
              <a:t>La dirección IP es 172.127.168.174 </a:t>
            </a:r>
            <a:endParaRPr b="0" i="0" sz="1300" u="none" cap="none" strike="noStrike">
              <a:latin typeface="Arial"/>
              <a:ea typeface="Arial"/>
              <a:cs typeface="Arial"/>
              <a:sym typeface="Arial"/>
            </a:endParaRPr>
          </a:p>
        </p:txBody>
      </p:sp>
      <p:sp>
        <p:nvSpPr>
          <p:cNvPr id="387" name="Google Shape;387;p16"/>
          <p:cNvSpPr/>
          <p:nvPr/>
        </p:nvSpPr>
        <p:spPr>
          <a:xfrm rot="577200">
            <a:off x="2459880" y="3668400"/>
            <a:ext cx="2675160" cy="640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Hola 172.127.168.174, dame la página web de google.com</a:t>
            </a:r>
            <a:endParaRPr b="0" i="0" sz="1300" u="none" cap="none" strike="noStrike">
              <a:latin typeface="Arial"/>
              <a:ea typeface="Arial"/>
              <a:cs typeface="Arial"/>
              <a:sym typeface="Arial"/>
            </a:endParaRPr>
          </a:p>
        </p:txBody>
      </p:sp>
      <p:sp>
        <p:nvSpPr>
          <p:cNvPr id="388" name="Google Shape;388;p16"/>
          <p:cNvSpPr/>
          <p:nvPr/>
        </p:nvSpPr>
        <p:spPr>
          <a:xfrm>
            <a:off x="2520000" y="2160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a:t>
            </a:r>
            <a:endParaRPr b="0" i="0" sz="1800" u="none" cap="none" strike="noStrike">
              <a:latin typeface="Arial"/>
              <a:ea typeface="Arial"/>
              <a:cs typeface="Arial"/>
              <a:sym typeface="Arial"/>
            </a:endParaRPr>
          </a:p>
        </p:txBody>
      </p:sp>
      <p:sp>
        <p:nvSpPr>
          <p:cNvPr id="389" name="Google Shape;389;p16"/>
          <p:cNvSpPr/>
          <p:nvPr/>
        </p:nvSpPr>
        <p:spPr>
          <a:xfrm>
            <a:off x="2520000" y="220104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4516920" y="467388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4</a:t>
            </a:r>
            <a:endParaRPr b="0" i="0" sz="1800" u="none" cap="none" strike="noStrike">
              <a:latin typeface="Arial"/>
              <a:ea typeface="Arial"/>
              <a:cs typeface="Arial"/>
              <a:sym typeface="Arial"/>
            </a:endParaRPr>
          </a:p>
        </p:txBody>
      </p:sp>
      <p:sp>
        <p:nvSpPr>
          <p:cNvPr id="391" name="Google Shape;391;p16"/>
          <p:cNvSpPr/>
          <p:nvPr/>
        </p:nvSpPr>
        <p:spPr>
          <a:xfrm>
            <a:off x="4536000" y="470916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3384000" y="332568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3</a:t>
            </a:r>
            <a:endParaRPr b="0" i="0" sz="1800" u="none" cap="none" strike="noStrike">
              <a:latin typeface="Arial"/>
              <a:ea typeface="Arial"/>
              <a:cs typeface="Arial"/>
              <a:sym typeface="Arial"/>
            </a:endParaRPr>
          </a:p>
        </p:txBody>
      </p:sp>
      <p:sp>
        <p:nvSpPr>
          <p:cNvPr id="393" name="Google Shape;393;p16"/>
          <p:cNvSpPr/>
          <p:nvPr/>
        </p:nvSpPr>
        <p:spPr>
          <a:xfrm>
            <a:off x="3384000" y="334800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5236920" y="296748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2</a:t>
            </a:r>
            <a:endParaRPr b="0" i="0" sz="1800" u="none" cap="none" strike="noStrike">
              <a:latin typeface="Arial"/>
              <a:ea typeface="Arial"/>
              <a:cs typeface="Arial"/>
              <a:sym typeface="Arial"/>
            </a:endParaRPr>
          </a:p>
        </p:txBody>
      </p:sp>
      <p:sp>
        <p:nvSpPr>
          <p:cNvPr id="395" name="Google Shape;395;p16"/>
          <p:cNvSpPr/>
          <p:nvPr/>
        </p:nvSpPr>
        <p:spPr>
          <a:xfrm>
            <a:off x="5236920" y="298980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a:off x="5832000" y="4644000"/>
            <a:ext cx="1458000" cy="271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172.127.168.174 </a:t>
            </a:r>
            <a:endParaRPr b="0" i="0" sz="13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402" name="Google Shape;402;p1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Introducción</a:t>
            </a:r>
            <a:endParaRPr b="0" i="0" sz="2000" u="none" cap="none" strike="noStrike">
              <a:latin typeface="Arial"/>
              <a:ea typeface="Arial"/>
              <a:cs typeface="Arial"/>
              <a:sym typeface="Arial"/>
            </a:endParaRPr>
          </a:p>
        </p:txBody>
      </p:sp>
      <p:sp>
        <p:nvSpPr>
          <p:cNvPr id="403" name="Google Shape;403;p1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404" name="Google Shape;404;p1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405" name="Google Shape;405;p1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406" name="Google Shape;406;p1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407" name="Google Shape;407;p1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408" name="Google Shape;408;p1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409" name="Google Shape;409;p17"/>
          <p:cNvSpPr/>
          <p:nvPr/>
        </p:nvSpPr>
        <p:spPr>
          <a:xfrm>
            <a:off x="428040" y="1625040"/>
            <a:ext cx="3313080" cy="91260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DNS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Clientes y Servidores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Front y Back</a:t>
            </a:r>
            <a:endParaRPr b="1" i="0" sz="1500" u="none" cap="none" strike="noStrike"/>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415" name="Google Shape;415;p1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Front y Back</a:t>
            </a:r>
            <a:endParaRPr b="0" i="0" sz="2000" u="none" cap="none" strike="noStrike">
              <a:latin typeface="Arial"/>
              <a:ea typeface="Arial"/>
              <a:cs typeface="Arial"/>
              <a:sym typeface="Arial"/>
            </a:endParaRPr>
          </a:p>
        </p:txBody>
      </p:sp>
      <p:sp>
        <p:nvSpPr>
          <p:cNvPr id="416" name="Google Shape;416;p1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417" name="Google Shape;417;p1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418" name="Google Shape;418;p1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419" name="Google Shape;419;p1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420" name="Google Shape;420;p1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421" name="Google Shape;421;p1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422" name="Google Shape;422;p18"/>
          <p:cNvSpPr/>
          <p:nvPr/>
        </p:nvSpPr>
        <p:spPr>
          <a:xfrm>
            <a:off x="428040" y="1625040"/>
            <a:ext cx="8209080" cy="4561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Front: software que </a:t>
            </a:r>
            <a:r>
              <a:rPr lang="es" sz="1500">
                <a:latin typeface="Poppins Light"/>
                <a:ea typeface="Poppins Light"/>
                <a:cs typeface="Poppins Light"/>
                <a:sym typeface="Poppins Light"/>
              </a:rPr>
              <a:t>interactúa</a:t>
            </a:r>
            <a:r>
              <a:rPr b="0" i="0" lang="es" sz="1500" u="none" cap="none" strike="noStrike">
                <a:solidFill>
                  <a:srgbClr val="000000"/>
                </a:solidFill>
                <a:latin typeface="Poppins Light"/>
                <a:ea typeface="Poppins Light"/>
                <a:cs typeface="Poppins Light"/>
                <a:sym typeface="Poppins Light"/>
              </a:rPr>
              <a:t> con el usuario (se ejecuta en el cliente)</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Back: software que se ejecuta en el servidor</a:t>
            </a:r>
            <a:endParaRPr b="0" i="0" sz="1500" u="none" cap="none" strike="noStrike">
              <a:latin typeface="Arial"/>
              <a:ea typeface="Arial"/>
              <a:cs typeface="Arial"/>
              <a:sym typeface="Arial"/>
            </a:endParaRPr>
          </a:p>
        </p:txBody>
      </p:sp>
      <p:pic>
        <p:nvPicPr>
          <p:cNvPr id="423" name="Google Shape;423;p18"/>
          <p:cNvPicPr preferRelativeResize="0"/>
          <p:nvPr/>
        </p:nvPicPr>
        <p:blipFill rotWithShape="1">
          <a:blip r:embed="rId7">
            <a:alphaModFix/>
          </a:blip>
          <a:srcRect b="0" l="0" r="0" t="0"/>
          <a:stretch/>
        </p:blipFill>
        <p:spPr>
          <a:xfrm>
            <a:off x="1474200" y="2664000"/>
            <a:ext cx="581040" cy="514440"/>
          </a:xfrm>
          <a:prstGeom prst="rect">
            <a:avLst/>
          </a:prstGeom>
          <a:noFill/>
          <a:ln>
            <a:noFill/>
          </a:ln>
        </p:spPr>
      </p:pic>
      <p:pic>
        <p:nvPicPr>
          <p:cNvPr id="424" name="Google Shape;424;p18"/>
          <p:cNvPicPr preferRelativeResize="0"/>
          <p:nvPr/>
        </p:nvPicPr>
        <p:blipFill rotWithShape="1">
          <a:blip r:embed="rId8">
            <a:alphaModFix/>
          </a:blip>
          <a:srcRect b="0" l="0" r="0" t="0"/>
          <a:stretch/>
        </p:blipFill>
        <p:spPr>
          <a:xfrm>
            <a:off x="1639800" y="3213360"/>
            <a:ext cx="263520" cy="455760"/>
          </a:xfrm>
          <a:prstGeom prst="rect">
            <a:avLst/>
          </a:prstGeom>
          <a:noFill/>
          <a:ln>
            <a:noFill/>
          </a:ln>
        </p:spPr>
      </p:pic>
      <p:pic>
        <p:nvPicPr>
          <p:cNvPr id="425" name="Google Shape;425;p18"/>
          <p:cNvPicPr preferRelativeResize="0"/>
          <p:nvPr/>
        </p:nvPicPr>
        <p:blipFill rotWithShape="1">
          <a:blip r:embed="rId9">
            <a:alphaModFix/>
          </a:blip>
          <a:srcRect b="0" l="0" r="0" t="0"/>
          <a:stretch/>
        </p:blipFill>
        <p:spPr>
          <a:xfrm rot="-5415000">
            <a:off x="1551960" y="3593160"/>
            <a:ext cx="445320" cy="605520"/>
          </a:xfrm>
          <a:prstGeom prst="rect">
            <a:avLst/>
          </a:prstGeom>
          <a:noFill/>
          <a:ln>
            <a:noFill/>
          </a:ln>
        </p:spPr>
      </p:pic>
      <p:sp>
        <p:nvSpPr>
          <p:cNvPr id="426" name="Google Shape;426;p18"/>
          <p:cNvSpPr/>
          <p:nvPr/>
        </p:nvSpPr>
        <p:spPr>
          <a:xfrm>
            <a:off x="1330200" y="252000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936000" y="2173680"/>
            <a:ext cx="1654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428" name="Google Shape;428;p18"/>
          <p:cNvSpPr/>
          <p:nvPr/>
        </p:nvSpPr>
        <p:spPr>
          <a:xfrm>
            <a:off x="5902200" y="252000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5472000" y="2173680"/>
            <a:ext cx="1726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430" name="Google Shape;430;p18"/>
          <p:cNvPicPr preferRelativeResize="0"/>
          <p:nvPr/>
        </p:nvPicPr>
        <p:blipFill rotWithShape="1">
          <a:blip r:embed="rId10">
            <a:alphaModFix/>
          </a:blip>
          <a:srcRect b="0" l="0" r="0" t="0"/>
          <a:stretch/>
        </p:blipFill>
        <p:spPr>
          <a:xfrm>
            <a:off x="6156000" y="2595600"/>
            <a:ext cx="357840" cy="641520"/>
          </a:xfrm>
          <a:prstGeom prst="rect">
            <a:avLst/>
          </a:prstGeom>
          <a:noFill/>
          <a:ln>
            <a:noFill/>
          </a:ln>
        </p:spPr>
      </p:pic>
      <p:pic>
        <p:nvPicPr>
          <p:cNvPr id="431" name="Google Shape;431;p18"/>
          <p:cNvPicPr preferRelativeResize="0"/>
          <p:nvPr/>
        </p:nvPicPr>
        <p:blipFill rotWithShape="1">
          <a:blip r:embed="rId11">
            <a:alphaModFix/>
          </a:blip>
          <a:srcRect b="0" l="0" r="0" t="0"/>
          <a:stretch/>
        </p:blipFill>
        <p:spPr>
          <a:xfrm>
            <a:off x="6090480" y="3261960"/>
            <a:ext cx="530640" cy="407160"/>
          </a:xfrm>
          <a:prstGeom prst="rect">
            <a:avLst/>
          </a:prstGeom>
          <a:noFill/>
          <a:ln>
            <a:noFill/>
          </a:ln>
        </p:spPr>
      </p:pic>
      <p:pic>
        <p:nvPicPr>
          <p:cNvPr id="432" name="Google Shape;432;p18"/>
          <p:cNvPicPr preferRelativeResize="0"/>
          <p:nvPr/>
        </p:nvPicPr>
        <p:blipFill rotWithShape="1">
          <a:blip r:embed="rId12">
            <a:alphaModFix/>
          </a:blip>
          <a:srcRect b="0" l="0" r="0" t="0"/>
          <a:stretch/>
        </p:blipFill>
        <p:spPr>
          <a:xfrm>
            <a:off x="6192000" y="3744000"/>
            <a:ext cx="357120" cy="410400"/>
          </a:xfrm>
          <a:prstGeom prst="rect">
            <a:avLst/>
          </a:prstGeom>
          <a:noFill/>
          <a:ln>
            <a:noFill/>
          </a:ln>
        </p:spPr>
      </p:pic>
      <p:sp>
        <p:nvSpPr>
          <p:cNvPr id="433" name="Google Shape;433;p18"/>
          <p:cNvSpPr/>
          <p:nvPr/>
        </p:nvSpPr>
        <p:spPr>
          <a:xfrm flipH="1" rot="10800000">
            <a:off x="2419560" y="3016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434" name="Google Shape;434;p18"/>
          <p:cNvSpPr/>
          <p:nvPr/>
        </p:nvSpPr>
        <p:spPr>
          <a:xfrm flipH="1">
            <a:off x="2432160" y="3672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435" name="Google Shape;435;p18"/>
          <p:cNvSpPr/>
          <p:nvPr/>
        </p:nvSpPr>
        <p:spPr>
          <a:xfrm>
            <a:off x="864000" y="4257000"/>
            <a:ext cx="1977120" cy="640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Lo que se ejecuta aquí se considera </a:t>
            </a:r>
            <a:r>
              <a:rPr b="1" i="0" lang="es" sz="1300" u="none" cap="none" strike="noStrike">
                <a:solidFill>
                  <a:srgbClr val="3465A4"/>
                </a:solidFill>
                <a:latin typeface="Arial"/>
                <a:ea typeface="Arial"/>
                <a:cs typeface="Arial"/>
                <a:sym typeface="Arial"/>
              </a:rPr>
              <a:t>FRONT</a:t>
            </a:r>
            <a:endParaRPr b="0" i="0" sz="1300" u="none" cap="none" strike="noStrike">
              <a:latin typeface="Arial"/>
              <a:ea typeface="Arial"/>
              <a:cs typeface="Arial"/>
              <a:sym typeface="Arial"/>
            </a:endParaRPr>
          </a:p>
        </p:txBody>
      </p:sp>
      <p:sp>
        <p:nvSpPr>
          <p:cNvPr id="436" name="Google Shape;436;p18"/>
          <p:cNvSpPr/>
          <p:nvPr/>
        </p:nvSpPr>
        <p:spPr>
          <a:xfrm>
            <a:off x="5436000" y="4288680"/>
            <a:ext cx="1869120" cy="456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Lo que se ejecuta aquí se considera </a:t>
            </a:r>
            <a:r>
              <a:rPr b="1" i="0" lang="es" sz="1300" u="none" cap="none" strike="noStrike">
                <a:solidFill>
                  <a:srgbClr val="650953"/>
                </a:solidFill>
                <a:latin typeface="Arial"/>
                <a:ea typeface="Arial"/>
                <a:cs typeface="Arial"/>
                <a:sym typeface="Arial"/>
              </a:rPr>
              <a:t>BACK</a:t>
            </a:r>
            <a:endParaRPr b="0" i="0" sz="1300" u="none" cap="none" strike="noStrike">
              <a:latin typeface="Arial"/>
              <a:ea typeface="Arial"/>
              <a:cs typeface="Arial"/>
              <a:sym typeface="Arial"/>
            </a:endParaRPr>
          </a:p>
        </p:txBody>
      </p:sp>
      <p:sp>
        <p:nvSpPr>
          <p:cNvPr id="437" name="Google Shape;437;p18"/>
          <p:cNvSpPr/>
          <p:nvPr/>
        </p:nvSpPr>
        <p:spPr>
          <a:xfrm>
            <a:off x="3096000" y="3096000"/>
            <a:ext cx="208656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Nginx  I  Certificados SSL  I  Resumen  I  Proyecto</a:t>
            </a:r>
            <a:endParaRPr b="0" i="0" sz="700" u="none" cap="none" strike="noStrike">
              <a:latin typeface="Arial"/>
              <a:ea typeface="Arial"/>
              <a:cs typeface="Arial"/>
              <a:sym typeface="Arial"/>
            </a:endParaRPr>
          </a:p>
        </p:txBody>
      </p:sp>
      <p:sp>
        <p:nvSpPr>
          <p:cNvPr id="71" name="Google Shape;71;p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Indice</a:t>
            </a:r>
            <a:endParaRPr b="0" i="0" sz="2000" u="none" cap="none" strike="noStrike">
              <a:latin typeface="Arial"/>
              <a:ea typeface="Arial"/>
              <a:cs typeface="Arial"/>
              <a:sym typeface="Arial"/>
            </a:endParaRPr>
          </a:p>
        </p:txBody>
      </p:sp>
      <p:sp>
        <p:nvSpPr>
          <p:cNvPr id="72" name="Google Shape;72;p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73" name="Google Shape;73;p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74" name="Google Shape;74;p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75" name="Google Shape;75;p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76" name="Google Shape;76;p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77" name="Google Shape;77;p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78" name="Google Shape;78;p2"/>
          <p:cNvSpPr/>
          <p:nvPr/>
        </p:nvSpPr>
        <p:spPr>
          <a:xfrm>
            <a:off x="428040" y="1625040"/>
            <a:ext cx="3313080" cy="18255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 &amp; 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APIs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Nginx</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 SSL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Resumen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Proyecto</a:t>
            </a:r>
            <a:endParaRPr b="0" i="0" sz="15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443" name="Google Shape;443;p1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Front y Back</a:t>
            </a:r>
            <a:endParaRPr b="0" i="0" sz="2000" u="none" cap="none" strike="noStrike">
              <a:latin typeface="Arial"/>
              <a:ea typeface="Arial"/>
              <a:cs typeface="Arial"/>
              <a:sym typeface="Arial"/>
            </a:endParaRPr>
          </a:p>
        </p:txBody>
      </p:sp>
      <p:sp>
        <p:nvSpPr>
          <p:cNvPr id="444" name="Google Shape;444;p1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445" name="Google Shape;445;p1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446" name="Google Shape;446;p1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447" name="Google Shape;447;p1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448" name="Google Shape;448;p1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449" name="Google Shape;449;p1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450" name="Google Shape;450;p19"/>
          <p:cNvSpPr/>
          <p:nvPr/>
        </p:nvSpPr>
        <p:spPr>
          <a:xfrm>
            <a:off x="428040" y="1625040"/>
            <a:ext cx="820908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Ejemplo: página web para meter usuario y contraseña</a:t>
            </a:r>
            <a:endParaRPr b="0" i="0" sz="1500" u="none" cap="none" strike="noStrike">
              <a:latin typeface="Arial"/>
              <a:ea typeface="Arial"/>
              <a:cs typeface="Arial"/>
              <a:sym typeface="Arial"/>
            </a:endParaRPr>
          </a:p>
        </p:txBody>
      </p:sp>
      <p:pic>
        <p:nvPicPr>
          <p:cNvPr id="451" name="Google Shape;451;p19"/>
          <p:cNvPicPr preferRelativeResize="0"/>
          <p:nvPr/>
        </p:nvPicPr>
        <p:blipFill rotWithShape="1">
          <a:blip r:embed="rId7">
            <a:alphaModFix/>
          </a:blip>
          <a:srcRect b="0" l="0" r="0" t="0"/>
          <a:stretch/>
        </p:blipFill>
        <p:spPr>
          <a:xfrm>
            <a:off x="682200" y="2592000"/>
            <a:ext cx="581040" cy="514440"/>
          </a:xfrm>
          <a:prstGeom prst="rect">
            <a:avLst/>
          </a:prstGeom>
          <a:noFill/>
          <a:ln>
            <a:noFill/>
          </a:ln>
        </p:spPr>
      </p:pic>
      <p:pic>
        <p:nvPicPr>
          <p:cNvPr id="452" name="Google Shape;452;p19"/>
          <p:cNvPicPr preferRelativeResize="0"/>
          <p:nvPr/>
        </p:nvPicPr>
        <p:blipFill rotWithShape="1">
          <a:blip r:embed="rId8">
            <a:alphaModFix/>
          </a:blip>
          <a:srcRect b="0" l="0" r="0" t="0"/>
          <a:stretch/>
        </p:blipFill>
        <p:spPr>
          <a:xfrm>
            <a:off x="847800" y="3141360"/>
            <a:ext cx="263520" cy="455760"/>
          </a:xfrm>
          <a:prstGeom prst="rect">
            <a:avLst/>
          </a:prstGeom>
          <a:noFill/>
          <a:ln>
            <a:noFill/>
          </a:ln>
        </p:spPr>
      </p:pic>
      <p:pic>
        <p:nvPicPr>
          <p:cNvPr id="453" name="Google Shape;453;p19"/>
          <p:cNvPicPr preferRelativeResize="0"/>
          <p:nvPr/>
        </p:nvPicPr>
        <p:blipFill rotWithShape="1">
          <a:blip r:embed="rId9">
            <a:alphaModFix/>
          </a:blip>
          <a:srcRect b="0" l="0" r="0" t="0"/>
          <a:stretch/>
        </p:blipFill>
        <p:spPr>
          <a:xfrm rot="-5415000">
            <a:off x="759960" y="3521160"/>
            <a:ext cx="445320" cy="605520"/>
          </a:xfrm>
          <a:prstGeom prst="rect">
            <a:avLst/>
          </a:prstGeom>
          <a:noFill/>
          <a:ln>
            <a:noFill/>
          </a:ln>
        </p:spPr>
      </p:pic>
      <p:sp>
        <p:nvSpPr>
          <p:cNvPr id="454" name="Google Shape;454;p19"/>
          <p:cNvSpPr/>
          <p:nvPr/>
        </p:nvSpPr>
        <p:spPr>
          <a:xfrm>
            <a:off x="576000" y="2448000"/>
            <a:ext cx="16153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576000" y="2101680"/>
            <a:ext cx="1582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456" name="Google Shape;456;p19"/>
          <p:cNvSpPr/>
          <p:nvPr/>
        </p:nvSpPr>
        <p:spPr>
          <a:xfrm>
            <a:off x="5902200" y="2448000"/>
            <a:ext cx="1798920" cy="1941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5904000" y="2101680"/>
            <a:ext cx="1798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458" name="Google Shape;458;p19"/>
          <p:cNvPicPr preferRelativeResize="0"/>
          <p:nvPr/>
        </p:nvPicPr>
        <p:blipFill rotWithShape="1">
          <a:blip r:embed="rId10">
            <a:alphaModFix/>
          </a:blip>
          <a:srcRect b="0" l="0" r="0" t="0"/>
          <a:stretch/>
        </p:blipFill>
        <p:spPr>
          <a:xfrm>
            <a:off x="7200000" y="2523600"/>
            <a:ext cx="357840" cy="641520"/>
          </a:xfrm>
          <a:prstGeom prst="rect">
            <a:avLst/>
          </a:prstGeom>
          <a:noFill/>
          <a:ln>
            <a:noFill/>
          </a:ln>
        </p:spPr>
      </p:pic>
      <p:pic>
        <p:nvPicPr>
          <p:cNvPr id="459" name="Google Shape;459;p19"/>
          <p:cNvPicPr preferRelativeResize="0"/>
          <p:nvPr/>
        </p:nvPicPr>
        <p:blipFill rotWithShape="1">
          <a:blip r:embed="rId11">
            <a:alphaModFix/>
          </a:blip>
          <a:srcRect b="0" l="0" r="0" t="0"/>
          <a:stretch/>
        </p:blipFill>
        <p:spPr>
          <a:xfrm>
            <a:off x="7134480" y="3189960"/>
            <a:ext cx="530640" cy="407160"/>
          </a:xfrm>
          <a:prstGeom prst="rect">
            <a:avLst/>
          </a:prstGeom>
          <a:noFill/>
          <a:ln>
            <a:noFill/>
          </a:ln>
        </p:spPr>
      </p:pic>
      <p:pic>
        <p:nvPicPr>
          <p:cNvPr id="460" name="Google Shape;460;p19"/>
          <p:cNvPicPr preferRelativeResize="0"/>
          <p:nvPr/>
        </p:nvPicPr>
        <p:blipFill rotWithShape="1">
          <a:blip r:embed="rId12">
            <a:alphaModFix/>
          </a:blip>
          <a:srcRect b="0" l="0" r="0" t="0"/>
          <a:stretch/>
        </p:blipFill>
        <p:spPr>
          <a:xfrm>
            <a:off x="7236000" y="3672000"/>
            <a:ext cx="357120" cy="410400"/>
          </a:xfrm>
          <a:prstGeom prst="rect">
            <a:avLst/>
          </a:prstGeom>
          <a:noFill/>
          <a:ln>
            <a:noFill/>
          </a:ln>
        </p:spPr>
      </p:pic>
      <p:sp>
        <p:nvSpPr>
          <p:cNvPr id="461" name="Google Shape;461;p19"/>
          <p:cNvSpPr/>
          <p:nvPr/>
        </p:nvSpPr>
        <p:spPr>
          <a:xfrm flipH="1" rot="10800000">
            <a:off x="2419560" y="2620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462" name="Google Shape;462;p19"/>
          <p:cNvSpPr/>
          <p:nvPr/>
        </p:nvSpPr>
        <p:spPr>
          <a:xfrm flipH="1">
            <a:off x="2432160" y="3996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463" name="Google Shape;463;p19"/>
          <p:cNvSpPr/>
          <p:nvPr/>
        </p:nvSpPr>
        <p:spPr>
          <a:xfrm>
            <a:off x="2376000" y="2376000"/>
            <a:ext cx="1977120" cy="398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la página web</a:t>
            </a:r>
            <a:endParaRPr b="0" i="0" sz="1300" u="none" cap="none" strike="noStrike">
              <a:latin typeface="Arial"/>
              <a:ea typeface="Arial"/>
              <a:cs typeface="Arial"/>
              <a:sym typeface="Arial"/>
            </a:endParaRPr>
          </a:p>
        </p:txBody>
      </p:sp>
      <p:sp>
        <p:nvSpPr>
          <p:cNvPr id="464" name="Google Shape;464;p19"/>
          <p:cNvSpPr/>
          <p:nvPr/>
        </p:nvSpPr>
        <p:spPr>
          <a:xfrm>
            <a:off x="4104000" y="2751480"/>
            <a:ext cx="1869120" cy="305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Toma la página web</a:t>
            </a:r>
            <a:endParaRPr b="0" i="0" sz="1300" u="none" cap="none" strike="noStrike">
              <a:latin typeface="Arial"/>
              <a:ea typeface="Arial"/>
              <a:cs typeface="Arial"/>
              <a:sym typeface="Arial"/>
            </a:endParaRPr>
          </a:p>
        </p:txBody>
      </p:sp>
      <p:sp>
        <p:nvSpPr>
          <p:cNvPr id="465" name="Google Shape;465;p19"/>
          <p:cNvSpPr/>
          <p:nvPr/>
        </p:nvSpPr>
        <p:spPr>
          <a:xfrm>
            <a:off x="2952000" y="3060000"/>
            <a:ext cx="223056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466" name="Google Shape;466;p19"/>
          <p:cNvSpPr/>
          <p:nvPr/>
        </p:nvSpPr>
        <p:spPr>
          <a:xfrm flipH="1" rot="10800000">
            <a:off x="2416680" y="383760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467" name="Google Shape;467;p19"/>
          <p:cNvSpPr/>
          <p:nvPr/>
        </p:nvSpPr>
        <p:spPr>
          <a:xfrm flipH="1">
            <a:off x="2435760" y="277704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468" name="Google Shape;468;p19"/>
          <p:cNvSpPr/>
          <p:nvPr/>
        </p:nvSpPr>
        <p:spPr>
          <a:xfrm>
            <a:off x="2376000" y="3600000"/>
            <a:ext cx="2445120" cy="456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Te envío usuario y contraseña</a:t>
            </a:r>
            <a:endParaRPr b="0" i="0" sz="1300" u="none" cap="none" strike="noStrike">
              <a:latin typeface="Arial"/>
              <a:ea typeface="Arial"/>
              <a:cs typeface="Arial"/>
              <a:sym typeface="Arial"/>
            </a:endParaRPr>
          </a:p>
        </p:txBody>
      </p:sp>
      <p:sp>
        <p:nvSpPr>
          <p:cNvPr id="469" name="Google Shape;469;p19"/>
          <p:cNvSpPr/>
          <p:nvPr/>
        </p:nvSpPr>
        <p:spPr>
          <a:xfrm>
            <a:off x="3816000" y="3975840"/>
            <a:ext cx="2085120" cy="640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Sí, el usuario y la contraseña son correctos</a:t>
            </a:r>
            <a:endParaRPr b="0" i="0" sz="1300" u="none" cap="none" strike="noStrike">
              <a:latin typeface="Arial"/>
              <a:ea typeface="Arial"/>
              <a:cs typeface="Arial"/>
              <a:sym typeface="Arial"/>
            </a:endParaRPr>
          </a:p>
        </p:txBody>
      </p:sp>
      <p:sp>
        <p:nvSpPr>
          <p:cNvPr id="470" name="Google Shape;470;p19"/>
          <p:cNvSpPr/>
          <p:nvPr/>
        </p:nvSpPr>
        <p:spPr>
          <a:xfrm>
            <a:off x="1222200" y="2660040"/>
            <a:ext cx="1042920" cy="10090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Interactuar con la página web es </a:t>
            </a:r>
            <a:r>
              <a:rPr b="1" i="0" lang="es" sz="1300" u="none" cap="none" strike="noStrike">
                <a:solidFill>
                  <a:srgbClr val="3465A4"/>
                </a:solidFill>
                <a:latin typeface="Arial"/>
                <a:ea typeface="Arial"/>
                <a:cs typeface="Arial"/>
                <a:sym typeface="Arial"/>
              </a:rPr>
              <a:t>FRONT</a:t>
            </a:r>
            <a:endParaRPr b="0" i="0" sz="1300" u="none" cap="none" strike="noStrike">
              <a:latin typeface="Arial"/>
              <a:ea typeface="Arial"/>
              <a:cs typeface="Arial"/>
              <a:sym typeface="Arial"/>
            </a:endParaRPr>
          </a:p>
        </p:txBody>
      </p:sp>
      <p:sp>
        <p:nvSpPr>
          <p:cNvPr id="471" name="Google Shape;471;p19"/>
          <p:cNvSpPr/>
          <p:nvPr/>
        </p:nvSpPr>
        <p:spPr>
          <a:xfrm>
            <a:off x="5902200" y="3744000"/>
            <a:ext cx="1402920" cy="789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Verificar usuario y contraseña es </a:t>
            </a:r>
            <a:r>
              <a:rPr b="1" i="0" lang="es" sz="1300" u="none" cap="none" strike="noStrike">
                <a:solidFill>
                  <a:srgbClr val="650953"/>
                </a:solidFill>
                <a:latin typeface="Arial"/>
                <a:ea typeface="Arial"/>
                <a:cs typeface="Arial"/>
                <a:sym typeface="Arial"/>
              </a:rPr>
              <a:t>BACK</a:t>
            </a:r>
            <a:endParaRPr b="0" i="0" sz="13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477" name="Google Shape;477;p2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Front y Back</a:t>
            </a:r>
            <a:endParaRPr b="0" i="0" sz="2000" u="none" cap="none" strike="noStrike">
              <a:latin typeface="Arial"/>
              <a:ea typeface="Arial"/>
              <a:cs typeface="Arial"/>
              <a:sym typeface="Arial"/>
            </a:endParaRPr>
          </a:p>
        </p:txBody>
      </p:sp>
      <p:sp>
        <p:nvSpPr>
          <p:cNvPr id="478" name="Google Shape;478;p2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479" name="Google Shape;479;p2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480" name="Google Shape;480;p2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481" name="Google Shape;481;p2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482" name="Google Shape;482;p2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483" name="Google Shape;483;p2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484" name="Google Shape;484;p20"/>
          <p:cNvSpPr/>
          <p:nvPr/>
        </p:nvSpPr>
        <p:spPr>
          <a:xfrm>
            <a:off x="428040" y="1625040"/>
            <a:ext cx="8209080" cy="4561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Lenguajes de programación Front (AD): HTML, CSS, JavaScript, React </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Lenguajes de programación Back (AD): Node (JavaScript)</a:t>
            </a:r>
            <a:endParaRPr b="0" i="0" sz="1500" u="none" cap="none" strike="noStrike">
              <a:latin typeface="Arial"/>
              <a:ea typeface="Arial"/>
              <a:cs typeface="Arial"/>
              <a:sym typeface="Arial"/>
            </a:endParaRPr>
          </a:p>
        </p:txBody>
      </p:sp>
      <p:pic>
        <p:nvPicPr>
          <p:cNvPr id="485" name="Google Shape;485;p20"/>
          <p:cNvPicPr preferRelativeResize="0"/>
          <p:nvPr/>
        </p:nvPicPr>
        <p:blipFill rotWithShape="1">
          <a:blip r:embed="rId7">
            <a:alphaModFix/>
          </a:blip>
          <a:srcRect b="0" l="0" r="0" t="0"/>
          <a:stretch/>
        </p:blipFill>
        <p:spPr>
          <a:xfrm>
            <a:off x="1474200" y="2664000"/>
            <a:ext cx="581040" cy="514440"/>
          </a:xfrm>
          <a:prstGeom prst="rect">
            <a:avLst/>
          </a:prstGeom>
          <a:noFill/>
          <a:ln>
            <a:noFill/>
          </a:ln>
        </p:spPr>
      </p:pic>
      <p:pic>
        <p:nvPicPr>
          <p:cNvPr id="486" name="Google Shape;486;p20"/>
          <p:cNvPicPr preferRelativeResize="0"/>
          <p:nvPr/>
        </p:nvPicPr>
        <p:blipFill rotWithShape="1">
          <a:blip r:embed="rId8">
            <a:alphaModFix/>
          </a:blip>
          <a:srcRect b="0" l="0" r="0" t="0"/>
          <a:stretch/>
        </p:blipFill>
        <p:spPr>
          <a:xfrm>
            <a:off x="1639800" y="3213360"/>
            <a:ext cx="263520" cy="455760"/>
          </a:xfrm>
          <a:prstGeom prst="rect">
            <a:avLst/>
          </a:prstGeom>
          <a:noFill/>
          <a:ln>
            <a:noFill/>
          </a:ln>
        </p:spPr>
      </p:pic>
      <p:pic>
        <p:nvPicPr>
          <p:cNvPr id="487" name="Google Shape;487;p20"/>
          <p:cNvPicPr preferRelativeResize="0"/>
          <p:nvPr/>
        </p:nvPicPr>
        <p:blipFill rotWithShape="1">
          <a:blip r:embed="rId9">
            <a:alphaModFix/>
          </a:blip>
          <a:srcRect b="0" l="0" r="0" t="0"/>
          <a:stretch/>
        </p:blipFill>
        <p:spPr>
          <a:xfrm rot="-5415000">
            <a:off x="1551960" y="3593160"/>
            <a:ext cx="445320" cy="605520"/>
          </a:xfrm>
          <a:prstGeom prst="rect">
            <a:avLst/>
          </a:prstGeom>
          <a:noFill/>
          <a:ln>
            <a:noFill/>
          </a:ln>
        </p:spPr>
      </p:pic>
      <p:sp>
        <p:nvSpPr>
          <p:cNvPr id="488" name="Google Shape;488;p20"/>
          <p:cNvSpPr/>
          <p:nvPr/>
        </p:nvSpPr>
        <p:spPr>
          <a:xfrm>
            <a:off x="1330200" y="252000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936000" y="2173680"/>
            <a:ext cx="1654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490" name="Google Shape;490;p20"/>
          <p:cNvSpPr/>
          <p:nvPr/>
        </p:nvSpPr>
        <p:spPr>
          <a:xfrm>
            <a:off x="5902200" y="252000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5400000" y="2173680"/>
            <a:ext cx="1942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492" name="Google Shape;492;p20"/>
          <p:cNvPicPr preferRelativeResize="0"/>
          <p:nvPr/>
        </p:nvPicPr>
        <p:blipFill rotWithShape="1">
          <a:blip r:embed="rId10">
            <a:alphaModFix/>
          </a:blip>
          <a:srcRect b="0" l="0" r="0" t="0"/>
          <a:stretch/>
        </p:blipFill>
        <p:spPr>
          <a:xfrm>
            <a:off x="6156000" y="2595600"/>
            <a:ext cx="357840" cy="641520"/>
          </a:xfrm>
          <a:prstGeom prst="rect">
            <a:avLst/>
          </a:prstGeom>
          <a:noFill/>
          <a:ln>
            <a:noFill/>
          </a:ln>
        </p:spPr>
      </p:pic>
      <p:pic>
        <p:nvPicPr>
          <p:cNvPr id="493" name="Google Shape;493;p20"/>
          <p:cNvPicPr preferRelativeResize="0"/>
          <p:nvPr/>
        </p:nvPicPr>
        <p:blipFill rotWithShape="1">
          <a:blip r:embed="rId11">
            <a:alphaModFix/>
          </a:blip>
          <a:srcRect b="0" l="0" r="0" t="0"/>
          <a:stretch/>
        </p:blipFill>
        <p:spPr>
          <a:xfrm>
            <a:off x="6090480" y="3261960"/>
            <a:ext cx="530640" cy="407160"/>
          </a:xfrm>
          <a:prstGeom prst="rect">
            <a:avLst/>
          </a:prstGeom>
          <a:noFill/>
          <a:ln>
            <a:noFill/>
          </a:ln>
        </p:spPr>
      </p:pic>
      <p:pic>
        <p:nvPicPr>
          <p:cNvPr id="494" name="Google Shape;494;p20"/>
          <p:cNvPicPr preferRelativeResize="0"/>
          <p:nvPr/>
        </p:nvPicPr>
        <p:blipFill rotWithShape="1">
          <a:blip r:embed="rId12">
            <a:alphaModFix/>
          </a:blip>
          <a:srcRect b="0" l="0" r="0" t="0"/>
          <a:stretch/>
        </p:blipFill>
        <p:spPr>
          <a:xfrm>
            <a:off x="6192000" y="3744000"/>
            <a:ext cx="357120" cy="410400"/>
          </a:xfrm>
          <a:prstGeom prst="rect">
            <a:avLst/>
          </a:prstGeom>
          <a:noFill/>
          <a:ln>
            <a:noFill/>
          </a:ln>
        </p:spPr>
      </p:pic>
      <p:sp>
        <p:nvSpPr>
          <p:cNvPr id="495" name="Google Shape;495;p20"/>
          <p:cNvSpPr/>
          <p:nvPr/>
        </p:nvSpPr>
        <p:spPr>
          <a:xfrm flipH="1" rot="10800000">
            <a:off x="2419560" y="3016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496" name="Google Shape;496;p20"/>
          <p:cNvSpPr/>
          <p:nvPr/>
        </p:nvSpPr>
        <p:spPr>
          <a:xfrm flipH="1">
            <a:off x="2432160" y="3672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497" name="Google Shape;497;p20"/>
          <p:cNvSpPr/>
          <p:nvPr/>
        </p:nvSpPr>
        <p:spPr>
          <a:xfrm>
            <a:off x="864000" y="4257000"/>
            <a:ext cx="1977120" cy="640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Lo que se ejecuta aquí se considera </a:t>
            </a:r>
            <a:r>
              <a:rPr b="1" i="0" lang="es" sz="1300" u="none" cap="none" strike="noStrike">
                <a:solidFill>
                  <a:srgbClr val="3465A4"/>
                </a:solidFill>
                <a:latin typeface="Arial"/>
                <a:ea typeface="Arial"/>
                <a:cs typeface="Arial"/>
                <a:sym typeface="Arial"/>
              </a:rPr>
              <a:t>FRONT</a:t>
            </a:r>
            <a:endParaRPr b="0" i="0" sz="1300" u="none" cap="none" strike="noStrike">
              <a:latin typeface="Arial"/>
              <a:ea typeface="Arial"/>
              <a:cs typeface="Arial"/>
              <a:sym typeface="Arial"/>
            </a:endParaRPr>
          </a:p>
        </p:txBody>
      </p:sp>
      <p:sp>
        <p:nvSpPr>
          <p:cNvPr id="498" name="Google Shape;498;p20"/>
          <p:cNvSpPr/>
          <p:nvPr/>
        </p:nvSpPr>
        <p:spPr>
          <a:xfrm>
            <a:off x="5436000" y="4288680"/>
            <a:ext cx="1869120" cy="456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Lo que se ejecuta aquí se considera </a:t>
            </a:r>
            <a:r>
              <a:rPr b="1" i="0" lang="es" sz="1300" u="none" cap="none" strike="noStrike">
                <a:solidFill>
                  <a:srgbClr val="650953"/>
                </a:solidFill>
                <a:latin typeface="Arial"/>
                <a:ea typeface="Arial"/>
                <a:cs typeface="Arial"/>
                <a:sym typeface="Arial"/>
              </a:rPr>
              <a:t>BACK</a:t>
            </a:r>
            <a:endParaRPr b="0" i="0" sz="1300" u="none" cap="none" strike="noStrike">
              <a:latin typeface="Arial"/>
              <a:ea typeface="Arial"/>
              <a:cs typeface="Arial"/>
              <a:sym typeface="Arial"/>
            </a:endParaRPr>
          </a:p>
        </p:txBody>
      </p:sp>
      <p:sp>
        <p:nvSpPr>
          <p:cNvPr id="499" name="Google Shape;499;p20"/>
          <p:cNvSpPr/>
          <p:nvPr/>
        </p:nvSpPr>
        <p:spPr>
          <a:xfrm>
            <a:off x="3096000" y="3096000"/>
            <a:ext cx="208656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505" name="Google Shape;505;p2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Indice</a:t>
            </a:r>
            <a:endParaRPr b="0" i="0" sz="2000" u="none" cap="none" strike="noStrike">
              <a:latin typeface="Arial"/>
              <a:ea typeface="Arial"/>
              <a:cs typeface="Arial"/>
              <a:sym typeface="Arial"/>
            </a:endParaRPr>
          </a:p>
        </p:txBody>
      </p:sp>
      <p:sp>
        <p:nvSpPr>
          <p:cNvPr id="506" name="Google Shape;506;p2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507" name="Google Shape;507;p2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508" name="Google Shape;508;p2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509" name="Google Shape;509;p2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510" name="Google Shape;510;p2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511" name="Google Shape;511;p2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512" name="Google Shape;512;p21"/>
          <p:cNvSpPr/>
          <p:nvPr/>
        </p:nvSpPr>
        <p:spPr>
          <a:xfrm>
            <a:off x="428040" y="1625040"/>
            <a:ext cx="3313080" cy="18255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HTTP</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 &amp; 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APIs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Nginx</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 SSL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Resumen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Proyecto</a:t>
            </a:r>
            <a:endParaRPr b="0" i="0" sz="1500" u="none" cap="none"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518" name="Google Shape;518;p2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a:t>
            </a:r>
            <a:endParaRPr b="0" i="0" sz="2000" u="none" cap="none" strike="noStrike">
              <a:latin typeface="Arial"/>
              <a:ea typeface="Arial"/>
              <a:cs typeface="Arial"/>
              <a:sym typeface="Arial"/>
            </a:endParaRPr>
          </a:p>
        </p:txBody>
      </p:sp>
      <p:sp>
        <p:nvSpPr>
          <p:cNvPr id="519" name="Google Shape;519;p2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520" name="Google Shape;520;p2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521" name="Google Shape;521;p2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522" name="Google Shape;522;p2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523" name="Google Shape;523;p2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524" name="Google Shape;524;p2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525" name="Google Shape;525;p22"/>
          <p:cNvSpPr/>
          <p:nvPr/>
        </p:nvSpPr>
        <p:spPr>
          <a:xfrm>
            <a:off x="428040" y="1625040"/>
            <a:ext cx="3313080" cy="136908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Introducción HTTP</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URL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Mensajes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Códigos respuesta</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Puertos</a:t>
            </a:r>
            <a:endParaRPr b="0" i="0" sz="1500" u="none" cap="none"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531" name="Google Shape;531;p2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Introducción HTTP</a:t>
            </a:r>
            <a:endParaRPr b="0" i="0" sz="2000" u="none" cap="none" strike="noStrike">
              <a:latin typeface="Arial"/>
              <a:ea typeface="Arial"/>
              <a:cs typeface="Arial"/>
              <a:sym typeface="Arial"/>
            </a:endParaRPr>
          </a:p>
        </p:txBody>
      </p:sp>
      <p:sp>
        <p:nvSpPr>
          <p:cNvPr id="532" name="Google Shape;532;p2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533" name="Google Shape;533;p2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534" name="Google Shape;534;p2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535" name="Google Shape;535;p2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536" name="Google Shape;536;p2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537" name="Google Shape;537;p2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538" name="Google Shape;538;p23"/>
          <p:cNvSpPr/>
          <p:nvPr/>
        </p:nvSpPr>
        <p:spPr>
          <a:xfrm>
            <a:off x="428040" y="1625040"/>
            <a:ext cx="820908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 protocolo para interactuar con la mayoría de servidores web</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Es la base de cualquier intercambio de datos en la web, y un protocolo de estructura cliente-servidor, esto quiere decir que una petición de datos es iniciada por el elemento que recibirá los datos (el cliente)</a:t>
            </a:r>
            <a:endParaRPr b="0" i="0" sz="1500" u="none" cap="none" strike="noStrike">
              <a:latin typeface="Arial"/>
              <a:ea typeface="Arial"/>
              <a:cs typeface="Arial"/>
              <a:sym typeface="Arial"/>
            </a:endParaRPr>
          </a:p>
        </p:txBody>
      </p:sp>
      <p:pic>
        <p:nvPicPr>
          <p:cNvPr id="539" name="Google Shape;539;p23"/>
          <p:cNvPicPr preferRelativeResize="0"/>
          <p:nvPr/>
        </p:nvPicPr>
        <p:blipFill rotWithShape="1">
          <a:blip r:embed="rId7">
            <a:alphaModFix/>
          </a:blip>
          <a:srcRect b="0" l="0" r="0" t="0"/>
          <a:stretch/>
        </p:blipFill>
        <p:spPr>
          <a:xfrm>
            <a:off x="1546200" y="3132000"/>
            <a:ext cx="581040" cy="514440"/>
          </a:xfrm>
          <a:prstGeom prst="rect">
            <a:avLst/>
          </a:prstGeom>
          <a:noFill/>
          <a:ln>
            <a:noFill/>
          </a:ln>
        </p:spPr>
      </p:pic>
      <p:pic>
        <p:nvPicPr>
          <p:cNvPr id="540" name="Google Shape;540;p23"/>
          <p:cNvPicPr preferRelativeResize="0"/>
          <p:nvPr/>
        </p:nvPicPr>
        <p:blipFill rotWithShape="1">
          <a:blip r:embed="rId8">
            <a:alphaModFix/>
          </a:blip>
          <a:srcRect b="0" l="0" r="0" t="0"/>
          <a:stretch/>
        </p:blipFill>
        <p:spPr>
          <a:xfrm>
            <a:off x="1711800" y="3681360"/>
            <a:ext cx="263520" cy="455760"/>
          </a:xfrm>
          <a:prstGeom prst="rect">
            <a:avLst/>
          </a:prstGeom>
          <a:noFill/>
          <a:ln>
            <a:noFill/>
          </a:ln>
        </p:spPr>
      </p:pic>
      <p:pic>
        <p:nvPicPr>
          <p:cNvPr id="541" name="Google Shape;541;p23"/>
          <p:cNvPicPr preferRelativeResize="0"/>
          <p:nvPr/>
        </p:nvPicPr>
        <p:blipFill rotWithShape="1">
          <a:blip r:embed="rId9">
            <a:alphaModFix/>
          </a:blip>
          <a:srcRect b="0" l="0" r="0" t="0"/>
          <a:stretch/>
        </p:blipFill>
        <p:spPr>
          <a:xfrm rot="-5415000">
            <a:off x="1623960" y="4061160"/>
            <a:ext cx="445320" cy="605520"/>
          </a:xfrm>
          <a:prstGeom prst="rect">
            <a:avLst/>
          </a:prstGeom>
          <a:noFill/>
          <a:ln>
            <a:noFill/>
          </a:ln>
        </p:spPr>
      </p:pic>
      <p:sp>
        <p:nvSpPr>
          <p:cNvPr id="542" name="Google Shape;542;p23"/>
          <p:cNvSpPr/>
          <p:nvPr/>
        </p:nvSpPr>
        <p:spPr>
          <a:xfrm>
            <a:off x="1402200" y="298800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936000" y="2641680"/>
            <a:ext cx="1798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544" name="Google Shape;544;p23"/>
          <p:cNvSpPr/>
          <p:nvPr/>
        </p:nvSpPr>
        <p:spPr>
          <a:xfrm>
            <a:off x="5974200" y="298800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5400000" y="2641680"/>
            <a:ext cx="1942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546" name="Google Shape;546;p23"/>
          <p:cNvPicPr preferRelativeResize="0"/>
          <p:nvPr/>
        </p:nvPicPr>
        <p:blipFill rotWithShape="1">
          <a:blip r:embed="rId10">
            <a:alphaModFix/>
          </a:blip>
          <a:srcRect b="0" l="0" r="0" t="0"/>
          <a:stretch/>
        </p:blipFill>
        <p:spPr>
          <a:xfrm>
            <a:off x="6228000" y="3063600"/>
            <a:ext cx="357840" cy="641520"/>
          </a:xfrm>
          <a:prstGeom prst="rect">
            <a:avLst/>
          </a:prstGeom>
          <a:noFill/>
          <a:ln>
            <a:noFill/>
          </a:ln>
        </p:spPr>
      </p:pic>
      <p:pic>
        <p:nvPicPr>
          <p:cNvPr id="547" name="Google Shape;547;p23"/>
          <p:cNvPicPr preferRelativeResize="0"/>
          <p:nvPr/>
        </p:nvPicPr>
        <p:blipFill rotWithShape="1">
          <a:blip r:embed="rId11">
            <a:alphaModFix/>
          </a:blip>
          <a:srcRect b="0" l="0" r="0" t="0"/>
          <a:stretch/>
        </p:blipFill>
        <p:spPr>
          <a:xfrm>
            <a:off x="6162480" y="3729960"/>
            <a:ext cx="530640" cy="407160"/>
          </a:xfrm>
          <a:prstGeom prst="rect">
            <a:avLst/>
          </a:prstGeom>
          <a:noFill/>
          <a:ln>
            <a:noFill/>
          </a:ln>
        </p:spPr>
      </p:pic>
      <p:pic>
        <p:nvPicPr>
          <p:cNvPr id="548" name="Google Shape;548;p23"/>
          <p:cNvPicPr preferRelativeResize="0"/>
          <p:nvPr/>
        </p:nvPicPr>
        <p:blipFill rotWithShape="1">
          <a:blip r:embed="rId12">
            <a:alphaModFix/>
          </a:blip>
          <a:srcRect b="0" l="0" r="0" t="0"/>
          <a:stretch/>
        </p:blipFill>
        <p:spPr>
          <a:xfrm>
            <a:off x="6264000" y="4212000"/>
            <a:ext cx="357120" cy="410400"/>
          </a:xfrm>
          <a:prstGeom prst="rect">
            <a:avLst/>
          </a:prstGeom>
          <a:noFill/>
          <a:ln>
            <a:noFill/>
          </a:ln>
        </p:spPr>
      </p:pic>
      <p:sp>
        <p:nvSpPr>
          <p:cNvPr id="549" name="Google Shape;549;p23"/>
          <p:cNvSpPr/>
          <p:nvPr/>
        </p:nvSpPr>
        <p:spPr>
          <a:xfrm flipH="1" rot="10800000">
            <a:off x="2491560" y="3484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550" name="Google Shape;550;p23"/>
          <p:cNvSpPr/>
          <p:nvPr/>
        </p:nvSpPr>
        <p:spPr>
          <a:xfrm flipH="1">
            <a:off x="2504160" y="4140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551" name="Google Shape;551;p23"/>
          <p:cNvSpPr/>
          <p:nvPr/>
        </p:nvSpPr>
        <p:spPr>
          <a:xfrm>
            <a:off x="2340360" y="3204000"/>
            <a:ext cx="2841120" cy="640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 de google.com</a:t>
            </a:r>
            <a:endParaRPr b="0" i="0" sz="1300" u="none" cap="none" strike="noStrike">
              <a:latin typeface="Arial"/>
              <a:ea typeface="Arial"/>
              <a:cs typeface="Arial"/>
              <a:sym typeface="Arial"/>
            </a:endParaRPr>
          </a:p>
        </p:txBody>
      </p:sp>
      <p:sp>
        <p:nvSpPr>
          <p:cNvPr id="552" name="Google Shape;552;p23"/>
          <p:cNvSpPr/>
          <p:nvPr/>
        </p:nvSpPr>
        <p:spPr>
          <a:xfrm>
            <a:off x="2772000" y="4114440"/>
            <a:ext cx="3165480" cy="456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Aquí tienes el contenido de google.com</a:t>
            </a:r>
            <a:endParaRPr b="0" i="0" sz="1300" u="none" cap="none" strike="noStrike">
              <a:latin typeface="Arial"/>
              <a:ea typeface="Arial"/>
              <a:cs typeface="Arial"/>
              <a:sym typeface="Arial"/>
            </a:endParaRPr>
          </a:p>
        </p:txBody>
      </p:sp>
      <p:sp>
        <p:nvSpPr>
          <p:cNvPr id="553" name="Google Shape;553;p23"/>
          <p:cNvSpPr/>
          <p:nvPr/>
        </p:nvSpPr>
        <p:spPr>
          <a:xfrm>
            <a:off x="3168000" y="3564000"/>
            <a:ext cx="201348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554" name="Google Shape;554;p23"/>
          <p:cNvSpPr/>
          <p:nvPr/>
        </p:nvSpPr>
        <p:spPr>
          <a:xfrm>
            <a:off x="2448000" y="3024000"/>
            <a:ext cx="3381480" cy="165348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3852000" y="271368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561" name="Google Shape;561;p2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Introducción HTTP</a:t>
            </a:r>
            <a:endParaRPr b="0" i="0" sz="2000" u="none" cap="none" strike="noStrike">
              <a:latin typeface="Arial"/>
              <a:ea typeface="Arial"/>
              <a:cs typeface="Arial"/>
              <a:sym typeface="Arial"/>
            </a:endParaRPr>
          </a:p>
        </p:txBody>
      </p:sp>
      <p:sp>
        <p:nvSpPr>
          <p:cNvPr id="562" name="Google Shape;562;p2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563" name="Google Shape;563;p2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564" name="Google Shape;564;p2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565" name="Google Shape;565;p2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566" name="Google Shape;566;p2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567" name="Google Shape;567;p2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568" name="Google Shape;568;p24"/>
          <p:cNvSpPr/>
          <p:nvPr/>
        </p:nvSpPr>
        <p:spPr>
          <a:xfrm>
            <a:off x="428040" y="1625040"/>
            <a:ext cx="820908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Por debajo usa:</a:t>
            </a:r>
            <a:endParaRPr b="0" i="0" sz="1500" u="none" cap="none" strike="noStrike">
              <a:latin typeface="Arial"/>
              <a:ea typeface="Arial"/>
              <a:cs typeface="Arial"/>
              <a:sym typeface="Arial"/>
            </a:endParaRPr>
          </a:p>
          <a:p>
            <a:pPr indent="-21311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IP: identificar origen y destino para poder enviar datos</a:t>
            </a:r>
            <a:endParaRPr b="0" i="0" sz="1500" u="none" cap="none" strike="noStrike">
              <a:latin typeface="Arial"/>
              <a:ea typeface="Arial"/>
              <a:cs typeface="Arial"/>
              <a:sym typeface="Arial"/>
            </a:endParaRPr>
          </a:p>
          <a:p>
            <a:pPr indent="-21311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TCP (no siempre): protocolo de transporte, para enviar datos de forma fiable, con conexión y sin errores en una red IP</a:t>
            </a:r>
            <a:endParaRPr b="0" i="0" sz="1500" u="none" cap="none" strike="noStrike">
              <a:latin typeface="Arial"/>
              <a:ea typeface="Arial"/>
              <a:cs typeface="Arial"/>
              <a:sym typeface="Arial"/>
            </a:endParaRPr>
          </a:p>
        </p:txBody>
      </p:sp>
      <p:pic>
        <p:nvPicPr>
          <p:cNvPr id="569" name="Google Shape;569;p24"/>
          <p:cNvPicPr preferRelativeResize="0"/>
          <p:nvPr/>
        </p:nvPicPr>
        <p:blipFill rotWithShape="1">
          <a:blip r:embed="rId7">
            <a:alphaModFix/>
          </a:blip>
          <a:srcRect b="0" l="0" r="0" t="0"/>
          <a:stretch/>
        </p:blipFill>
        <p:spPr>
          <a:xfrm>
            <a:off x="972000" y="2628000"/>
            <a:ext cx="3885480" cy="23014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575" name="Google Shape;575;p2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a:t>
            </a:r>
            <a:endParaRPr b="0" i="0" sz="2000" u="none" cap="none" strike="noStrike">
              <a:latin typeface="Arial"/>
              <a:ea typeface="Arial"/>
              <a:cs typeface="Arial"/>
              <a:sym typeface="Arial"/>
            </a:endParaRPr>
          </a:p>
        </p:txBody>
      </p:sp>
      <p:sp>
        <p:nvSpPr>
          <p:cNvPr id="576" name="Google Shape;576;p2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577" name="Google Shape;577;p2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578" name="Google Shape;578;p2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579" name="Google Shape;579;p2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580" name="Google Shape;580;p2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581" name="Google Shape;581;p2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582" name="Google Shape;582;p25"/>
          <p:cNvSpPr/>
          <p:nvPr/>
        </p:nvSpPr>
        <p:spPr>
          <a:xfrm>
            <a:off x="428040" y="1625040"/>
            <a:ext cx="3313080" cy="136908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 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URL</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Mensajes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Códigos respuesta</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Puertos</a:t>
            </a:r>
            <a:endParaRPr b="0" i="0" sz="1500" u="none" cap="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588" name="Google Shape;588;p2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URL</a:t>
            </a:r>
            <a:endParaRPr b="0" i="0" sz="2000" u="none" cap="none" strike="noStrike">
              <a:latin typeface="Arial"/>
              <a:ea typeface="Arial"/>
              <a:cs typeface="Arial"/>
              <a:sym typeface="Arial"/>
            </a:endParaRPr>
          </a:p>
        </p:txBody>
      </p:sp>
      <p:sp>
        <p:nvSpPr>
          <p:cNvPr id="589" name="Google Shape;589;p2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590" name="Google Shape;590;p2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591" name="Google Shape;591;p2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592" name="Google Shape;592;p2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593" name="Google Shape;593;p2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594" name="Google Shape;594;p2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595" name="Google Shape;595;p26"/>
          <p:cNvSpPr/>
          <p:nvPr/>
        </p:nvSpPr>
        <p:spPr>
          <a:xfrm>
            <a:off x="428040" y="1625040"/>
            <a:ext cx="8209080" cy="15973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URL: dirección de un recurso de la web</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Partes principales:</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Esquema: “http://” (para HTTP) y “https://” (para HTTPS, que es HTTP pero con seguridad, se verá al final del módulo)</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Dominio: dirección del servidor</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Recurso: dirección del recurso dentro de ese servidor</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Parámetros: parámetros opcionales que se pueden pasar</a:t>
            </a:r>
            <a:endParaRPr b="0" i="0" sz="1500" u="none" cap="none" strike="noStrike">
              <a:latin typeface="Arial"/>
              <a:ea typeface="Arial"/>
              <a:cs typeface="Arial"/>
              <a:sym typeface="Arial"/>
            </a:endParaRPr>
          </a:p>
        </p:txBody>
      </p:sp>
      <p:sp>
        <p:nvSpPr>
          <p:cNvPr id="596" name="Google Shape;596;p26"/>
          <p:cNvSpPr/>
          <p:nvPr/>
        </p:nvSpPr>
        <p:spPr>
          <a:xfrm>
            <a:off x="2448000" y="3744000"/>
            <a:ext cx="5183640" cy="344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168253"/>
                </a:solidFill>
                <a:latin typeface="Arial"/>
                <a:ea typeface="Arial"/>
                <a:cs typeface="Arial"/>
                <a:sym typeface="Arial"/>
              </a:rPr>
              <a:t>http://</a:t>
            </a:r>
            <a:r>
              <a:rPr b="0" i="0" lang="es" sz="1800" u="none" cap="none" strike="noStrike">
                <a:solidFill>
                  <a:srgbClr val="F10D0C"/>
                </a:solidFill>
                <a:latin typeface="Arial"/>
                <a:ea typeface="Arial"/>
                <a:cs typeface="Arial"/>
                <a:sym typeface="Arial"/>
              </a:rPr>
              <a:t>google.com</a:t>
            </a:r>
            <a:r>
              <a:rPr b="0" i="0" lang="es" sz="1800" u="none" cap="none" strike="noStrike">
                <a:solidFill>
                  <a:srgbClr val="3465A4"/>
                </a:solidFill>
                <a:latin typeface="Arial"/>
                <a:ea typeface="Arial"/>
                <a:cs typeface="Arial"/>
                <a:sym typeface="Arial"/>
              </a:rPr>
              <a:t>/webhp</a:t>
            </a:r>
            <a:r>
              <a:rPr b="0" i="0" lang="es" sz="1800" u="none" cap="none" strike="noStrike">
                <a:solidFill>
                  <a:srgbClr val="780373"/>
                </a:solidFill>
                <a:latin typeface="Arial"/>
                <a:ea typeface="Arial"/>
                <a:cs typeface="Arial"/>
                <a:sym typeface="Arial"/>
              </a:rPr>
              <a:t>?q=ordenadores</a:t>
            </a:r>
            <a:endParaRPr b="0" i="0" sz="1800" u="none" cap="none" strike="noStrike">
              <a:latin typeface="Arial"/>
              <a:ea typeface="Arial"/>
              <a:cs typeface="Arial"/>
              <a:sym typeface="Arial"/>
            </a:endParaRPr>
          </a:p>
        </p:txBody>
      </p:sp>
      <p:cxnSp>
        <p:nvCxnSpPr>
          <p:cNvPr id="597" name="Google Shape;597;p26"/>
          <p:cNvCxnSpPr/>
          <p:nvPr/>
        </p:nvCxnSpPr>
        <p:spPr>
          <a:xfrm flipH="1">
            <a:off x="1800000" y="4054320"/>
            <a:ext cx="720000" cy="229680"/>
          </a:xfrm>
          <a:prstGeom prst="straightConnector1">
            <a:avLst/>
          </a:prstGeom>
          <a:noFill/>
          <a:ln cap="flat" cmpd="sng" w="9525">
            <a:solidFill>
              <a:srgbClr val="168253"/>
            </a:solidFill>
            <a:prstDash val="solid"/>
            <a:round/>
            <a:headEnd len="sm" w="sm" type="none"/>
            <a:tailEnd len="med" w="med" type="triangle"/>
          </a:ln>
        </p:spPr>
      </p:cxnSp>
      <p:cxnSp>
        <p:nvCxnSpPr>
          <p:cNvPr id="598" name="Google Shape;598;p26"/>
          <p:cNvCxnSpPr/>
          <p:nvPr/>
        </p:nvCxnSpPr>
        <p:spPr>
          <a:xfrm flipH="1">
            <a:off x="3456000" y="4055400"/>
            <a:ext cx="360" cy="480600"/>
          </a:xfrm>
          <a:prstGeom prst="straightConnector1">
            <a:avLst/>
          </a:prstGeom>
          <a:noFill/>
          <a:ln cap="flat" cmpd="sng" w="9525">
            <a:solidFill>
              <a:srgbClr val="F10D0C"/>
            </a:solidFill>
            <a:prstDash val="solid"/>
            <a:round/>
            <a:headEnd len="sm" w="sm" type="none"/>
            <a:tailEnd len="med" w="med" type="triangle"/>
          </a:ln>
        </p:spPr>
      </p:cxnSp>
      <p:cxnSp>
        <p:nvCxnSpPr>
          <p:cNvPr id="599" name="Google Shape;599;p26"/>
          <p:cNvCxnSpPr/>
          <p:nvPr/>
        </p:nvCxnSpPr>
        <p:spPr>
          <a:xfrm flipH="1">
            <a:off x="4752360" y="4055400"/>
            <a:ext cx="360" cy="480600"/>
          </a:xfrm>
          <a:prstGeom prst="straightConnector1">
            <a:avLst/>
          </a:prstGeom>
          <a:noFill/>
          <a:ln cap="flat" cmpd="sng" w="9525">
            <a:solidFill>
              <a:srgbClr val="3465A4"/>
            </a:solidFill>
            <a:prstDash val="solid"/>
            <a:round/>
            <a:headEnd len="sm" w="sm" type="none"/>
            <a:tailEnd len="med" w="med" type="triangle"/>
          </a:ln>
        </p:spPr>
      </p:cxnSp>
      <p:cxnSp>
        <p:nvCxnSpPr>
          <p:cNvPr id="600" name="Google Shape;600;p26"/>
          <p:cNvCxnSpPr/>
          <p:nvPr/>
        </p:nvCxnSpPr>
        <p:spPr>
          <a:xfrm>
            <a:off x="6673320" y="4072680"/>
            <a:ext cx="454680" cy="247320"/>
          </a:xfrm>
          <a:prstGeom prst="straightConnector1">
            <a:avLst/>
          </a:prstGeom>
          <a:noFill/>
          <a:ln cap="flat" cmpd="sng" w="9525">
            <a:solidFill>
              <a:srgbClr val="780373"/>
            </a:solidFill>
            <a:prstDash val="solid"/>
            <a:round/>
            <a:headEnd len="sm" w="sm" type="none"/>
            <a:tailEnd len="med" w="med" type="triangle"/>
          </a:ln>
        </p:spPr>
      </p:cxnSp>
      <p:sp>
        <p:nvSpPr>
          <p:cNvPr id="601" name="Google Shape;601;p26"/>
          <p:cNvSpPr/>
          <p:nvPr/>
        </p:nvSpPr>
        <p:spPr>
          <a:xfrm>
            <a:off x="1224000" y="4248000"/>
            <a:ext cx="1150560" cy="288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168253"/>
                </a:solidFill>
                <a:latin typeface="Arial"/>
                <a:ea typeface="Arial"/>
                <a:cs typeface="Arial"/>
                <a:sym typeface="Arial"/>
              </a:rPr>
              <a:t>Esquema</a:t>
            </a:r>
            <a:endParaRPr b="0" i="0" sz="1400" u="none" cap="none" strike="noStrike">
              <a:latin typeface="Arial"/>
              <a:ea typeface="Arial"/>
              <a:cs typeface="Arial"/>
              <a:sym typeface="Arial"/>
            </a:endParaRPr>
          </a:p>
        </p:txBody>
      </p:sp>
      <p:sp>
        <p:nvSpPr>
          <p:cNvPr id="602" name="Google Shape;602;p26"/>
          <p:cNvSpPr/>
          <p:nvPr/>
        </p:nvSpPr>
        <p:spPr>
          <a:xfrm>
            <a:off x="3096360" y="4500000"/>
            <a:ext cx="1078200" cy="288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F10D0C"/>
                </a:solidFill>
                <a:latin typeface="Arial"/>
                <a:ea typeface="Arial"/>
                <a:cs typeface="Arial"/>
                <a:sym typeface="Arial"/>
              </a:rPr>
              <a:t>Dominio</a:t>
            </a:r>
            <a:endParaRPr b="0" i="0" sz="1400" u="none" cap="none" strike="noStrike">
              <a:latin typeface="Arial"/>
              <a:ea typeface="Arial"/>
              <a:cs typeface="Arial"/>
              <a:sym typeface="Arial"/>
            </a:endParaRPr>
          </a:p>
        </p:txBody>
      </p:sp>
      <p:sp>
        <p:nvSpPr>
          <p:cNvPr id="603" name="Google Shape;603;p26"/>
          <p:cNvSpPr/>
          <p:nvPr/>
        </p:nvSpPr>
        <p:spPr>
          <a:xfrm>
            <a:off x="4320360" y="4500000"/>
            <a:ext cx="1078200" cy="288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3465A4"/>
                </a:solidFill>
                <a:latin typeface="Arial"/>
                <a:ea typeface="Arial"/>
                <a:cs typeface="Arial"/>
                <a:sym typeface="Arial"/>
              </a:rPr>
              <a:t>Recurso</a:t>
            </a:r>
            <a:endParaRPr b="0" i="0" sz="1400" u="none" cap="none" strike="noStrike">
              <a:latin typeface="Arial"/>
              <a:ea typeface="Arial"/>
              <a:cs typeface="Arial"/>
              <a:sym typeface="Arial"/>
            </a:endParaRPr>
          </a:p>
        </p:txBody>
      </p:sp>
      <p:sp>
        <p:nvSpPr>
          <p:cNvPr id="604" name="Google Shape;604;p26"/>
          <p:cNvSpPr/>
          <p:nvPr/>
        </p:nvSpPr>
        <p:spPr>
          <a:xfrm>
            <a:off x="6948360" y="4284000"/>
            <a:ext cx="1330200" cy="288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780373"/>
                </a:solidFill>
                <a:latin typeface="Arial"/>
                <a:ea typeface="Arial"/>
                <a:cs typeface="Arial"/>
                <a:sym typeface="Arial"/>
              </a:rPr>
              <a:t>Parámetros</a:t>
            </a:r>
            <a:endParaRPr b="0" i="0" sz="1400" u="none" cap="none"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610" name="Google Shape;610;p2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a:t>
            </a:r>
            <a:endParaRPr b="0" i="0" sz="2000" u="none" cap="none" strike="noStrike">
              <a:latin typeface="Arial"/>
              <a:ea typeface="Arial"/>
              <a:cs typeface="Arial"/>
              <a:sym typeface="Arial"/>
            </a:endParaRPr>
          </a:p>
        </p:txBody>
      </p:sp>
      <p:sp>
        <p:nvSpPr>
          <p:cNvPr id="611" name="Google Shape;611;p2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612" name="Google Shape;612;p2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613" name="Google Shape;613;p2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614" name="Google Shape;614;p2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615" name="Google Shape;615;p2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616" name="Google Shape;616;p2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617" name="Google Shape;617;p27"/>
          <p:cNvSpPr/>
          <p:nvPr/>
        </p:nvSpPr>
        <p:spPr>
          <a:xfrm>
            <a:off x="428040" y="1625040"/>
            <a:ext cx="3313080" cy="136908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 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URL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Mensajes</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Códigos respuesta</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Puertos</a:t>
            </a:r>
            <a:endParaRPr b="0" i="0" sz="15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623" name="Google Shape;623;p2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Mensajes</a:t>
            </a:r>
            <a:endParaRPr b="0" i="0" sz="2000" u="none" cap="none" strike="noStrike">
              <a:latin typeface="Arial"/>
              <a:ea typeface="Arial"/>
              <a:cs typeface="Arial"/>
              <a:sym typeface="Arial"/>
            </a:endParaRPr>
          </a:p>
        </p:txBody>
      </p:sp>
      <p:sp>
        <p:nvSpPr>
          <p:cNvPr id="624" name="Google Shape;624;p2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625" name="Google Shape;625;p2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626" name="Google Shape;626;p2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627" name="Google Shape;627;p2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628" name="Google Shape;628;p2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629" name="Google Shape;629;p2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630" name="Google Shape;630;p28"/>
          <p:cNvSpPr/>
          <p:nvPr/>
        </p:nvSpPr>
        <p:spPr>
          <a:xfrm>
            <a:off x="428040" y="1625040"/>
            <a:ext cx="8209080" cy="9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1" name="Google Shape;631;p28"/>
          <p:cNvPicPr preferRelativeResize="0"/>
          <p:nvPr/>
        </p:nvPicPr>
        <p:blipFill rotWithShape="1">
          <a:blip r:embed="rId7">
            <a:alphaModFix/>
          </a:blip>
          <a:srcRect b="0" l="0" r="0" t="0"/>
          <a:stretch/>
        </p:blipFill>
        <p:spPr>
          <a:xfrm>
            <a:off x="1546200" y="2412000"/>
            <a:ext cx="581040" cy="514440"/>
          </a:xfrm>
          <a:prstGeom prst="rect">
            <a:avLst/>
          </a:prstGeom>
          <a:noFill/>
          <a:ln>
            <a:noFill/>
          </a:ln>
        </p:spPr>
      </p:pic>
      <p:pic>
        <p:nvPicPr>
          <p:cNvPr id="632" name="Google Shape;632;p28"/>
          <p:cNvPicPr preferRelativeResize="0"/>
          <p:nvPr/>
        </p:nvPicPr>
        <p:blipFill rotWithShape="1">
          <a:blip r:embed="rId8">
            <a:alphaModFix/>
          </a:blip>
          <a:srcRect b="0" l="0" r="0" t="0"/>
          <a:stretch/>
        </p:blipFill>
        <p:spPr>
          <a:xfrm>
            <a:off x="1711800" y="2961360"/>
            <a:ext cx="263520" cy="455760"/>
          </a:xfrm>
          <a:prstGeom prst="rect">
            <a:avLst/>
          </a:prstGeom>
          <a:noFill/>
          <a:ln>
            <a:noFill/>
          </a:ln>
        </p:spPr>
      </p:pic>
      <p:pic>
        <p:nvPicPr>
          <p:cNvPr id="633" name="Google Shape;633;p28"/>
          <p:cNvPicPr preferRelativeResize="0"/>
          <p:nvPr/>
        </p:nvPicPr>
        <p:blipFill rotWithShape="1">
          <a:blip r:embed="rId9">
            <a:alphaModFix/>
          </a:blip>
          <a:srcRect b="0" l="0" r="0" t="0"/>
          <a:stretch/>
        </p:blipFill>
        <p:spPr>
          <a:xfrm rot="-5415000">
            <a:off x="1623960" y="3341160"/>
            <a:ext cx="445320" cy="605520"/>
          </a:xfrm>
          <a:prstGeom prst="rect">
            <a:avLst/>
          </a:prstGeom>
          <a:noFill/>
          <a:ln>
            <a:noFill/>
          </a:ln>
        </p:spPr>
      </p:pic>
      <p:sp>
        <p:nvSpPr>
          <p:cNvPr id="634" name="Google Shape;634;p28"/>
          <p:cNvSpPr/>
          <p:nvPr/>
        </p:nvSpPr>
        <p:spPr>
          <a:xfrm>
            <a:off x="1402200" y="226800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1008000" y="1921680"/>
            <a:ext cx="1654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636" name="Google Shape;636;p28"/>
          <p:cNvSpPr/>
          <p:nvPr/>
        </p:nvSpPr>
        <p:spPr>
          <a:xfrm>
            <a:off x="5974200" y="226800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5472000" y="1921680"/>
            <a:ext cx="1870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638" name="Google Shape;638;p28"/>
          <p:cNvPicPr preferRelativeResize="0"/>
          <p:nvPr/>
        </p:nvPicPr>
        <p:blipFill rotWithShape="1">
          <a:blip r:embed="rId10">
            <a:alphaModFix/>
          </a:blip>
          <a:srcRect b="0" l="0" r="0" t="0"/>
          <a:stretch/>
        </p:blipFill>
        <p:spPr>
          <a:xfrm>
            <a:off x="6228000" y="2343600"/>
            <a:ext cx="357840" cy="641520"/>
          </a:xfrm>
          <a:prstGeom prst="rect">
            <a:avLst/>
          </a:prstGeom>
          <a:noFill/>
          <a:ln>
            <a:noFill/>
          </a:ln>
        </p:spPr>
      </p:pic>
      <p:pic>
        <p:nvPicPr>
          <p:cNvPr id="639" name="Google Shape;639;p28"/>
          <p:cNvPicPr preferRelativeResize="0"/>
          <p:nvPr/>
        </p:nvPicPr>
        <p:blipFill rotWithShape="1">
          <a:blip r:embed="rId11">
            <a:alphaModFix/>
          </a:blip>
          <a:srcRect b="0" l="0" r="0" t="0"/>
          <a:stretch/>
        </p:blipFill>
        <p:spPr>
          <a:xfrm>
            <a:off x="6162480" y="3009960"/>
            <a:ext cx="530640" cy="407160"/>
          </a:xfrm>
          <a:prstGeom prst="rect">
            <a:avLst/>
          </a:prstGeom>
          <a:noFill/>
          <a:ln>
            <a:noFill/>
          </a:ln>
        </p:spPr>
      </p:pic>
      <p:pic>
        <p:nvPicPr>
          <p:cNvPr id="640" name="Google Shape;640;p28"/>
          <p:cNvPicPr preferRelativeResize="0"/>
          <p:nvPr/>
        </p:nvPicPr>
        <p:blipFill rotWithShape="1">
          <a:blip r:embed="rId12">
            <a:alphaModFix/>
          </a:blip>
          <a:srcRect b="0" l="0" r="0" t="0"/>
          <a:stretch/>
        </p:blipFill>
        <p:spPr>
          <a:xfrm>
            <a:off x="6264000" y="3492000"/>
            <a:ext cx="357120" cy="410400"/>
          </a:xfrm>
          <a:prstGeom prst="rect">
            <a:avLst/>
          </a:prstGeom>
          <a:noFill/>
          <a:ln>
            <a:noFill/>
          </a:ln>
        </p:spPr>
      </p:pic>
      <p:sp>
        <p:nvSpPr>
          <p:cNvPr id="641" name="Google Shape;641;p28"/>
          <p:cNvSpPr/>
          <p:nvPr/>
        </p:nvSpPr>
        <p:spPr>
          <a:xfrm flipH="1" rot="10800000">
            <a:off x="2491560" y="2764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642" name="Google Shape;642;p28"/>
          <p:cNvSpPr/>
          <p:nvPr/>
        </p:nvSpPr>
        <p:spPr>
          <a:xfrm flipH="1">
            <a:off x="2504160" y="3420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643" name="Google Shape;643;p28"/>
          <p:cNvSpPr/>
          <p:nvPr/>
        </p:nvSpPr>
        <p:spPr>
          <a:xfrm>
            <a:off x="2340360" y="2484000"/>
            <a:ext cx="2986200" cy="640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 de google.com</a:t>
            </a:r>
            <a:endParaRPr b="0" i="0" sz="1300" u="none" cap="none" strike="noStrike">
              <a:latin typeface="Arial"/>
              <a:ea typeface="Arial"/>
              <a:cs typeface="Arial"/>
              <a:sym typeface="Arial"/>
            </a:endParaRPr>
          </a:p>
        </p:txBody>
      </p:sp>
      <p:sp>
        <p:nvSpPr>
          <p:cNvPr id="644" name="Google Shape;644;p28"/>
          <p:cNvSpPr/>
          <p:nvPr/>
        </p:nvSpPr>
        <p:spPr>
          <a:xfrm>
            <a:off x="2664000" y="3394440"/>
            <a:ext cx="3273480" cy="456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Aquí tienes el contenido de google.com</a:t>
            </a:r>
            <a:endParaRPr b="0" i="0" sz="1300" u="none" cap="none" strike="noStrike">
              <a:latin typeface="Arial"/>
              <a:ea typeface="Arial"/>
              <a:cs typeface="Arial"/>
              <a:sym typeface="Arial"/>
            </a:endParaRPr>
          </a:p>
        </p:txBody>
      </p:sp>
      <p:sp>
        <p:nvSpPr>
          <p:cNvPr id="645" name="Google Shape;645;p28"/>
          <p:cNvSpPr/>
          <p:nvPr/>
        </p:nvSpPr>
        <p:spPr>
          <a:xfrm>
            <a:off x="3168000" y="2844000"/>
            <a:ext cx="194256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646" name="Google Shape;646;p28"/>
          <p:cNvSpPr/>
          <p:nvPr/>
        </p:nvSpPr>
        <p:spPr>
          <a:xfrm>
            <a:off x="2448000" y="2304000"/>
            <a:ext cx="3381480" cy="165348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3852000" y="199368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
        <p:nvSpPr>
          <p:cNvPr id="648" name="Google Shape;648;p28"/>
          <p:cNvSpPr/>
          <p:nvPr/>
        </p:nvSpPr>
        <p:spPr>
          <a:xfrm>
            <a:off x="5004000" y="4369680"/>
            <a:ext cx="348948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400" u="none" cap="none" strike="noStrike">
                <a:solidFill>
                  <a:srgbClr val="C9211E"/>
                </a:solidFill>
                <a:latin typeface="Arial"/>
                <a:ea typeface="Arial"/>
                <a:cs typeface="Arial"/>
                <a:sym typeface="Arial"/>
              </a:rPr>
              <a:t>Mensaje HTTP - </a:t>
            </a:r>
            <a:r>
              <a:rPr b="1" i="0" lang="es" sz="1400" u="sng" cap="none" strike="noStrike">
                <a:solidFill>
                  <a:srgbClr val="C9211E"/>
                </a:solidFill>
                <a:latin typeface="Arial"/>
                <a:ea typeface="Arial"/>
                <a:cs typeface="Arial"/>
                <a:sym typeface="Arial"/>
              </a:rPr>
              <a:t>respuesta</a:t>
            </a:r>
            <a:endParaRPr b="0" i="0" sz="1400" u="none" cap="none" strike="noStrike">
              <a:latin typeface="Arial"/>
              <a:ea typeface="Arial"/>
              <a:cs typeface="Arial"/>
              <a:sym typeface="Arial"/>
            </a:endParaRPr>
          </a:p>
        </p:txBody>
      </p:sp>
      <p:cxnSp>
        <p:nvCxnSpPr>
          <p:cNvPr id="649" name="Google Shape;649;p28"/>
          <p:cNvCxnSpPr/>
          <p:nvPr/>
        </p:nvCxnSpPr>
        <p:spPr>
          <a:xfrm flipH="1" rot="10800000">
            <a:off x="4644000" y="1625040"/>
            <a:ext cx="468000" cy="913320"/>
          </a:xfrm>
          <a:prstGeom prst="straightConnector1">
            <a:avLst/>
          </a:prstGeom>
          <a:noFill/>
          <a:ln cap="flat" cmpd="sng" w="9525">
            <a:solidFill>
              <a:srgbClr val="C9211E"/>
            </a:solidFill>
            <a:prstDash val="solid"/>
            <a:round/>
            <a:headEnd len="sm" w="sm" type="none"/>
            <a:tailEnd len="med" w="med" type="triangle"/>
          </a:ln>
        </p:spPr>
      </p:cxnSp>
      <p:cxnSp>
        <p:nvCxnSpPr>
          <p:cNvPr id="650" name="Google Shape;650;p28"/>
          <p:cNvCxnSpPr/>
          <p:nvPr/>
        </p:nvCxnSpPr>
        <p:spPr>
          <a:xfrm>
            <a:off x="4653000" y="3636000"/>
            <a:ext cx="459000" cy="792000"/>
          </a:xfrm>
          <a:prstGeom prst="straightConnector1">
            <a:avLst/>
          </a:prstGeom>
          <a:noFill/>
          <a:ln cap="flat" cmpd="sng" w="9525">
            <a:solidFill>
              <a:srgbClr val="C9211E"/>
            </a:solidFill>
            <a:prstDash val="solid"/>
            <a:round/>
            <a:headEnd len="sm" w="sm" type="none"/>
            <a:tailEnd len="med" w="med" type="triangle"/>
          </a:ln>
        </p:spPr>
      </p:cxnSp>
      <p:sp>
        <p:nvSpPr>
          <p:cNvPr id="651" name="Google Shape;651;p28"/>
          <p:cNvSpPr/>
          <p:nvPr/>
        </p:nvSpPr>
        <p:spPr>
          <a:xfrm>
            <a:off x="5004000" y="1345680"/>
            <a:ext cx="348948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400" u="none" cap="none" strike="noStrike">
                <a:solidFill>
                  <a:srgbClr val="C9211E"/>
                </a:solidFill>
                <a:latin typeface="Arial"/>
                <a:ea typeface="Arial"/>
                <a:cs typeface="Arial"/>
                <a:sym typeface="Arial"/>
              </a:rPr>
              <a:t>Mensaje HTTP - </a:t>
            </a:r>
            <a:r>
              <a:rPr b="1" i="0" lang="es" sz="1400" u="sng" cap="none" strike="noStrike">
                <a:solidFill>
                  <a:srgbClr val="C9211E"/>
                </a:solidFill>
                <a:latin typeface="Arial"/>
                <a:ea typeface="Arial"/>
                <a:cs typeface="Arial"/>
                <a:sym typeface="Arial"/>
              </a:rPr>
              <a:t>petición</a:t>
            </a:r>
            <a:endParaRPr b="0" i="0" sz="1400" u="none" cap="none" strike="noStrike">
              <a:latin typeface="Arial"/>
              <a:ea typeface="Arial"/>
              <a:cs typeface="Arial"/>
              <a:sym typeface="Arial"/>
            </a:endParaRPr>
          </a:p>
        </p:txBody>
      </p:sp>
      <p:sp>
        <p:nvSpPr>
          <p:cNvPr id="652" name="Google Shape;652;p28"/>
          <p:cNvSpPr/>
          <p:nvPr/>
        </p:nvSpPr>
        <p:spPr>
          <a:xfrm>
            <a:off x="4751640" y="1332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a:t>
            </a:r>
            <a:endParaRPr b="0" i="0" sz="1800" u="none" cap="none" strike="noStrike">
              <a:latin typeface="Arial"/>
              <a:ea typeface="Arial"/>
              <a:cs typeface="Arial"/>
              <a:sym typeface="Arial"/>
            </a:endParaRPr>
          </a:p>
        </p:txBody>
      </p:sp>
      <p:sp>
        <p:nvSpPr>
          <p:cNvPr id="653" name="Google Shape;653;p28"/>
          <p:cNvSpPr/>
          <p:nvPr/>
        </p:nvSpPr>
        <p:spPr>
          <a:xfrm>
            <a:off x="4751640" y="137304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4751280" y="4356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2</a:t>
            </a:r>
            <a:endParaRPr b="0" i="0" sz="1800" u="none" cap="none" strike="noStrike">
              <a:latin typeface="Arial"/>
              <a:ea typeface="Arial"/>
              <a:cs typeface="Arial"/>
              <a:sym typeface="Arial"/>
            </a:endParaRPr>
          </a:p>
        </p:txBody>
      </p:sp>
      <p:sp>
        <p:nvSpPr>
          <p:cNvPr id="655" name="Google Shape;655;p28"/>
          <p:cNvSpPr/>
          <p:nvPr/>
        </p:nvSpPr>
        <p:spPr>
          <a:xfrm>
            <a:off x="4751280" y="439704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84" name="Google Shape;84;p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Indice</a:t>
            </a:r>
            <a:endParaRPr b="0" i="0" sz="2000" u="none" cap="none" strike="noStrike">
              <a:latin typeface="Arial"/>
              <a:ea typeface="Arial"/>
              <a:cs typeface="Arial"/>
              <a:sym typeface="Arial"/>
            </a:endParaRPr>
          </a:p>
        </p:txBody>
      </p:sp>
      <p:sp>
        <p:nvSpPr>
          <p:cNvPr id="85" name="Google Shape;85;p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86" name="Google Shape;86;p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87" name="Google Shape;87;p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88" name="Google Shape;88;p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89" name="Google Shape;89;p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90" name="Google Shape;90;p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91" name="Google Shape;91;p3"/>
          <p:cNvSpPr/>
          <p:nvPr/>
        </p:nvSpPr>
        <p:spPr>
          <a:xfrm>
            <a:off x="428040" y="1625040"/>
            <a:ext cx="3313080" cy="18255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Introducción</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 &amp; 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APIs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Nginx</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 SSL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Resumen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Proyecto</a:t>
            </a:r>
            <a:endParaRPr b="0" i="0" sz="15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661" name="Google Shape;661;p2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Mensajes</a:t>
            </a:r>
            <a:endParaRPr b="0" i="0" sz="2000" u="none" cap="none" strike="noStrike">
              <a:latin typeface="Arial"/>
              <a:ea typeface="Arial"/>
              <a:cs typeface="Arial"/>
              <a:sym typeface="Arial"/>
            </a:endParaRPr>
          </a:p>
        </p:txBody>
      </p:sp>
      <p:sp>
        <p:nvSpPr>
          <p:cNvPr id="662" name="Google Shape;662;p2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663" name="Google Shape;663;p2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664" name="Google Shape;664;p2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665" name="Google Shape;665;p2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666" name="Google Shape;666;p2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667" name="Google Shape;667;p2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668" name="Google Shape;668;p29"/>
          <p:cNvSpPr/>
          <p:nvPr/>
        </p:nvSpPr>
        <p:spPr>
          <a:xfrm>
            <a:off x="428040" y="1625040"/>
            <a:ext cx="8209080" cy="20538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La petición HTTP la realiza el cliente</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Partes:</a:t>
            </a:r>
            <a:endParaRPr b="0" i="0" sz="1500" u="none" cap="none" strike="noStrike">
              <a:latin typeface="Arial"/>
              <a:ea typeface="Arial"/>
              <a:cs typeface="Arial"/>
              <a:sym typeface="Arial"/>
            </a:endParaRPr>
          </a:p>
          <a:p>
            <a:pPr indent="-213480" lvl="1" marL="432000" marR="0" rtl="0" algn="l">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Método: la acción que queremos hacer (GET, POST, PUT, DELETE…)</a:t>
            </a:r>
            <a:endParaRPr b="1" i="0" sz="1500" u="none" cap="none" strike="noStrike"/>
          </a:p>
          <a:p>
            <a:pPr indent="-213480" lvl="1" marL="432000" marR="0" rtl="0" algn="l">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URL del recurso: el recurso sobre el que queremos hacer la acción (ej: google.com)</a:t>
            </a:r>
            <a:endParaRPr b="1" i="0" sz="1500" u="none" cap="none" strike="noStrike"/>
          </a:p>
          <a:p>
            <a:pPr indent="-21348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Cabeceras [opcional]: para aportar información adicional. Existen muchísimas</a:t>
            </a:r>
            <a:endParaRPr b="0" i="0" sz="1500" u="none" cap="none" strike="noStrike">
              <a:latin typeface="Arial"/>
              <a:ea typeface="Arial"/>
              <a:cs typeface="Arial"/>
              <a:sym typeface="Arial"/>
            </a:endParaRPr>
          </a:p>
          <a:p>
            <a:pPr indent="-21348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Cuerpo [opcional]: información extra que se envía al servidor (se usa en métodos como POST y PUT). Puede ser hasta una imagen o un documento</a:t>
            </a:r>
            <a:endParaRPr b="0" i="0" sz="1500" u="none" cap="none" strike="noStrike">
              <a:latin typeface="Arial"/>
              <a:ea typeface="Arial"/>
              <a:cs typeface="Arial"/>
              <a:sym typeface="Arial"/>
            </a:endParaRPr>
          </a:p>
          <a:p>
            <a:pPr indent="-21348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Versión: normalmente HTTP/1.1</a:t>
            </a:r>
            <a:endParaRPr b="0" i="0" sz="1500" u="none" cap="none"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674" name="Google Shape;674;p3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Mensajes</a:t>
            </a:r>
            <a:endParaRPr b="0" i="0" sz="2000" u="none" cap="none" strike="noStrike">
              <a:latin typeface="Arial"/>
              <a:ea typeface="Arial"/>
              <a:cs typeface="Arial"/>
              <a:sym typeface="Arial"/>
            </a:endParaRPr>
          </a:p>
        </p:txBody>
      </p:sp>
      <p:sp>
        <p:nvSpPr>
          <p:cNvPr id="675" name="Google Shape;675;p3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676" name="Google Shape;676;p3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677" name="Google Shape;677;p3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678" name="Google Shape;678;p3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679" name="Google Shape;679;p3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680" name="Google Shape;680;p3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681" name="Google Shape;681;p30"/>
          <p:cNvSpPr/>
          <p:nvPr/>
        </p:nvSpPr>
        <p:spPr>
          <a:xfrm>
            <a:off x="428040" y="1625040"/>
            <a:ext cx="820908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La petición HTTP la realiza el cliente</a:t>
            </a:r>
            <a:endParaRPr b="0" i="0" sz="1500" u="none" cap="none" strike="noStrike">
              <a:latin typeface="Arial"/>
              <a:ea typeface="Arial"/>
              <a:cs typeface="Arial"/>
              <a:sym typeface="Arial"/>
            </a:endParaRPr>
          </a:p>
        </p:txBody>
      </p:sp>
      <p:sp>
        <p:nvSpPr>
          <p:cNvPr id="682" name="Google Shape;682;p30"/>
          <p:cNvSpPr/>
          <p:nvPr/>
        </p:nvSpPr>
        <p:spPr>
          <a:xfrm>
            <a:off x="2921760" y="2557800"/>
            <a:ext cx="3772080" cy="1368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GET  </a:t>
            </a:r>
            <a:r>
              <a:rPr b="0" i="0" lang="es" sz="1800" u="sng" cap="none" strike="noStrike">
                <a:solidFill>
                  <a:srgbClr val="0097A7"/>
                </a:solidFill>
                <a:latin typeface="Arial"/>
                <a:ea typeface="Arial"/>
                <a:cs typeface="Arial"/>
                <a:sym typeface="Arial"/>
                <a:hlinkClick r:id="rId7">
                  <a:extLst>
                    <a:ext uri="{A12FA001-AC4F-418D-AE19-62706E023703}">
                      <ahyp:hlinkClr val="tx"/>
                    </a:ext>
                  </a:extLst>
                </a:hlinkClick>
              </a:rPr>
              <a:t>https://google.com</a:t>
            </a:r>
            <a:r>
              <a:rPr b="0" i="0" lang="es" sz="1800" u="none" cap="none" strike="noStrike">
                <a:solidFill>
                  <a:srgbClr val="000000"/>
                </a:solidFill>
                <a:latin typeface="Arial"/>
                <a:ea typeface="Arial"/>
                <a:cs typeface="Arial"/>
                <a:sym typeface="Arial"/>
              </a:rPr>
              <a:t>/ HTTP/1.1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Accept-Language: en-US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User-Agent: Mozilla/5.0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cxnSp>
        <p:nvCxnSpPr>
          <p:cNvPr id="683" name="Google Shape;683;p30"/>
          <p:cNvCxnSpPr/>
          <p:nvPr/>
        </p:nvCxnSpPr>
        <p:spPr>
          <a:xfrm rot="10800000">
            <a:off x="2232000" y="2592000"/>
            <a:ext cx="612000" cy="108000"/>
          </a:xfrm>
          <a:prstGeom prst="straightConnector1">
            <a:avLst/>
          </a:prstGeom>
          <a:noFill/>
          <a:ln cap="flat" cmpd="sng" w="9525">
            <a:solidFill>
              <a:srgbClr val="C9211E"/>
            </a:solidFill>
            <a:prstDash val="solid"/>
            <a:round/>
            <a:headEnd len="sm" w="sm" type="none"/>
            <a:tailEnd len="med" w="med" type="triangle"/>
          </a:ln>
        </p:spPr>
      </p:cxnSp>
      <p:cxnSp>
        <p:nvCxnSpPr>
          <p:cNvPr id="684" name="Google Shape;684;p30"/>
          <p:cNvCxnSpPr/>
          <p:nvPr/>
        </p:nvCxnSpPr>
        <p:spPr>
          <a:xfrm flipH="1" rot="10800000">
            <a:off x="4824000" y="2015640"/>
            <a:ext cx="1008000" cy="540360"/>
          </a:xfrm>
          <a:prstGeom prst="straightConnector1">
            <a:avLst/>
          </a:prstGeom>
          <a:noFill/>
          <a:ln cap="flat" cmpd="sng" w="9525">
            <a:solidFill>
              <a:srgbClr val="C9211E"/>
            </a:solidFill>
            <a:prstDash val="solid"/>
            <a:round/>
            <a:headEnd len="sm" w="sm" type="none"/>
            <a:tailEnd len="med" w="med" type="triangle"/>
          </a:ln>
        </p:spPr>
      </p:cxnSp>
      <p:cxnSp>
        <p:nvCxnSpPr>
          <p:cNvPr id="685" name="Google Shape;685;p30"/>
          <p:cNvCxnSpPr/>
          <p:nvPr/>
        </p:nvCxnSpPr>
        <p:spPr>
          <a:xfrm>
            <a:off x="6669000" y="2736000"/>
            <a:ext cx="387000" cy="0"/>
          </a:xfrm>
          <a:prstGeom prst="straightConnector1">
            <a:avLst/>
          </a:prstGeom>
          <a:noFill/>
          <a:ln cap="flat" cmpd="sng" w="9525">
            <a:solidFill>
              <a:srgbClr val="C9211E"/>
            </a:solidFill>
            <a:prstDash val="solid"/>
            <a:round/>
            <a:headEnd len="sm" w="sm" type="none"/>
            <a:tailEnd len="med" w="med" type="triangle"/>
          </a:ln>
        </p:spPr>
      </p:cxnSp>
      <p:sp>
        <p:nvSpPr>
          <p:cNvPr id="686" name="Google Shape;686;p30"/>
          <p:cNvSpPr/>
          <p:nvPr/>
        </p:nvSpPr>
        <p:spPr>
          <a:xfrm>
            <a:off x="2957760" y="2628000"/>
            <a:ext cx="568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3569760" y="2628000"/>
            <a:ext cx="1972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5585760" y="2628000"/>
            <a:ext cx="1036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2957760" y="2953800"/>
            <a:ext cx="2728080" cy="4640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0" name="Google Shape;690;p30"/>
          <p:cNvCxnSpPr/>
          <p:nvPr/>
        </p:nvCxnSpPr>
        <p:spPr>
          <a:xfrm>
            <a:off x="4752000" y="3492000"/>
            <a:ext cx="360000" cy="288000"/>
          </a:xfrm>
          <a:prstGeom prst="straightConnector1">
            <a:avLst/>
          </a:prstGeom>
          <a:noFill/>
          <a:ln cap="flat" cmpd="sng" w="9525">
            <a:solidFill>
              <a:srgbClr val="C9211E"/>
            </a:solidFill>
            <a:prstDash val="solid"/>
            <a:round/>
            <a:headEnd len="sm" w="sm" type="none"/>
            <a:tailEnd len="med" w="med" type="triangle"/>
          </a:ln>
        </p:spPr>
      </p:cxnSp>
      <p:sp>
        <p:nvSpPr>
          <p:cNvPr id="691" name="Google Shape;691;p30"/>
          <p:cNvSpPr/>
          <p:nvPr/>
        </p:nvSpPr>
        <p:spPr>
          <a:xfrm>
            <a:off x="1433520" y="237600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Método</a:t>
            </a:r>
            <a:endParaRPr b="0" i="0" sz="1600" u="none" cap="none" strike="noStrike">
              <a:latin typeface="Arial"/>
              <a:ea typeface="Arial"/>
              <a:cs typeface="Arial"/>
              <a:sym typeface="Arial"/>
            </a:endParaRPr>
          </a:p>
        </p:txBody>
      </p:sp>
      <p:sp>
        <p:nvSpPr>
          <p:cNvPr id="692" name="Google Shape;692;p30"/>
          <p:cNvSpPr/>
          <p:nvPr/>
        </p:nvSpPr>
        <p:spPr>
          <a:xfrm>
            <a:off x="5789520" y="176400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URL</a:t>
            </a:r>
            <a:endParaRPr b="0" i="0" sz="1600" u="none" cap="none" strike="noStrike">
              <a:latin typeface="Arial"/>
              <a:ea typeface="Arial"/>
              <a:cs typeface="Arial"/>
              <a:sym typeface="Arial"/>
            </a:endParaRPr>
          </a:p>
        </p:txBody>
      </p:sp>
      <p:sp>
        <p:nvSpPr>
          <p:cNvPr id="693" name="Google Shape;693;p30"/>
          <p:cNvSpPr/>
          <p:nvPr/>
        </p:nvSpPr>
        <p:spPr>
          <a:xfrm>
            <a:off x="6977520" y="255600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Versión</a:t>
            </a:r>
            <a:endParaRPr b="0" i="0" sz="1600" u="none" cap="none" strike="noStrike">
              <a:latin typeface="Arial"/>
              <a:ea typeface="Arial"/>
              <a:cs typeface="Arial"/>
              <a:sym typeface="Arial"/>
            </a:endParaRPr>
          </a:p>
        </p:txBody>
      </p:sp>
      <p:sp>
        <p:nvSpPr>
          <p:cNvPr id="694" name="Google Shape;694;p30"/>
          <p:cNvSpPr/>
          <p:nvPr/>
        </p:nvSpPr>
        <p:spPr>
          <a:xfrm>
            <a:off x="5033520" y="3672000"/>
            <a:ext cx="151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Cabeceras</a:t>
            </a:r>
            <a:endParaRPr b="0" i="0" sz="1600" u="none" cap="none" strike="noStrike">
              <a:latin typeface="Arial"/>
              <a:ea typeface="Arial"/>
              <a:cs typeface="Arial"/>
              <a:sym typeface="Arial"/>
            </a:endParaRPr>
          </a:p>
        </p:txBody>
      </p:sp>
      <p:sp>
        <p:nvSpPr>
          <p:cNvPr id="695" name="Google Shape;695;p30"/>
          <p:cNvSpPr/>
          <p:nvPr/>
        </p:nvSpPr>
        <p:spPr>
          <a:xfrm>
            <a:off x="7085520" y="3996000"/>
            <a:ext cx="1768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Esta petición no tiene cuerpo</a:t>
            </a:r>
            <a:endParaRPr b="0" i="0" sz="1600" u="none" cap="none"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701" name="Google Shape;701;p3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Mensajes</a:t>
            </a:r>
            <a:endParaRPr b="0" i="0" sz="2000" u="none" cap="none" strike="noStrike">
              <a:latin typeface="Arial"/>
              <a:ea typeface="Arial"/>
              <a:cs typeface="Arial"/>
              <a:sym typeface="Arial"/>
            </a:endParaRPr>
          </a:p>
        </p:txBody>
      </p:sp>
      <p:sp>
        <p:nvSpPr>
          <p:cNvPr id="702" name="Google Shape;702;p3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703" name="Google Shape;703;p3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704" name="Google Shape;704;p3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705" name="Google Shape;705;p3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706" name="Google Shape;706;p3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707" name="Google Shape;707;p3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708" name="Google Shape;708;p31"/>
          <p:cNvSpPr/>
          <p:nvPr/>
        </p:nvSpPr>
        <p:spPr>
          <a:xfrm>
            <a:off x="428040" y="1625040"/>
            <a:ext cx="8209080" cy="20538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La respuesta HTTP la realiza el servidor</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Partes:</a:t>
            </a:r>
            <a:endParaRPr b="0" i="0" sz="1500" u="none" cap="none" strike="noStrike">
              <a:latin typeface="Arial"/>
              <a:ea typeface="Arial"/>
              <a:cs typeface="Arial"/>
              <a:sym typeface="Arial"/>
            </a:endParaRPr>
          </a:p>
          <a:p>
            <a:pPr indent="-213480" lvl="1" marL="432000" marR="0" rtl="0" algn="l">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Código de estado: número que indica el estado de la operación (si ha ido bien o ha fallado por algún motivo)</a:t>
            </a:r>
            <a:endParaRPr b="1" i="0" sz="1500" u="none" cap="none" strike="noStrike"/>
          </a:p>
          <a:p>
            <a:pPr indent="-213480" lvl="1" marL="432000" marR="0" rtl="0" algn="l">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Mensaje de estado: descripción del código de estado</a:t>
            </a:r>
            <a:endParaRPr b="1" i="0" sz="1500" u="none" cap="none" strike="noStrike"/>
          </a:p>
          <a:p>
            <a:pPr indent="-213480" lvl="1" marL="432000" marR="0" rtl="0" algn="l">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Recurso [opcional]: para cuando la acción requiere que el servidor le devuelva un recurso</a:t>
            </a:r>
            <a:endParaRPr b="1" i="0" sz="1500" u="none" cap="none" strike="noStrike"/>
          </a:p>
          <a:p>
            <a:pPr indent="-21348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Cabeceras [opcional]: para aportar información adicional. Existen muchísimas</a:t>
            </a:r>
            <a:endParaRPr b="0" i="0" sz="1500" u="none" cap="none" strike="noStrike">
              <a:latin typeface="Arial"/>
              <a:ea typeface="Arial"/>
              <a:cs typeface="Arial"/>
              <a:sym typeface="Arial"/>
            </a:endParaRPr>
          </a:p>
          <a:p>
            <a:pPr indent="-21348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Versión: normalmente HTTP/1.1</a:t>
            </a:r>
            <a:endParaRPr b="0" i="0" sz="1500" u="none" cap="none" strike="noStrik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3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714" name="Google Shape;714;p3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Mensajes</a:t>
            </a:r>
            <a:endParaRPr b="0" i="0" sz="2000" u="none" cap="none" strike="noStrike">
              <a:latin typeface="Arial"/>
              <a:ea typeface="Arial"/>
              <a:cs typeface="Arial"/>
              <a:sym typeface="Arial"/>
            </a:endParaRPr>
          </a:p>
        </p:txBody>
      </p:sp>
      <p:sp>
        <p:nvSpPr>
          <p:cNvPr id="715" name="Google Shape;715;p3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716" name="Google Shape;716;p3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717" name="Google Shape;717;p3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718" name="Google Shape;718;p3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719" name="Google Shape;719;p3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720" name="Google Shape;720;p3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721" name="Google Shape;721;p32"/>
          <p:cNvSpPr/>
          <p:nvPr/>
        </p:nvSpPr>
        <p:spPr>
          <a:xfrm>
            <a:off x="428040" y="1625040"/>
            <a:ext cx="820908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La respuesta HTTP la realiza el servidor</a:t>
            </a:r>
            <a:endParaRPr b="0" i="0" sz="1500" u="none" cap="none" strike="noStrike">
              <a:latin typeface="Arial"/>
              <a:ea typeface="Arial"/>
              <a:cs typeface="Arial"/>
              <a:sym typeface="Arial"/>
            </a:endParaRPr>
          </a:p>
        </p:txBody>
      </p:sp>
      <p:sp>
        <p:nvSpPr>
          <p:cNvPr id="722" name="Google Shape;722;p32"/>
          <p:cNvSpPr/>
          <p:nvPr/>
        </p:nvSpPr>
        <p:spPr>
          <a:xfrm>
            <a:off x="2921760" y="2651760"/>
            <a:ext cx="4133520" cy="1112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HTTP/1.1  200  OK</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Server: Nginx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Set-Cookie: cookie1=ds672gd73</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Content-Length: 29769</a:t>
            </a:r>
            <a:endParaRPr b="0" i="0" sz="1800" u="none" cap="none" strike="noStrike">
              <a:latin typeface="Arial"/>
              <a:ea typeface="Arial"/>
              <a:cs typeface="Arial"/>
              <a:sym typeface="Arial"/>
            </a:endParaRPr>
          </a:p>
        </p:txBody>
      </p:sp>
      <p:cxnSp>
        <p:nvCxnSpPr>
          <p:cNvPr id="723" name="Google Shape;723;p32"/>
          <p:cNvCxnSpPr/>
          <p:nvPr/>
        </p:nvCxnSpPr>
        <p:spPr>
          <a:xfrm rot="10800000">
            <a:off x="2232000" y="2685960"/>
            <a:ext cx="612000" cy="108000"/>
          </a:xfrm>
          <a:prstGeom prst="straightConnector1">
            <a:avLst/>
          </a:prstGeom>
          <a:noFill/>
          <a:ln cap="flat" cmpd="sng" w="9525">
            <a:solidFill>
              <a:srgbClr val="C9211E"/>
            </a:solidFill>
            <a:prstDash val="solid"/>
            <a:round/>
            <a:headEnd len="sm" w="sm" type="none"/>
            <a:tailEnd len="med" w="med" type="triangle"/>
          </a:ln>
        </p:spPr>
      </p:cxnSp>
      <p:cxnSp>
        <p:nvCxnSpPr>
          <p:cNvPr id="724" name="Google Shape;724;p32"/>
          <p:cNvCxnSpPr/>
          <p:nvPr/>
        </p:nvCxnSpPr>
        <p:spPr>
          <a:xfrm flipH="1" rot="10800000">
            <a:off x="4284000" y="2073600"/>
            <a:ext cx="1008000" cy="578160"/>
          </a:xfrm>
          <a:prstGeom prst="straightConnector1">
            <a:avLst/>
          </a:prstGeom>
          <a:noFill/>
          <a:ln cap="flat" cmpd="sng" w="9525">
            <a:solidFill>
              <a:srgbClr val="C9211E"/>
            </a:solidFill>
            <a:prstDash val="solid"/>
            <a:round/>
            <a:headEnd len="sm" w="sm" type="none"/>
            <a:tailEnd len="med" w="med" type="triangle"/>
          </a:ln>
        </p:spPr>
      </p:cxnSp>
      <p:cxnSp>
        <p:nvCxnSpPr>
          <p:cNvPr id="725" name="Google Shape;725;p32"/>
          <p:cNvCxnSpPr/>
          <p:nvPr/>
        </p:nvCxnSpPr>
        <p:spPr>
          <a:xfrm flipH="1" rot="10800000">
            <a:off x="5049000" y="2651760"/>
            <a:ext cx="711000" cy="178200"/>
          </a:xfrm>
          <a:prstGeom prst="straightConnector1">
            <a:avLst/>
          </a:prstGeom>
          <a:noFill/>
          <a:ln cap="flat" cmpd="sng" w="9525">
            <a:solidFill>
              <a:srgbClr val="C9211E"/>
            </a:solidFill>
            <a:prstDash val="solid"/>
            <a:round/>
            <a:headEnd len="sm" w="sm" type="none"/>
            <a:tailEnd len="med" w="med" type="triangle"/>
          </a:ln>
        </p:spPr>
      </p:cxnSp>
      <p:sp>
        <p:nvSpPr>
          <p:cNvPr id="726" name="Google Shape;726;p32"/>
          <p:cNvSpPr/>
          <p:nvPr/>
        </p:nvSpPr>
        <p:spPr>
          <a:xfrm>
            <a:off x="2957760" y="2721960"/>
            <a:ext cx="1072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4073760" y="2721960"/>
            <a:ext cx="460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4577760" y="2721960"/>
            <a:ext cx="388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2957760" y="3024000"/>
            <a:ext cx="3376080" cy="753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0" name="Google Shape;730;p32"/>
          <p:cNvCxnSpPr/>
          <p:nvPr/>
        </p:nvCxnSpPr>
        <p:spPr>
          <a:xfrm>
            <a:off x="6403320" y="3456000"/>
            <a:ext cx="652680" cy="0"/>
          </a:xfrm>
          <a:prstGeom prst="straightConnector1">
            <a:avLst/>
          </a:prstGeom>
          <a:noFill/>
          <a:ln cap="flat" cmpd="sng" w="9525">
            <a:solidFill>
              <a:srgbClr val="C9211E"/>
            </a:solidFill>
            <a:prstDash val="solid"/>
            <a:round/>
            <a:headEnd len="sm" w="sm" type="none"/>
            <a:tailEnd len="med" w="med" type="triangle"/>
          </a:ln>
        </p:spPr>
      </p:cxnSp>
      <p:sp>
        <p:nvSpPr>
          <p:cNvPr id="731" name="Google Shape;731;p32"/>
          <p:cNvSpPr/>
          <p:nvPr/>
        </p:nvSpPr>
        <p:spPr>
          <a:xfrm>
            <a:off x="1433520" y="246996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Versión</a:t>
            </a:r>
            <a:endParaRPr b="0" i="0" sz="1600" u="none" cap="none" strike="noStrike">
              <a:latin typeface="Arial"/>
              <a:ea typeface="Arial"/>
              <a:cs typeface="Arial"/>
              <a:sym typeface="Arial"/>
            </a:endParaRPr>
          </a:p>
        </p:txBody>
      </p:sp>
      <p:sp>
        <p:nvSpPr>
          <p:cNvPr id="732" name="Google Shape;732;p32"/>
          <p:cNvSpPr/>
          <p:nvPr/>
        </p:nvSpPr>
        <p:spPr>
          <a:xfrm>
            <a:off x="5256000" y="1857960"/>
            <a:ext cx="197784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Código de estado</a:t>
            </a:r>
            <a:endParaRPr b="0" i="0" sz="1600" u="none" cap="none" strike="noStrike">
              <a:latin typeface="Arial"/>
              <a:ea typeface="Arial"/>
              <a:cs typeface="Arial"/>
              <a:sym typeface="Arial"/>
            </a:endParaRPr>
          </a:p>
        </p:txBody>
      </p:sp>
      <p:sp>
        <p:nvSpPr>
          <p:cNvPr id="733" name="Google Shape;733;p32"/>
          <p:cNvSpPr/>
          <p:nvPr/>
        </p:nvSpPr>
        <p:spPr>
          <a:xfrm>
            <a:off x="5688000" y="2469960"/>
            <a:ext cx="244584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Mensaje de estado</a:t>
            </a:r>
            <a:endParaRPr b="0" i="0" sz="1600" u="none" cap="none" strike="noStrike">
              <a:latin typeface="Arial"/>
              <a:ea typeface="Arial"/>
              <a:cs typeface="Arial"/>
              <a:sym typeface="Arial"/>
            </a:endParaRPr>
          </a:p>
        </p:txBody>
      </p:sp>
      <p:sp>
        <p:nvSpPr>
          <p:cNvPr id="734" name="Google Shape;734;p32"/>
          <p:cNvSpPr/>
          <p:nvPr/>
        </p:nvSpPr>
        <p:spPr>
          <a:xfrm>
            <a:off x="7013520" y="3261960"/>
            <a:ext cx="151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Cabeceras</a:t>
            </a:r>
            <a:endParaRPr b="0" i="0" sz="1600" u="none" cap="none" strike="noStrike">
              <a:latin typeface="Arial"/>
              <a:ea typeface="Arial"/>
              <a:cs typeface="Arial"/>
              <a:sym typeface="Arial"/>
            </a:endParaRPr>
          </a:p>
        </p:txBody>
      </p:sp>
      <p:sp>
        <p:nvSpPr>
          <p:cNvPr id="735" name="Google Shape;735;p32"/>
          <p:cNvSpPr/>
          <p:nvPr/>
        </p:nvSpPr>
        <p:spPr>
          <a:xfrm>
            <a:off x="2957760" y="3816000"/>
            <a:ext cx="3376080" cy="825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6" name="Google Shape;736;p32"/>
          <p:cNvCxnSpPr/>
          <p:nvPr/>
        </p:nvCxnSpPr>
        <p:spPr>
          <a:xfrm>
            <a:off x="6403320" y="4176000"/>
            <a:ext cx="652680" cy="0"/>
          </a:xfrm>
          <a:prstGeom prst="straightConnector1">
            <a:avLst/>
          </a:prstGeom>
          <a:noFill/>
          <a:ln cap="flat" cmpd="sng" w="9525">
            <a:solidFill>
              <a:srgbClr val="C9211E"/>
            </a:solidFill>
            <a:prstDash val="solid"/>
            <a:round/>
            <a:headEnd len="sm" w="sm" type="none"/>
            <a:tailEnd len="med" w="med" type="triangle"/>
          </a:ln>
        </p:spPr>
      </p:cxnSp>
      <p:sp>
        <p:nvSpPr>
          <p:cNvPr id="737" name="Google Shape;737;p32"/>
          <p:cNvSpPr/>
          <p:nvPr/>
        </p:nvSpPr>
        <p:spPr>
          <a:xfrm>
            <a:off x="7013520" y="4017960"/>
            <a:ext cx="151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Recurso</a:t>
            </a:r>
            <a:endParaRPr b="0" i="0" sz="1600" u="none" cap="none" strike="noStrike">
              <a:latin typeface="Arial"/>
              <a:ea typeface="Arial"/>
              <a:cs typeface="Arial"/>
              <a:sym typeface="Arial"/>
            </a:endParaRPr>
          </a:p>
        </p:txBody>
      </p:sp>
      <p:sp>
        <p:nvSpPr>
          <p:cNvPr id="738" name="Google Shape;738;p32"/>
          <p:cNvSpPr/>
          <p:nvPr/>
        </p:nvSpPr>
        <p:spPr>
          <a:xfrm>
            <a:off x="2921760" y="3749760"/>
            <a:ext cx="3629520" cy="856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&lt;HTML&gt;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&lt;HEAD&gt;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 (web de google.com)</a:t>
            </a:r>
            <a:endParaRPr b="0" i="0" sz="1800" u="none" cap="none" strike="noStrik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744" name="Google Shape;744;p3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a:t>
            </a:r>
            <a:endParaRPr b="0" i="0" sz="2000" u="none" cap="none" strike="noStrike">
              <a:latin typeface="Arial"/>
              <a:ea typeface="Arial"/>
              <a:cs typeface="Arial"/>
              <a:sym typeface="Arial"/>
            </a:endParaRPr>
          </a:p>
        </p:txBody>
      </p:sp>
      <p:sp>
        <p:nvSpPr>
          <p:cNvPr id="745" name="Google Shape;745;p3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746" name="Google Shape;746;p3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747" name="Google Shape;747;p3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748" name="Google Shape;748;p3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749" name="Google Shape;749;p3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750" name="Google Shape;750;p3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751" name="Google Shape;751;p33"/>
          <p:cNvSpPr/>
          <p:nvPr/>
        </p:nvSpPr>
        <p:spPr>
          <a:xfrm>
            <a:off x="428040" y="1625040"/>
            <a:ext cx="3313080" cy="136908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 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URL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Mensajes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Métodos</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Códigos respuesta</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Puertos</a:t>
            </a:r>
            <a:endParaRPr b="0" i="0" sz="1500" u="none" cap="none" strike="noStrik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3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757" name="Google Shape;757;p3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Métodos</a:t>
            </a:r>
            <a:endParaRPr b="0" i="0" sz="2000" u="none" cap="none" strike="noStrike">
              <a:latin typeface="Arial"/>
              <a:ea typeface="Arial"/>
              <a:cs typeface="Arial"/>
              <a:sym typeface="Arial"/>
            </a:endParaRPr>
          </a:p>
        </p:txBody>
      </p:sp>
      <p:sp>
        <p:nvSpPr>
          <p:cNvPr id="758" name="Google Shape;758;p3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759" name="Google Shape;759;p3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760" name="Google Shape;760;p3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761" name="Google Shape;761;p3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762" name="Google Shape;762;p3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763" name="Google Shape;763;p3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764" name="Google Shape;764;p34"/>
          <p:cNvSpPr/>
          <p:nvPr/>
        </p:nvSpPr>
        <p:spPr>
          <a:xfrm>
            <a:off x="428040" y="1625040"/>
            <a:ext cx="820908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método es una parte de la petición HTTP</a:t>
            </a:r>
            <a:endParaRPr b="0" i="0" sz="1500" u="none" cap="none" strike="noStrike">
              <a:latin typeface="Arial"/>
              <a:ea typeface="Arial"/>
              <a:cs typeface="Arial"/>
              <a:sym typeface="Arial"/>
            </a:endParaRPr>
          </a:p>
        </p:txBody>
      </p:sp>
      <p:sp>
        <p:nvSpPr>
          <p:cNvPr id="765" name="Google Shape;765;p34"/>
          <p:cNvSpPr/>
          <p:nvPr/>
        </p:nvSpPr>
        <p:spPr>
          <a:xfrm>
            <a:off x="2921760" y="2557800"/>
            <a:ext cx="3772080" cy="1368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GET  </a:t>
            </a:r>
            <a:r>
              <a:rPr b="0" i="0" lang="es" sz="1800" u="sng" cap="none" strike="noStrike">
                <a:solidFill>
                  <a:srgbClr val="0097A7"/>
                </a:solidFill>
                <a:latin typeface="Arial"/>
                <a:ea typeface="Arial"/>
                <a:cs typeface="Arial"/>
                <a:sym typeface="Arial"/>
                <a:hlinkClick r:id="rId7">
                  <a:extLst>
                    <a:ext uri="{A12FA001-AC4F-418D-AE19-62706E023703}">
                      <ahyp:hlinkClr val="tx"/>
                    </a:ext>
                  </a:extLst>
                </a:hlinkClick>
              </a:rPr>
              <a:t>https://google.com</a:t>
            </a:r>
            <a:r>
              <a:rPr b="0" i="0" lang="es" sz="1800" u="none" cap="none" strike="noStrike">
                <a:solidFill>
                  <a:srgbClr val="000000"/>
                </a:solidFill>
                <a:latin typeface="Arial"/>
                <a:ea typeface="Arial"/>
                <a:cs typeface="Arial"/>
                <a:sym typeface="Arial"/>
              </a:rPr>
              <a:t>/ HTTP/1.1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Accept-Language: en-US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User-Agent: Mozilla/5.0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cxnSp>
        <p:nvCxnSpPr>
          <p:cNvPr id="766" name="Google Shape;766;p34"/>
          <p:cNvCxnSpPr/>
          <p:nvPr/>
        </p:nvCxnSpPr>
        <p:spPr>
          <a:xfrm rot="10800000">
            <a:off x="2232000" y="2592000"/>
            <a:ext cx="612000" cy="108000"/>
          </a:xfrm>
          <a:prstGeom prst="straightConnector1">
            <a:avLst/>
          </a:prstGeom>
          <a:noFill/>
          <a:ln cap="flat" cmpd="sng" w="38150">
            <a:solidFill>
              <a:srgbClr val="8D281E"/>
            </a:solidFill>
            <a:prstDash val="solid"/>
            <a:round/>
            <a:headEnd len="sm" w="sm" type="none"/>
            <a:tailEnd len="med" w="med" type="triangle"/>
          </a:ln>
        </p:spPr>
      </p:cxnSp>
      <p:cxnSp>
        <p:nvCxnSpPr>
          <p:cNvPr id="767" name="Google Shape;767;p34"/>
          <p:cNvCxnSpPr/>
          <p:nvPr/>
        </p:nvCxnSpPr>
        <p:spPr>
          <a:xfrm flipH="1" rot="10800000">
            <a:off x="4824000" y="1979640"/>
            <a:ext cx="1008000" cy="578160"/>
          </a:xfrm>
          <a:prstGeom prst="straightConnector1">
            <a:avLst/>
          </a:prstGeom>
          <a:noFill/>
          <a:ln cap="flat" cmpd="sng" w="9525">
            <a:solidFill>
              <a:srgbClr val="C9211E"/>
            </a:solidFill>
            <a:prstDash val="solid"/>
            <a:round/>
            <a:headEnd len="sm" w="sm" type="none"/>
            <a:tailEnd len="med" w="med" type="triangle"/>
          </a:ln>
        </p:spPr>
      </p:cxnSp>
      <p:cxnSp>
        <p:nvCxnSpPr>
          <p:cNvPr id="768" name="Google Shape;768;p34"/>
          <p:cNvCxnSpPr/>
          <p:nvPr/>
        </p:nvCxnSpPr>
        <p:spPr>
          <a:xfrm>
            <a:off x="6669000" y="2736000"/>
            <a:ext cx="387000" cy="0"/>
          </a:xfrm>
          <a:prstGeom prst="straightConnector1">
            <a:avLst/>
          </a:prstGeom>
          <a:noFill/>
          <a:ln cap="flat" cmpd="sng" w="9525">
            <a:solidFill>
              <a:srgbClr val="C9211E"/>
            </a:solidFill>
            <a:prstDash val="solid"/>
            <a:round/>
            <a:headEnd len="sm" w="sm" type="none"/>
            <a:tailEnd len="med" w="med" type="triangle"/>
          </a:ln>
        </p:spPr>
      </p:cxnSp>
      <p:sp>
        <p:nvSpPr>
          <p:cNvPr id="769" name="Google Shape;769;p34"/>
          <p:cNvSpPr/>
          <p:nvPr/>
        </p:nvSpPr>
        <p:spPr>
          <a:xfrm>
            <a:off x="2957760" y="2628000"/>
            <a:ext cx="568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3569760" y="2628000"/>
            <a:ext cx="1972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5585760" y="2628000"/>
            <a:ext cx="1036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2957760" y="2953800"/>
            <a:ext cx="2728080" cy="4640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3" name="Google Shape;773;p34"/>
          <p:cNvCxnSpPr/>
          <p:nvPr/>
        </p:nvCxnSpPr>
        <p:spPr>
          <a:xfrm>
            <a:off x="4752000" y="3492000"/>
            <a:ext cx="360000" cy="324000"/>
          </a:xfrm>
          <a:prstGeom prst="straightConnector1">
            <a:avLst/>
          </a:prstGeom>
          <a:noFill/>
          <a:ln cap="flat" cmpd="sng" w="9525">
            <a:solidFill>
              <a:srgbClr val="C9211E"/>
            </a:solidFill>
            <a:prstDash val="solid"/>
            <a:round/>
            <a:headEnd len="sm" w="sm" type="none"/>
            <a:tailEnd len="med" w="med" type="triangle"/>
          </a:ln>
        </p:spPr>
      </p:cxnSp>
      <p:sp>
        <p:nvSpPr>
          <p:cNvPr id="774" name="Google Shape;774;p34"/>
          <p:cNvSpPr/>
          <p:nvPr/>
        </p:nvSpPr>
        <p:spPr>
          <a:xfrm>
            <a:off x="1008000" y="2304000"/>
            <a:ext cx="150984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2400" u="none" cap="none" strike="noStrike">
                <a:solidFill>
                  <a:srgbClr val="8D281E"/>
                </a:solidFill>
                <a:latin typeface="Arial"/>
                <a:ea typeface="Arial"/>
                <a:cs typeface="Arial"/>
                <a:sym typeface="Arial"/>
              </a:rPr>
              <a:t>Método</a:t>
            </a:r>
            <a:endParaRPr b="0" i="0" sz="2400" u="none" cap="none" strike="noStrike">
              <a:latin typeface="Arial"/>
              <a:ea typeface="Arial"/>
              <a:cs typeface="Arial"/>
              <a:sym typeface="Arial"/>
            </a:endParaRPr>
          </a:p>
        </p:txBody>
      </p:sp>
      <p:sp>
        <p:nvSpPr>
          <p:cNvPr id="775" name="Google Shape;775;p34"/>
          <p:cNvSpPr/>
          <p:nvPr/>
        </p:nvSpPr>
        <p:spPr>
          <a:xfrm>
            <a:off x="5789520" y="176400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URL</a:t>
            </a:r>
            <a:endParaRPr b="0" i="0" sz="1600" u="none" cap="none" strike="noStrike">
              <a:latin typeface="Arial"/>
              <a:ea typeface="Arial"/>
              <a:cs typeface="Arial"/>
              <a:sym typeface="Arial"/>
            </a:endParaRPr>
          </a:p>
        </p:txBody>
      </p:sp>
      <p:sp>
        <p:nvSpPr>
          <p:cNvPr id="776" name="Google Shape;776;p34"/>
          <p:cNvSpPr/>
          <p:nvPr/>
        </p:nvSpPr>
        <p:spPr>
          <a:xfrm>
            <a:off x="6977520" y="255600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Versión</a:t>
            </a:r>
            <a:endParaRPr b="0" i="0" sz="1600" u="none" cap="none" strike="noStrike">
              <a:latin typeface="Arial"/>
              <a:ea typeface="Arial"/>
              <a:cs typeface="Arial"/>
              <a:sym typeface="Arial"/>
            </a:endParaRPr>
          </a:p>
        </p:txBody>
      </p:sp>
      <p:sp>
        <p:nvSpPr>
          <p:cNvPr id="777" name="Google Shape;777;p34"/>
          <p:cNvSpPr/>
          <p:nvPr/>
        </p:nvSpPr>
        <p:spPr>
          <a:xfrm>
            <a:off x="5033520" y="3672000"/>
            <a:ext cx="151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Cabeceras</a:t>
            </a:r>
            <a:endParaRPr b="0" i="0" sz="1600" u="none" cap="none" strike="noStrike">
              <a:latin typeface="Arial"/>
              <a:ea typeface="Arial"/>
              <a:cs typeface="Arial"/>
              <a:sym typeface="Arial"/>
            </a:endParaRPr>
          </a:p>
        </p:txBody>
      </p:sp>
      <p:sp>
        <p:nvSpPr>
          <p:cNvPr id="778" name="Google Shape;778;p34"/>
          <p:cNvSpPr/>
          <p:nvPr/>
        </p:nvSpPr>
        <p:spPr>
          <a:xfrm>
            <a:off x="7085520" y="3996000"/>
            <a:ext cx="1768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Esta petición no tiene cuerpo</a:t>
            </a:r>
            <a:endParaRPr b="0" i="0" sz="1600" u="none" cap="none" strike="noStrik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3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784" name="Google Shape;784;p3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Métodos</a:t>
            </a:r>
            <a:endParaRPr b="0" i="0" sz="2000" u="none" cap="none" strike="noStrike">
              <a:latin typeface="Arial"/>
              <a:ea typeface="Arial"/>
              <a:cs typeface="Arial"/>
              <a:sym typeface="Arial"/>
            </a:endParaRPr>
          </a:p>
        </p:txBody>
      </p:sp>
      <p:sp>
        <p:nvSpPr>
          <p:cNvPr id="785" name="Google Shape;785;p3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786" name="Google Shape;786;p3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787" name="Google Shape;787;p3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788" name="Google Shape;788;p3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789" name="Google Shape;789;p3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790" name="Google Shape;790;p3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791" name="Google Shape;791;p35"/>
          <p:cNvSpPr/>
          <p:nvPr/>
        </p:nvSpPr>
        <p:spPr>
          <a:xfrm>
            <a:off x="428040" y="1625040"/>
            <a:ext cx="820908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Métodos principales: GET, POST, PUT y DELETE</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Métodos secundarios: HEAD, OPTIONS, PATCH... </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Para conocer qué hace cada uno, vamos a imaginar un servidor que tenga las fichas de los alumnos (nombre, edad y email)</a:t>
            </a:r>
            <a:endParaRPr b="0" i="0" sz="1500" u="none" cap="none" strike="noStrike">
              <a:latin typeface="Arial"/>
              <a:ea typeface="Arial"/>
              <a:cs typeface="Arial"/>
              <a:sym typeface="Arial"/>
            </a:endParaRPr>
          </a:p>
        </p:txBody>
      </p:sp>
      <p:sp>
        <p:nvSpPr>
          <p:cNvPr id="792" name="Google Shape;792;p35"/>
          <p:cNvSpPr/>
          <p:nvPr/>
        </p:nvSpPr>
        <p:spPr>
          <a:xfrm>
            <a:off x="5040000" y="2779200"/>
            <a:ext cx="2659680" cy="2009160"/>
          </a:xfrm>
          <a:prstGeom prst="rect">
            <a:avLst/>
          </a:prstGeom>
          <a:noFill/>
          <a:ln cap="flat" cmpd="sng" w="12600">
            <a:solidFill>
              <a:srgbClr val="65095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5256000" y="2376000"/>
            <a:ext cx="2230560" cy="40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794" name="Google Shape;794;p35"/>
          <p:cNvSpPr/>
          <p:nvPr/>
        </p:nvSpPr>
        <p:spPr>
          <a:xfrm>
            <a:off x="5184000" y="385200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5184000" y="295200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5184000" y="2993760"/>
            <a:ext cx="2663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Marta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32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marta32@gmail.com</a:t>
            </a:r>
            <a:endParaRPr b="0" i="0" sz="1300" u="none" cap="none" strike="noStrike">
              <a:latin typeface="Arial"/>
              <a:ea typeface="Arial"/>
              <a:cs typeface="Arial"/>
              <a:sym typeface="Arial"/>
            </a:endParaRPr>
          </a:p>
        </p:txBody>
      </p:sp>
      <p:sp>
        <p:nvSpPr>
          <p:cNvPr id="797" name="Google Shape;797;p35"/>
          <p:cNvSpPr/>
          <p:nvPr/>
        </p:nvSpPr>
        <p:spPr>
          <a:xfrm>
            <a:off x="5184000" y="3930120"/>
            <a:ext cx="2807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Juan</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40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juanjuan@hotmail.com</a:t>
            </a:r>
            <a:endParaRPr b="0" i="0" sz="1300" u="none" cap="none" strike="noStrik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3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803" name="Google Shape;803;p3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Métodos</a:t>
            </a:r>
            <a:endParaRPr b="0" i="0" sz="2000" u="none" cap="none" strike="noStrike">
              <a:latin typeface="Arial"/>
              <a:ea typeface="Arial"/>
              <a:cs typeface="Arial"/>
              <a:sym typeface="Arial"/>
            </a:endParaRPr>
          </a:p>
        </p:txBody>
      </p:sp>
      <p:sp>
        <p:nvSpPr>
          <p:cNvPr id="804" name="Google Shape;804;p3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805" name="Google Shape;805;p3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806" name="Google Shape;806;p3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807" name="Google Shape;807;p3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808" name="Google Shape;808;p3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809" name="Google Shape;809;p3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810" name="Google Shape;810;p36"/>
          <p:cNvSpPr/>
          <p:nvPr/>
        </p:nvSpPr>
        <p:spPr>
          <a:xfrm>
            <a:off x="428040" y="1625040"/>
            <a:ext cx="8209080" cy="4561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 </a:t>
            </a:r>
            <a:r>
              <a:rPr b="1" i="0" lang="es" sz="1500" u="none" cap="none" strike="noStrike">
                <a:solidFill>
                  <a:srgbClr val="000000"/>
                </a:solidFill>
                <a:latin typeface="Poppins"/>
                <a:ea typeface="Poppins"/>
                <a:cs typeface="Poppins"/>
                <a:sym typeface="Poppins"/>
              </a:rPr>
              <a:t>GET</a:t>
            </a:r>
            <a:r>
              <a:rPr b="0" i="0" lang="es" sz="1500" u="none" cap="none" strike="noStrike">
                <a:solidFill>
                  <a:srgbClr val="000000"/>
                </a:solidFill>
                <a:latin typeface="Poppins Light"/>
                <a:ea typeface="Poppins Light"/>
                <a:cs typeface="Poppins Light"/>
                <a:sym typeface="Poppins Light"/>
              </a:rPr>
              <a:t>: para obtener los datos de un recurso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Con este método no se suben datos, solo se obtienen datos</a:t>
            </a:r>
            <a:endParaRPr b="0" i="0" sz="1500" u="none" cap="none" strike="noStrike">
              <a:latin typeface="Arial"/>
              <a:ea typeface="Arial"/>
              <a:cs typeface="Arial"/>
              <a:sym typeface="Arial"/>
            </a:endParaRPr>
          </a:p>
        </p:txBody>
      </p:sp>
      <p:sp>
        <p:nvSpPr>
          <p:cNvPr id="811" name="Google Shape;811;p36"/>
          <p:cNvSpPr/>
          <p:nvPr/>
        </p:nvSpPr>
        <p:spPr>
          <a:xfrm>
            <a:off x="5724000" y="2779200"/>
            <a:ext cx="2659680" cy="2009160"/>
          </a:xfrm>
          <a:prstGeom prst="rect">
            <a:avLst/>
          </a:prstGeom>
          <a:noFill/>
          <a:ln cap="flat" cmpd="sng" w="12600">
            <a:solidFill>
              <a:srgbClr val="65095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6"/>
          <p:cNvSpPr/>
          <p:nvPr/>
        </p:nvSpPr>
        <p:spPr>
          <a:xfrm>
            <a:off x="5976000" y="2376000"/>
            <a:ext cx="2230560" cy="40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813" name="Google Shape;813;p36"/>
          <p:cNvSpPr/>
          <p:nvPr/>
        </p:nvSpPr>
        <p:spPr>
          <a:xfrm>
            <a:off x="5868000" y="385200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6"/>
          <p:cNvSpPr/>
          <p:nvPr/>
        </p:nvSpPr>
        <p:spPr>
          <a:xfrm>
            <a:off x="5868000" y="295200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6"/>
          <p:cNvSpPr/>
          <p:nvPr/>
        </p:nvSpPr>
        <p:spPr>
          <a:xfrm>
            <a:off x="5868000" y="299376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Marta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32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marta32@gmail.com</a:t>
            </a:r>
            <a:endParaRPr b="0" i="0" sz="1300" u="none" cap="none" strike="noStrike">
              <a:latin typeface="Arial"/>
              <a:ea typeface="Arial"/>
              <a:cs typeface="Arial"/>
              <a:sym typeface="Arial"/>
            </a:endParaRPr>
          </a:p>
        </p:txBody>
      </p:sp>
      <p:sp>
        <p:nvSpPr>
          <p:cNvPr id="816" name="Google Shape;816;p36"/>
          <p:cNvSpPr/>
          <p:nvPr/>
        </p:nvSpPr>
        <p:spPr>
          <a:xfrm>
            <a:off x="5868000" y="393012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Juan</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40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juanjuan@hotmail.com</a:t>
            </a:r>
            <a:endParaRPr b="0" i="0" sz="1300" u="none" cap="none" strike="noStrike">
              <a:latin typeface="Arial"/>
              <a:ea typeface="Arial"/>
              <a:cs typeface="Arial"/>
              <a:sym typeface="Arial"/>
            </a:endParaRPr>
          </a:p>
        </p:txBody>
      </p:sp>
      <p:sp>
        <p:nvSpPr>
          <p:cNvPr id="817" name="Google Shape;817;p36"/>
          <p:cNvSpPr/>
          <p:nvPr/>
        </p:nvSpPr>
        <p:spPr>
          <a:xfrm>
            <a:off x="576000" y="2716920"/>
            <a:ext cx="1582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cxnSp>
        <p:nvCxnSpPr>
          <p:cNvPr id="818" name="Google Shape;818;p36"/>
          <p:cNvCxnSpPr/>
          <p:nvPr/>
        </p:nvCxnSpPr>
        <p:spPr>
          <a:xfrm>
            <a:off x="2016000" y="3096000"/>
            <a:ext cx="3528000" cy="0"/>
          </a:xfrm>
          <a:prstGeom prst="straightConnector1">
            <a:avLst/>
          </a:prstGeom>
          <a:noFill/>
          <a:ln cap="flat" cmpd="sng" w="9525">
            <a:solidFill>
              <a:srgbClr val="3465A4"/>
            </a:solidFill>
            <a:prstDash val="solid"/>
            <a:round/>
            <a:headEnd len="sm" w="sm" type="none"/>
            <a:tailEnd len="med" w="med" type="triangle"/>
          </a:ln>
        </p:spPr>
      </p:cxnSp>
      <p:cxnSp>
        <p:nvCxnSpPr>
          <p:cNvPr id="819" name="Google Shape;819;p36"/>
          <p:cNvCxnSpPr/>
          <p:nvPr/>
        </p:nvCxnSpPr>
        <p:spPr>
          <a:xfrm rot="10800000">
            <a:off x="1980000" y="3420000"/>
            <a:ext cx="3528000" cy="0"/>
          </a:xfrm>
          <a:prstGeom prst="straightConnector1">
            <a:avLst/>
          </a:prstGeom>
          <a:noFill/>
          <a:ln cap="flat" cmpd="sng" w="9525">
            <a:solidFill>
              <a:srgbClr val="3465A4"/>
            </a:solidFill>
            <a:prstDash val="solid"/>
            <a:round/>
            <a:headEnd len="sm" w="sm" type="none"/>
            <a:tailEnd len="med" w="med" type="triangle"/>
          </a:ln>
        </p:spPr>
      </p:cxnSp>
      <p:sp>
        <p:nvSpPr>
          <p:cNvPr id="820" name="Google Shape;820;p36"/>
          <p:cNvSpPr/>
          <p:nvPr/>
        </p:nvSpPr>
        <p:spPr>
          <a:xfrm>
            <a:off x="792720" y="3096000"/>
            <a:ext cx="107712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6"/>
          <p:cNvSpPr/>
          <p:nvPr/>
        </p:nvSpPr>
        <p:spPr>
          <a:xfrm>
            <a:off x="2340000" y="2808000"/>
            <a:ext cx="1474560" cy="600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3465A4"/>
                </a:solidFill>
                <a:latin typeface="Arial"/>
                <a:ea typeface="Arial"/>
                <a:cs typeface="Arial"/>
                <a:sym typeface="Arial"/>
              </a:rPr>
              <a:t>GET  /marta</a:t>
            </a:r>
            <a:endParaRPr b="0" i="0" sz="1400" u="none" cap="none" strike="noStrike">
              <a:latin typeface="Arial"/>
              <a:ea typeface="Arial"/>
              <a:cs typeface="Arial"/>
              <a:sym typeface="Arial"/>
            </a:endParaRPr>
          </a:p>
        </p:txBody>
      </p:sp>
      <p:sp>
        <p:nvSpPr>
          <p:cNvPr id="822" name="Google Shape;822;p36"/>
          <p:cNvSpPr/>
          <p:nvPr/>
        </p:nvSpPr>
        <p:spPr>
          <a:xfrm>
            <a:off x="3492360" y="3471840"/>
            <a:ext cx="1509840" cy="501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6"/>
          <p:cNvSpPr/>
          <p:nvPr/>
        </p:nvSpPr>
        <p:spPr>
          <a:xfrm>
            <a:off x="3528360" y="3493800"/>
            <a:ext cx="1726920" cy="660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800" u="none" cap="none" strike="noStrike">
                <a:solidFill>
                  <a:srgbClr val="55215B"/>
                </a:solidFill>
                <a:latin typeface="Arial"/>
                <a:ea typeface="Arial"/>
                <a:cs typeface="Arial"/>
                <a:sym typeface="Arial"/>
              </a:rPr>
              <a:t>Nombre: Marta</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55215B"/>
                </a:solidFill>
                <a:latin typeface="Arial"/>
                <a:ea typeface="Arial"/>
                <a:cs typeface="Arial"/>
                <a:sym typeface="Arial"/>
              </a:rPr>
              <a:t>Edad: 32</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55215B"/>
                </a:solidFill>
                <a:latin typeface="Arial"/>
                <a:ea typeface="Arial"/>
                <a:cs typeface="Arial"/>
                <a:sym typeface="Arial"/>
              </a:rPr>
              <a:t>Email: marta32@gmail.com</a:t>
            </a:r>
            <a:endParaRPr b="0" i="0" sz="800" u="none" cap="none" strike="noStrike">
              <a:latin typeface="Arial"/>
              <a:ea typeface="Arial"/>
              <a:cs typeface="Arial"/>
              <a:sym typeface="Arial"/>
            </a:endParaRPr>
          </a:p>
        </p:txBody>
      </p:sp>
      <p:sp>
        <p:nvSpPr>
          <p:cNvPr id="824" name="Google Shape;824;p36"/>
          <p:cNvSpPr/>
          <p:nvPr/>
        </p:nvSpPr>
        <p:spPr>
          <a:xfrm>
            <a:off x="3060360" y="3422160"/>
            <a:ext cx="573840" cy="37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55215B"/>
                </a:solidFill>
                <a:latin typeface="Arial"/>
                <a:ea typeface="Arial"/>
                <a:cs typeface="Arial"/>
                <a:sym typeface="Arial"/>
              </a:rPr>
              <a:t>OK</a:t>
            </a:r>
            <a:endParaRPr b="0" i="0" sz="1400" u="none" cap="none" strike="noStrik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830" name="Google Shape;830;p3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Métodos</a:t>
            </a:r>
            <a:endParaRPr b="0" i="0" sz="2000" u="none" cap="none" strike="noStrike">
              <a:latin typeface="Arial"/>
              <a:ea typeface="Arial"/>
              <a:cs typeface="Arial"/>
              <a:sym typeface="Arial"/>
            </a:endParaRPr>
          </a:p>
        </p:txBody>
      </p:sp>
      <p:sp>
        <p:nvSpPr>
          <p:cNvPr id="831" name="Google Shape;831;p3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832" name="Google Shape;832;p3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833" name="Google Shape;833;p3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834" name="Google Shape;834;p3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835" name="Google Shape;835;p3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836" name="Google Shape;836;p3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837" name="Google Shape;837;p37"/>
          <p:cNvSpPr/>
          <p:nvPr/>
        </p:nvSpPr>
        <p:spPr>
          <a:xfrm>
            <a:off x="428040" y="1625040"/>
            <a:ext cx="547380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 </a:t>
            </a:r>
            <a:r>
              <a:rPr b="1" i="0" lang="es" sz="1500" u="none" cap="none" strike="noStrike">
                <a:solidFill>
                  <a:srgbClr val="000000"/>
                </a:solidFill>
                <a:latin typeface="Poppins"/>
                <a:ea typeface="Poppins"/>
                <a:cs typeface="Poppins"/>
                <a:sym typeface="Poppins"/>
              </a:rPr>
              <a:t>POST</a:t>
            </a:r>
            <a:r>
              <a:rPr b="0" i="0" lang="es" sz="1500" u="none" cap="none" strike="noStrike">
                <a:solidFill>
                  <a:srgbClr val="000000"/>
                </a:solidFill>
                <a:latin typeface="Poppins Light"/>
                <a:ea typeface="Poppins Light"/>
                <a:cs typeface="Poppins Light"/>
                <a:sym typeface="Poppins Light"/>
              </a:rPr>
              <a:t>: para subir al servidor un recurso nuevo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Con este método sí se suben datos (normalmente</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en el cuerpo de la petición)</a:t>
            </a:r>
            <a:endParaRPr b="0" i="0" sz="1500" u="none" cap="none" strike="noStrike">
              <a:latin typeface="Arial"/>
              <a:ea typeface="Arial"/>
              <a:cs typeface="Arial"/>
              <a:sym typeface="Arial"/>
            </a:endParaRPr>
          </a:p>
        </p:txBody>
      </p:sp>
      <p:sp>
        <p:nvSpPr>
          <p:cNvPr id="838" name="Google Shape;838;p37"/>
          <p:cNvSpPr/>
          <p:nvPr/>
        </p:nvSpPr>
        <p:spPr>
          <a:xfrm>
            <a:off x="576000" y="3040920"/>
            <a:ext cx="1510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cxnSp>
        <p:nvCxnSpPr>
          <p:cNvPr id="839" name="Google Shape;839;p37"/>
          <p:cNvCxnSpPr/>
          <p:nvPr/>
        </p:nvCxnSpPr>
        <p:spPr>
          <a:xfrm>
            <a:off x="2016000" y="3420000"/>
            <a:ext cx="3528000" cy="0"/>
          </a:xfrm>
          <a:prstGeom prst="straightConnector1">
            <a:avLst/>
          </a:prstGeom>
          <a:noFill/>
          <a:ln cap="flat" cmpd="sng" w="9525">
            <a:solidFill>
              <a:srgbClr val="3465A4"/>
            </a:solidFill>
            <a:prstDash val="solid"/>
            <a:round/>
            <a:headEnd len="sm" w="sm" type="none"/>
            <a:tailEnd len="med" w="med" type="triangle"/>
          </a:ln>
        </p:spPr>
      </p:cxnSp>
      <p:sp>
        <p:nvSpPr>
          <p:cNvPr id="840" name="Google Shape;840;p37"/>
          <p:cNvSpPr/>
          <p:nvPr/>
        </p:nvSpPr>
        <p:spPr>
          <a:xfrm>
            <a:off x="792720" y="3420000"/>
            <a:ext cx="107712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7"/>
          <p:cNvSpPr/>
          <p:nvPr/>
        </p:nvSpPr>
        <p:spPr>
          <a:xfrm>
            <a:off x="2340000" y="3132000"/>
            <a:ext cx="1617840" cy="600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3465A4"/>
                </a:solidFill>
                <a:latin typeface="Arial"/>
                <a:ea typeface="Arial"/>
                <a:cs typeface="Arial"/>
                <a:sym typeface="Arial"/>
              </a:rPr>
              <a:t>POST  /sara</a:t>
            </a:r>
            <a:endParaRPr b="0" i="0" sz="1400" u="none" cap="none" strike="noStrike">
              <a:latin typeface="Arial"/>
              <a:ea typeface="Arial"/>
              <a:cs typeface="Arial"/>
              <a:sym typeface="Arial"/>
            </a:endParaRPr>
          </a:p>
        </p:txBody>
      </p:sp>
      <p:cxnSp>
        <p:nvCxnSpPr>
          <p:cNvPr id="842" name="Google Shape;842;p37"/>
          <p:cNvCxnSpPr/>
          <p:nvPr/>
        </p:nvCxnSpPr>
        <p:spPr>
          <a:xfrm flipH="1">
            <a:off x="2016360" y="3744000"/>
            <a:ext cx="3527640" cy="9000"/>
          </a:xfrm>
          <a:prstGeom prst="straightConnector1">
            <a:avLst/>
          </a:prstGeom>
          <a:noFill/>
          <a:ln cap="flat" cmpd="sng" w="9525">
            <a:solidFill>
              <a:srgbClr val="3465A4"/>
            </a:solidFill>
            <a:prstDash val="solid"/>
            <a:round/>
            <a:headEnd len="sm" w="sm" type="none"/>
            <a:tailEnd len="med" w="med" type="triangle"/>
          </a:ln>
        </p:spPr>
      </p:cxnSp>
      <p:sp>
        <p:nvSpPr>
          <p:cNvPr id="843" name="Google Shape;843;p37"/>
          <p:cNvSpPr/>
          <p:nvPr/>
        </p:nvSpPr>
        <p:spPr>
          <a:xfrm>
            <a:off x="3528720" y="2832840"/>
            <a:ext cx="150984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7"/>
          <p:cNvSpPr/>
          <p:nvPr/>
        </p:nvSpPr>
        <p:spPr>
          <a:xfrm>
            <a:off x="3528720" y="2854800"/>
            <a:ext cx="1726560" cy="479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Nombre: Sara</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Edad: 50</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Email: sara_50@gmail.com</a:t>
            </a:r>
            <a:endParaRPr b="0" i="0" sz="800" u="none" cap="none" strike="noStrike">
              <a:latin typeface="Arial"/>
              <a:ea typeface="Arial"/>
              <a:cs typeface="Arial"/>
              <a:sym typeface="Arial"/>
            </a:endParaRPr>
          </a:p>
        </p:txBody>
      </p:sp>
      <p:sp>
        <p:nvSpPr>
          <p:cNvPr id="845" name="Google Shape;845;p37"/>
          <p:cNvSpPr/>
          <p:nvPr/>
        </p:nvSpPr>
        <p:spPr>
          <a:xfrm>
            <a:off x="3672720" y="3755160"/>
            <a:ext cx="573840" cy="37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55215B"/>
                </a:solidFill>
                <a:latin typeface="Arial"/>
                <a:ea typeface="Arial"/>
                <a:cs typeface="Arial"/>
                <a:sym typeface="Arial"/>
              </a:rPr>
              <a:t>OK</a:t>
            </a:r>
            <a:endParaRPr b="0" i="0" sz="1400" u="none" cap="none" strike="noStrike">
              <a:latin typeface="Arial"/>
              <a:ea typeface="Arial"/>
              <a:cs typeface="Arial"/>
              <a:sym typeface="Arial"/>
            </a:endParaRPr>
          </a:p>
        </p:txBody>
      </p:sp>
      <p:sp>
        <p:nvSpPr>
          <p:cNvPr id="846" name="Google Shape;846;p37"/>
          <p:cNvSpPr/>
          <p:nvPr/>
        </p:nvSpPr>
        <p:spPr>
          <a:xfrm>
            <a:off x="5724000" y="2016000"/>
            <a:ext cx="2659680" cy="2775600"/>
          </a:xfrm>
          <a:prstGeom prst="rect">
            <a:avLst/>
          </a:prstGeom>
          <a:noFill/>
          <a:ln cap="flat" cmpd="sng" w="12600">
            <a:solidFill>
              <a:srgbClr val="65095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5976000" y="1587240"/>
            <a:ext cx="2230560" cy="40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848" name="Google Shape;848;p37"/>
          <p:cNvSpPr/>
          <p:nvPr/>
        </p:nvSpPr>
        <p:spPr>
          <a:xfrm>
            <a:off x="5868000" y="306324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5868000" y="216324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5868000" y="2205000"/>
            <a:ext cx="2627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Marta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32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marta32@gmail.com</a:t>
            </a:r>
            <a:endParaRPr b="0" i="0" sz="1300" u="none" cap="none" strike="noStrike">
              <a:latin typeface="Arial"/>
              <a:ea typeface="Arial"/>
              <a:cs typeface="Arial"/>
              <a:sym typeface="Arial"/>
            </a:endParaRPr>
          </a:p>
        </p:txBody>
      </p:sp>
      <p:sp>
        <p:nvSpPr>
          <p:cNvPr id="851" name="Google Shape;851;p37"/>
          <p:cNvSpPr/>
          <p:nvPr/>
        </p:nvSpPr>
        <p:spPr>
          <a:xfrm>
            <a:off x="5868000" y="3141360"/>
            <a:ext cx="2771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Juan</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40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juanjuan@hotmail.com</a:t>
            </a:r>
            <a:endParaRPr b="0" i="0" sz="1300" u="none" cap="none" strike="noStrike">
              <a:latin typeface="Arial"/>
              <a:ea typeface="Arial"/>
              <a:cs typeface="Arial"/>
              <a:sym typeface="Arial"/>
            </a:endParaRPr>
          </a:p>
        </p:txBody>
      </p:sp>
      <p:sp>
        <p:nvSpPr>
          <p:cNvPr id="852" name="Google Shape;852;p37"/>
          <p:cNvSpPr/>
          <p:nvPr/>
        </p:nvSpPr>
        <p:spPr>
          <a:xfrm>
            <a:off x="5868000" y="3927240"/>
            <a:ext cx="2373840" cy="753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5868720" y="3971160"/>
            <a:ext cx="2770560" cy="709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Nombre: Sara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Edad: 50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Email: sara_50@gmail.com</a:t>
            </a:r>
            <a:endParaRPr b="0" i="0" sz="1300" u="none" cap="none"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3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859" name="Google Shape;859;p3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Métodos</a:t>
            </a:r>
            <a:endParaRPr b="0" i="0" sz="2000" u="none" cap="none" strike="noStrike">
              <a:latin typeface="Arial"/>
              <a:ea typeface="Arial"/>
              <a:cs typeface="Arial"/>
              <a:sym typeface="Arial"/>
            </a:endParaRPr>
          </a:p>
        </p:txBody>
      </p:sp>
      <p:sp>
        <p:nvSpPr>
          <p:cNvPr id="860" name="Google Shape;860;p3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861" name="Google Shape;861;p3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862" name="Google Shape;862;p3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863" name="Google Shape;863;p3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864" name="Google Shape;864;p3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865" name="Google Shape;865;p3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866" name="Google Shape;866;p38"/>
          <p:cNvSpPr/>
          <p:nvPr/>
        </p:nvSpPr>
        <p:spPr>
          <a:xfrm>
            <a:off x="428040" y="1625040"/>
            <a:ext cx="4969800" cy="11408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 </a:t>
            </a:r>
            <a:r>
              <a:rPr b="1" i="0" lang="es" sz="1500" u="none" cap="none" strike="noStrike">
                <a:solidFill>
                  <a:srgbClr val="000000"/>
                </a:solidFill>
                <a:latin typeface="Poppins"/>
                <a:ea typeface="Poppins"/>
                <a:cs typeface="Poppins"/>
                <a:sym typeface="Poppins"/>
              </a:rPr>
              <a:t>PUT</a:t>
            </a:r>
            <a:r>
              <a:rPr b="0" i="0" lang="es" sz="1500" u="none" cap="none" strike="noStrike">
                <a:solidFill>
                  <a:srgbClr val="000000"/>
                </a:solidFill>
                <a:latin typeface="Poppins Light"/>
                <a:ea typeface="Poppins Light"/>
                <a:cs typeface="Poppins Light"/>
                <a:sym typeface="Poppins Light"/>
              </a:rPr>
              <a:t>: para editar un recurso existente</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En este método sí se suben datos (normalmente</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en el cuerpo de la petición)</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 y PUT a veces se confunden (depende de la configuración del servidor)</a:t>
            </a:r>
            <a:endParaRPr b="0" i="0" sz="1500" u="none" cap="none" strike="noStrike">
              <a:latin typeface="Arial"/>
              <a:ea typeface="Arial"/>
              <a:cs typeface="Arial"/>
              <a:sym typeface="Arial"/>
            </a:endParaRPr>
          </a:p>
        </p:txBody>
      </p:sp>
      <p:sp>
        <p:nvSpPr>
          <p:cNvPr id="867" name="Google Shape;867;p38"/>
          <p:cNvSpPr/>
          <p:nvPr/>
        </p:nvSpPr>
        <p:spPr>
          <a:xfrm>
            <a:off x="504000" y="3040920"/>
            <a:ext cx="1654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cxnSp>
        <p:nvCxnSpPr>
          <p:cNvPr id="868" name="Google Shape;868;p38"/>
          <p:cNvCxnSpPr/>
          <p:nvPr/>
        </p:nvCxnSpPr>
        <p:spPr>
          <a:xfrm>
            <a:off x="2016000" y="3420000"/>
            <a:ext cx="3528000" cy="0"/>
          </a:xfrm>
          <a:prstGeom prst="straightConnector1">
            <a:avLst/>
          </a:prstGeom>
          <a:noFill/>
          <a:ln cap="flat" cmpd="sng" w="9525">
            <a:solidFill>
              <a:srgbClr val="3465A4"/>
            </a:solidFill>
            <a:prstDash val="solid"/>
            <a:round/>
            <a:headEnd len="sm" w="sm" type="none"/>
            <a:tailEnd len="med" w="med" type="triangle"/>
          </a:ln>
        </p:spPr>
      </p:cxnSp>
      <p:sp>
        <p:nvSpPr>
          <p:cNvPr id="869" name="Google Shape;869;p38"/>
          <p:cNvSpPr/>
          <p:nvPr/>
        </p:nvSpPr>
        <p:spPr>
          <a:xfrm>
            <a:off x="792720" y="3420000"/>
            <a:ext cx="107712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8"/>
          <p:cNvSpPr/>
          <p:nvPr/>
        </p:nvSpPr>
        <p:spPr>
          <a:xfrm>
            <a:off x="2340000" y="3132000"/>
            <a:ext cx="1617840" cy="600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3465A4"/>
                </a:solidFill>
                <a:latin typeface="Arial"/>
                <a:ea typeface="Arial"/>
                <a:cs typeface="Arial"/>
                <a:sym typeface="Arial"/>
              </a:rPr>
              <a:t>PUT  /</a:t>
            </a:r>
            <a:r>
              <a:rPr lang="es">
                <a:solidFill>
                  <a:srgbClr val="3465A4"/>
                </a:solidFill>
              </a:rPr>
              <a:t>juan</a:t>
            </a:r>
            <a:endParaRPr b="0" i="0" sz="1400" u="none" cap="none" strike="noStrike">
              <a:latin typeface="Arial"/>
              <a:ea typeface="Arial"/>
              <a:cs typeface="Arial"/>
              <a:sym typeface="Arial"/>
            </a:endParaRPr>
          </a:p>
        </p:txBody>
      </p:sp>
      <p:cxnSp>
        <p:nvCxnSpPr>
          <p:cNvPr id="871" name="Google Shape;871;p38"/>
          <p:cNvCxnSpPr/>
          <p:nvPr/>
        </p:nvCxnSpPr>
        <p:spPr>
          <a:xfrm flipH="1">
            <a:off x="2016360" y="3744000"/>
            <a:ext cx="3527640" cy="9000"/>
          </a:xfrm>
          <a:prstGeom prst="straightConnector1">
            <a:avLst/>
          </a:prstGeom>
          <a:noFill/>
          <a:ln cap="flat" cmpd="sng" w="9525">
            <a:solidFill>
              <a:srgbClr val="3465A4"/>
            </a:solidFill>
            <a:prstDash val="solid"/>
            <a:round/>
            <a:headEnd len="sm" w="sm" type="none"/>
            <a:tailEnd len="med" w="med" type="triangle"/>
          </a:ln>
        </p:spPr>
      </p:cxnSp>
      <p:sp>
        <p:nvSpPr>
          <p:cNvPr id="872" name="Google Shape;872;p38"/>
          <p:cNvSpPr/>
          <p:nvPr/>
        </p:nvSpPr>
        <p:spPr>
          <a:xfrm>
            <a:off x="3528720" y="2832840"/>
            <a:ext cx="150984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8"/>
          <p:cNvSpPr/>
          <p:nvPr/>
        </p:nvSpPr>
        <p:spPr>
          <a:xfrm>
            <a:off x="3528720" y="2854800"/>
            <a:ext cx="1726560" cy="479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Nombre: Juan</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Edad: 40</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Email: juan_40@gmail.com</a:t>
            </a:r>
            <a:endParaRPr b="0" i="0" sz="800" u="none" cap="none" strike="noStrike">
              <a:latin typeface="Arial"/>
              <a:ea typeface="Arial"/>
              <a:cs typeface="Arial"/>
              <a:sym typeface="Arial"/>
            </a:endParaRPr>
          </a:p>
        </p:txBody>
      </p:sp>
      <p:sp>
        <p:nvSpPr>
          <p:cNvPr id="874" name="Google Shape;874;p38"/>
          <p:cNvSpPr/>
          <p:nvPr/>
        </p:nvSpPr>
        <p:spPr>
          <a:xfrm>
            <a:off x="3672720" y="3755160"/>
            <a:ext cx="573840" cy="37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55215B"/>
                </a:solidFill>
                <a:latin typeface="Arial"/>
                <a:ea typeface="Arial"/>
                <a:cs typeface="Arial"/>
                <a:sym typeface="Arial"/>
              </a:rPr>
              <a:t>OK</a:t>
            </a:r>
            <a:endParaRPr b="0" i="0" sz="1400" u="none" cap="none" strike="noStrike">
              <a:latin typeface="Arial"/>
              <a:ea typeface="Arial"/>
              <a:cs typeface="Arial"/>
              <a:sym typeface="Arial"/>
            </a:endParaRPr>
          </a:p>
        </p:txBody>
      </p:sp>
      <p:sp>
        <p:nvSpPr>
          <p:cNvPr id="875" name="Google Shape;875;p38"/>
          <p:cNvSpPr/>
          <p:nvPr/>
        </p:nvSpPr>
        <p:spPr>
          <a:xfrm>
            <a:off x="5724000" y="2016000"/>
            <a:ext cx="2659680" cy="2775600"/>
          </a:xfrm>
          <a:prstGeom prst="rect">
            <a:avLst/>
          </a:prstGeom>
          <a:noFill/>
          <a:ln cap="flat" cmpd="sng" w="12600">
            <a:solidFill>
              <a:srgbClr val="65095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8"/>
          <p:cNvSpPr/>
          <p:nvPr/>
        </p:nvSpPr>
        <p:spPr>
          <a:xfrm>
            <a:off x="5904000" y="1587240"/>
            <a:ext cx="2302560" cy="40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877" name="Google Shape;877;p38"/>
          <p:cNvSpPr/>
          <p:nvPr/>
        </p:nvSpPr>
        <p:spPr>
          <a:xfrm>
            <a:off x="5868000" y="306324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8"/>
          <p:cNvSpPr/>
          <p:nvPr/>
        </p:nvSpPr>
        <p:spPr>
          <a:xfrm>
            <a:off x="5868000" y="216324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8"/>
          <p:cNvSpPr/>
          <p:nvPr/>
        </p:nvSpPr>
        <p:spPr>
          <a:xfrm>
            <a:off x="5868000" y="220500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Marta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32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marta32@gmail.com</a:t>
            </a:r>
            <a:endParaRPr b="0" i="0" sz="1300" u="none" cap="none" strike="noStrike">
              <a:latin typeface="Arial"/>
              <a:ea typeface="Arial"/>
              <a:cs typeface="Arial"/>
              <a:sym typeface="Arial"/>
            </a:endParaRPr>
          </a:p>
        </p:txBody>
      </p:sp>
      <p:sp>
        <p:nvSpPr>
          <p:cNvPr id="880" name="Google Shape;880;p38"/>
          <p:cNvSpPr/>
          <p:nvPr/>
        </p:nvSpPr>
        <p:spPr>
          <a:xfrm>
            <a:off x="5868000" y="314136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Juan</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40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Email: juan40@gmail.com</a:t>
            </a:r>
            <a:endParaRPr b="0" i="0" sz="1300" u="none" cap="none" strike="noStrike">
              <a:latin typeface="Arial"/>
              <a:ea typeface="Arial"/>
              <a:cs typeface="Arial"/>
              <a:sym typeface="Arial"/>
            </a:endParaRPr>
          </a:p>
        </p:txBody>
      </p:sp>
      <p:sp>
        <p:nvSpPr>
          <p:cNvPr id="881" name="Google Shape;881;p38"/>
          <p:cNvSpPr/>
          <p:nvPr/>
        </p:nvSpPr>
        <p:spPr>
          <a:xfrm>
            <a:off x="5868000" y="3927240"/>
            <a:ext cx="2373840" cy="753840"/>
          </a:xfrm>
          <a:prstGeom prst="rect">
            <a:avLst/>
          </a:prstGeom>
          <a:noFill/>
          <a:ln cap="flat" cmpd="sng" w="12600">
            <a:solidFill>
              <a:srgbClr val="55215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8"/>
          <p:cNvSpPr/>
          <p:nvPr/>
        </p:nvSpPr>
        <p:spPr>
          <a:xfrm>
            <a:off x="5868720" y="3971160"/>
            <a:ext cx="2698560" cy="709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Sara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50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sara_50@gmail.com</a:t>
            </a:r>
            <a:endParaRPr b="0" i="0" sz="13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97" name="Google Shape;97;p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Introducción</a:t>
            </a:r>
            <a:endParaRPr b="0" i="0" sz="2000" u="none" cap="none" strike="noStrike">
              <a:latin typeface="Arial"/>
              <a:ea typeface="Arial"/>
              <a:cs typeface="Arial"/>
              <a:sym typeface="Arial"/>
            </a:endParaRPr>
          </a:p>
        </p:txBody>
      </p:sp>
      <p:sp>
        <p:nvSpPr>
          <p:cNvPr id="98" name="Google Shape;98;p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99" name="Google Shape;99;p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00" name="Google Shape;100;p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01" name="Google Shape;101;p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02" name="Google Shape;102;p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03" name="Google Shape;103;p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04" name="Google Shape;104;p4"/>
          <p:cNvSpPr/>
          <p:nvPr/>
        </p:nvSpPr>
        <p:spPr>
          <a:xfrm>
            <a:off x="428040" y="1625040"/>
            <a:ext cx="3313080" cy="91260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IP</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DNS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Clientes y Servidores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Front y Back</a:t>
            </a:r>
            <a:endParaRPr b="0" i="0" sz="1500" u="none" cap="none" strike="noStrik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3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888" name="Google Shape;888;p3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Métodos</a:t>
            </a:r>
            <a:endParaRPr b="0" i="0" sz="2000" u="none" cap="none" strike="noStrike">
              <a:latin typeface="Arial"/>
              <a:ea typeface="Arial"/>
              <a:cs typeface="Arial"/>
              <a:sym typeface="Arial"/>
            </a:endParaRPr>
          </a:p>
        </p:txBody>
      </p:sp>
      <p:sp>
        <p:nvSpPr>
          <p:cNvPr id="889" name="Google Shape;889;p3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890" name="Google Shape;890;p3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891" name="Google Shape;891;p3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892" name="Google Shape;892;p3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893" name="Google Shape;893;p3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894" name="Google Shape;894;p3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895" name="Google Shape;895;p39"/>
          <p:cNvSpPr/>
          <p:nvPr/>
        </p:nvSpPr>
        <p:spPr>
          <a:xfrm>
            <a:off x="428040" y="1625040"/>
            <a:ext cx="4969800" cy="4561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 </a:t>
            </a:r>
            <a:r>
              <a:rPr b="1" i="0" lang="es" sz="1500" u="none" cap="none" strike="noStrike">
                <a:solidFill>
                  <a:srgbClr val="000000"/>
                </a:solidFill>
                <a:latin typeface="Poppins"/>
                <a:ea typeface="Poppins"/>
                <a:cs typeface="Poppins"/>
                <a:sym typeface="Poppins"/>
              </a:rPr>
              <a:t>DELETE</a:t>
            </a:r>
            <a:r>
              <a:rPr b="0" i="0" lang="es" sz="1500" u="none" cap="none" strike="noStrike">
                <a:solidFill>
                  <a:srgbClr val="000000"/>
                </a:solidFill>
                <a:latin typeface="Poppins Light"/>
                <a:ea typeface="Poppins Light"/>
                <a:cs typeface="Poppins Light"/>
                <a:sym typeface="Poppins Light"/>
              </a:rPr>
              <a:t>: para borrar un recurso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Con este método no se suele subir datos</a:t>
            </a:r>
            <a:endParaRPr b="0" i="0" sz="1500" u="none" cap="none" strike="noStrike">
              <a:latin typeface="Arial"/>
              <a:ea typeface="Arial"/>
              <a:cs typeface="Arial"/>
              <a:sym typeface="Arial"/>
            </a:endParaRPr>
          </a:p>
        </p:txBody>
      </p:sp>
      <p:sp>
        <p:nvSpPr>
          <p:cNvPr id="896" name="Google Shape;896;p39"/>
          <p:cNvSpPr/>
          <p:nvPr/>
        </p:nvSpPr>
        <p:spPr>
          <a:xfrm>
            <a:off x="576000" y="3040920"/>
            <a:ext cx="1510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cxnSp>
        <p:nvCxnSpPr>
          <p:cNvPr id="897" name="Google Shape;897;p39"/>
          <p:cNvCxnSpPr/>
          <p:nvPr/>
        </p:nvCxnSpPr>
        <p:spPr>
          <a:xfrm>
            <a:off x="2016000" y="3420000"/>
            <a:ext cx="3528000" cy="0"/>
          </a:xfrm>
          <a:prstGeom prst="straightConnector1">
            <a:avLst/>
          </a:prstGeom>
          <a:noFill/>
          <a:ln cap="flat" cmpd="sng" w="9525">
            <a:solidFill>
              <a:srgbClr val="3465A4"/>
            </a:solidFill>
            <a:prstDash val="solid"/>
            <a:round/>
            <a:headEnd len="sm" w="sm" type="none"/>
            <a:tailEnd len="med" w="med" type="triangle"/>
          </a:ln>
        </p:spPr>
      </p:cxnSp>
      <p:sp>
        <p:nvSpPr>
          <p:cNvPr id="898" name="Google Shape;898;p39"/>
          <p:cNvSpPr/>
          <p:nvPr/>
        </p:nvSpPr>
        <p:spPr>
          <a:xfrm>
            <a:off x="792720" y="3420000"/>
            <a:ext cx="107712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
          <p:cNvSpPr/>
          <p:nvPr/>
        </p:nvSpPr>
        <p:spPr>
          <a:xfrm>
            <a:off x="2340000" y="3132000"/>
            <a:ext cx="1617840" cy="600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3465A4"/>
                </a:solidFill>
                <a:latin typeface="Arial"/>
                <a:ea typeface="Arial"/>
                <a:cs typeface="Arial"/>
                <a:sym typeface="Arial"/>
              </a:rPr>
              <a:t>DELETE  /marta</a:t>
            </a:r>
            <a:endParaRPr b="0" i="0" sz="1400" u="none" cap="none" strike="noStrike">
              <a:latin typeface="Arial"/>
              <a:ea typeface="Arial"/>
              <a:cs typeface="Arial"/>
              <a:sym typeface="Arial"/>
            </a:endParaRPr>
          </a:p>
        </p:txBody>
      </p:sp>
      <p:cxnSp>
        <p:nvCxnSpPr>
          <p:cNvPr id="900" name="Google Shape;900;p39"/>
          <p:cNvCxnSpPr/>
          <p:nvPr/>
        </p:nvCxnSpPr>
        <p:spPr>
          <a:xfrm flipH="1">
            <a:off x="2016360" y="3744000"/>
            <a:ext cx="3527640" cy="9000"/>
          </a:xfrm>
          <a:prstGeom prst="straightConnector1">
            <a:avLst/>
          </a:prstGeom>
          <a:noFill/>
          <a:ln cap="flat" cmpd="sng" w="9525">
            <a:solidFill>
              <a:srgbClr val="3465A4"/>
            </a:solidFill>
            <a:prstDash val="solid"/>
            <a:round/>
            <a:headEnd len="sm" w="sm" type="none"/>
            <a:tailEnd len="med" w="med" type="triangle"/>
          </a:ln>
        </p:spPr>
      </p:cxnSp>
      <p:sp>
        <p:nvSpPr>
          <p:cNvPr id="901" name="Google Shape;901;p39"/>
          <p:cNvSpPr/>
          <p:nvPr/>
        </p:nvSpPr>
        <p:spPr>
          <a:xfrm>
            <a:off x="3672720" y="3755160"/>
            <a:ext cx="573840" cy="37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55215B"/>
                </a:solidFill>
                <a:latin typeface="Arial"/>
                <a:ea typeface="Arial"/>
                <a:cs typeface="Arial"/>
                <a:sym typeface="Arial"/>
              </a:rPr>
              <a:t>OK</a:t>
            </a:r>
            <a:endParaRPr b="0" i="0" sz="1400" u="none" cap="none" strike="noStrike">
              <a:latin typeface="Arial"/>
              <a:ea typeface="Arial"/>
              <a:cs typeface="Arial"/>
              <a:sym typeface="Arial"/>
            </a:endParaRPr>
          </a:p>
        </p:txBody>
      </p:sp>
      <p:sp>
        <p:nvSpPr>
          <p:cNvPr id="902" name="Google Shape;902;p39"/>
          <p:cNvSpPr/>
          <p:nvPr/>
        </p:nvSpPr>
        <p:spPr>
          <a:xfrm>
            <a:off x="5724000" y="2016000"/>
            <a:ext cx="2659680" cy="2775600"/>
          </a:xfrm>
          <a:prstGeom prst="rect">
            <a:avLst/>
          </a:prstGeom>
          <a:noFill/>
          <a:ln cap="flat" cmpd="sng" w="12600">
            <a:solidFill>
              <a:srgbClr val="65095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9"/>
          <p:cNvSpPr/>
          <p:nvPr/>
        </p:nvSpPr>
        <p:spPr>
          <a:xfrm>
            <a:off x="5904000" y="1587240"/>
            <a:ext cx="2302560" cy="40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904" name="Google Shape;904;p39"/>
          <p:cNvSpPr/>
          <p:nvPr/>
        </p:nvSpPr>
        <p:spPr>
          <a:xfrm>
            <a:off x="5868000" y="306324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9"/>
          <p:cNvSpPr/>
          <p:nvPr/>
        </p:nvSpPr>
        <p:spPr>
          <a:xfrm>
            <a:off x="5868000" y="2163240"/>
            <a:ext cx="2373840" cy="753840"/>
          </a:xfrm>
          <a:prstGeom prst="rect">
            <a:avLst/>
          </a:prstGeom>
          <a:noFill/>
          <a:ln cap="flat" cmpd="sng" w="12600">
            <a:solidFill>
              <a:srgbClr val="E0C2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9"/>
          <p:cNvSpPr/>
          <p:nvPr/>
        </p:nvSpPr>
        <p:spPr>
          <a:xfrm>
            <a:off x="5868000" y="220500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E0C2CD"/>
                </a:solidFill>
                <a:latin typeface="Arial"/>
                <a:ea typeface="Arial"/>
                <a:cs typeface="Arial"/>
                <a:sym typeface="Arial"/>
              </a:rPr>
              <a:t>Nombre: Marta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E0C2CD"/>
                </a:solidFill>
                <a:latin typeface="Arial"/>
                <a:ea typeface="Arial"/>
                <a:cs typeface="Arial"/>
                <a:sym typeface="Arial"/>
              </a:rPr>
              <a:t>Edad: 32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E0C2CD"/>
                </a:solidFill>
                <a:latin typeface="Arial"/>
                <a:ea typeface="Arial"/>
                <a:cs typeface="Arial"/>
                <a:sym typeface="Arial"/>
              </a:rPr>
              <a:t>Email: marta32@gmail.com</a:t>
            </a:r>
            <a:endParaRPr b="0" i="0" sz="1300" u="none" cap="none" strike="noStrike">
              <a:latin typeface="Arial"/>
              <a:ea typeface="Arial"/>
              <a:cs typeface="Arial"/>
              <a:sym typeface="Arial"/>
            </a:endParaRPr>
          </a:p>
        </p:txBody>
      </p:sp>
      <p:sp>
        <p:nvSpPr>
          <p:cNvPr id="907" name="Google Shape;907;p39"/>
          <p:cNvSpPr/>
          <p:nvPr/>
        </p:nvSpPr>
        <p:spPr>
          <a:xfrm>
            <a:off x="5868000" y="314136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Juan</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40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juan40@gmail.com</a:t>
            </a:r>
            <a:endParaRPr b="0" i="0" sz="1300" u="none" cap="none" strike="noStrike">
              <a:latin typeface="Arial"/>
              <a:ea typeface="Arial"/>
              <a:cs typeface="Arial"/>
              <a:sym typeface="Arial"/>
            </a:endParaRPr>
          </a:p>
        </p:txBody>
      </p:sp>
      <p:sp>
        <p:nvSpPr>
          <p:cNvPr id="908" name="Google Shape;908;p39"/>
          <p:cNvSpPr/>
          <p:nvPr/>
        </p:nvSpPr>
        <p:spPr>
          <a:xfrm>
            <a:off x="5868000" y="3927240"/>
            <a:ext cx="2373840" cy="753840"/>
          </a:xfrm>
          <a:prstGeom prst="rect">
            <a:avLst/>
          </a:prstGeom>
          <a:noFill/>
          <a:ln cap="flat" cmpd="sng" w="12600">
            <a:solidFill>
              <a:srgbClr val="55215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a:off x="5868720" y="3971160"/>
            <a:ext cx="2770560" cy="709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Sara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50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sara_50@gmail.com</a:t>
            </a:r>
            <a:endParaRPr b="0" i="0" sz="1300" u="none" cap="none" strike="noStrike">
              <a:latin typeface="Arial"/>
              <a:ea typeface="Arial"/>
              <a:cs typeface="Arial"/>
              <a:sym typeface="Arial"/>
            </a:endParaRPr>
          </a:p>
        </p:txBody>
      </p:sp>
      <p:cxnSp>
        <p:nvCxnSpPr>
          <p:cNvPr id="910" name="Google Shape;910;p39"/>
          <p:cNvCxnSpPr/>
          <p:nvPr/>
        </p:nvCxnSpPr>
        <p:spPr>
          <a:xfrm flipH="1" rot="10800000">
            <a:off x="6048000" y="2088000"/>
            <a:ext cx="1872000" cy="936000"/>
          </a:xfrm>
          <a:prstGeom prst="straightConnector1">
            <a:avLst/>
          </a:prstGeom>
          <a:noFill/>
          <a:ln cap="flat" cmpd="sng" w="19075">
            <a:solidFill>
              <a:srgbClr val="3465A4"/>
            </a:solidFill>
            <a:prstDash val="solid"/>
            <a:round/>
            <a:headEnd len="sm" w="sm" type="none"/>
            <a:tailEnd len="sm" w="sm" type="none"/>
          </a:ln>
        </p:spPr>
      </p:cxnSp>
      <p:cxnSp>
        <p:nvCxnSpPr>
          <p:cNvPr id="911" name="Google Shape;911;p39"/>
          <p:cNvCxnSpPr/>
          <p:nvPr/>
        </p:nvCxnSpPr>
        <p:spPr>
          <a:xfrm>
            <a:off x="6048000" y="2088000"/>
            <a:ext cx="1872000" cy="936000"/>
          </a:xfrm>
          <a:prstGeom prst="straightConnector1">
            <a:avLst/>
          </a:prstGeom>
          <a:noFill/>
          <a:ln cap="flat" cmpd="sng" w="19075">
            <a:solidFill>
              <a:srgbClr val="3465A4"/>
            </a:solidFill>
            <a:prstDash val="solid"/>
            <a:round/>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4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917" name="Google Shape;917;p4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Métodos</a:t>
            </a:r>
            <a:endParaRPr b="0" i="0" sz="2000" u="none" cap="none" strike="noStrike">
              <a:latin typeface="Arial"/>
              <a:ea typeface="Arial"/>
              <a:cs typeface="Arial"/>
              <a:sym typeface="Arial"/>
            </a:endParaRPr>
          </a:p>
        </p:txBody>
      </p:sp>
      <p:sp>
        <p:nvSpPr>
          <p:cNvPr id="918" name="Google Shape;918;p4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919" name="Google Shape;919;p4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920" name="Google Shape;920;p4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921" name="Google Shape;921;p4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922" name="Google Shape;922;p4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923" name="Google Shape;923;p4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924" name="Google Shape;924;p40"/>
          <p:cNvSpPr/>
          <p:nvPr/>
        </p:nvSpPr>
        <p:spPr>
          <a:xfrm>
            <a:off x="428040" y="1625040"/>
            <a:ext cx="7921800" cy="11408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Otros métodos que se usan menos:</a:t>
            </a:r>
            <a:endParaRPr b="0" i="0" sz="1500" u="none" cap="none" strike="noStrike">
              <a:latin typeface="Arial"/>
              <a:ea typeface="Arial"/>
              <a:cs typeface="Arial"/>
              <a:sym typeface="Arial"/>
            </a:endParaRPr>
          </a:p>
          <a:p>
            <a:pPr indent="-21384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HEAD: pide una respuesta idéntica a GET pero sin el cuerpo</a:t>
            </a:r>
            <a:endParaRPr b="0" i="0" sz="1500" u="none" cap="none" strike="noStrike">
              <a:latin typeface="Arial"/>
              <a:ea typeface="Arial"/>
              <a:cs typeface="Arial"/>
              <a:sym typeface="Arial"/>
            </a:endParaRPr>
          </a:p>
          <a:p>
            <a:pPr indent="-21384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OPTIONS: se usa para describir las opciones de comunicación con el servidor</a:t>
            </a:r>
            <a:endParaRPr b="0" i="0" sz="1500" u="none" cap="none" strike="noStrike">
              <a:latin typeface="Arial"/>
              <a:ea typeface="Arial"/>
              <a:cs typeface="Arial"/>
              <a:sym typeface="Arial"/>
            </a:endParaRPr>
          </a:p>
          <a:p>
            <a:pPr indent="-21384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PATCH: parecido a PUT pero apenas se usa</a:t>
            </a:r>
            <a:endParaRPr b="0" i="0" sz="1500" u="none" cap="none" strike="noStrike">
              <a:latin typeface="Arial"/>
              <a:ea typeface="Arial"/>
              <a:cs typeface="Arial"/>
              <a:sym typeface="Arial"/>
            </a:endParaRPr>
          </a:p>
          <a:p>
            <a:pPr indent="-213840"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t>
            </a:r>
            <a:endParaRPr b="0" i="0" sz="1500" u="none" cap="none" strike="noStrike">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4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930" name="Google Shape;930;p4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a:t>
            </a:r>
            <a:endParaRPr b="0" i="0" sz="2000" u="none" cap="none" strike="noStrike">
              <a:latin typeface="Arial"/>
              <a:ea typeface="Arial"/>
              <a:cs typeface="Arial"/>
              <a:sym typeface="Arial"/>
            </a:endParaRPr>
          </a:p>
        </p:txBody>
      </p:sp>
      <p:sp>
        <p:nvSpPr>
          <p:cNvPr id="931" name="Google Shape;931;p4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932" name="Google Shape;932;p4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933" name="Google Shape;933;p4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934" name="Google Shape;934;p4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935" name="Google Shape;935;p4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936" name="Google Shape;936;p4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937" name="Google Shape;937;p41"/>
          <p:cNvSpPr/>
          <p:nvPr/>
        </p:nvSpPr>
        <p:spPr>
          <a:xfrm>
            <a:off x="428040" y="1625040"/>
            <a:ext cx="3313080" cy="136908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 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URL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Mensajes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Códigos respuesta</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Puertos</a:t>
            </a:r>
            <a:endParaRPr b="0" i="0" sz="1500" u="none" cap="none" strike="noStrik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4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943" name="Google Shape;943;p4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Códigos respuesta</a:t>
            </a:r>
            <a:endParaRPr b="0" i="0" sz="2000" u="none" cap="none" strike="noStrike">
              <a:latin typeface="Arial"/>
              <a:ea typeface="Arial"/>
              <a:cs typeface="Arial"/>
              <a:sym typeface="Arial"/>
            </a:endParaRPr>
          </a:p>
        </p:txBody>
      </p:sp>
      <p:sp>
        <p:nvSpPr>
          <p:cNvPr id="944" name="Google Shape;944;p4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945" name="Google Shape;945;p4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946" name="Google Shape;946;p4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947" name="Google Shape;947;p4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948" name="Google Shape;948;p4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949" name="Google Shape;949;p4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950" name="Google Shape;950;p42"/>
          <p:cNvSpPr/>
          <p:nvPr/>
        </p:nvSpPr>
        <p:spPr>
          <a:xfrm>
            <a:off x="428040" y="1625040"/>
            <a:ext cx="4322160" cy="4561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código y el mensaje de estado son partes de la respuesta HTTP</a:t>
            </a:r>
            <a:endParaRPr b="0" i="0" sz="1500" u="none" cap="none" strike="noStrike">
              <a:latin typeface="Arial"/>
              <a:ea typeface="Arial"/>
              <a:cs typeface="Arial"/>
              <a:sym typeface="Arial"/>
            </a:endParaRPr>
          </a:p>
        </p:txBody>
      </p:sp>
      <p:sp>
        <p:nvSpPr>
          <p:cNvPr id="951" name="Google Shape;951;p42"/>
          <p:cNvSpPr/>
          <p:nvPr/>
        </p:nvSpPr>
        <p:spPr>
          <a:xfrm>
            <a:off x="2921760" y="2651760"/>
            <a:ext cx="4091040" cy="1112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HTTP/1.1  200  OK</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Server: Nginx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Set-Cookie: cookie1=ds672gd73</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Content-Length: 29769</a:t>
            </a:r>
            <a:endParaRPr b="0" i="0" sz="1800" u="none" cap="none" strike="noStrike">
              <a:latin typeface="Arial"/>
              <a:ea typeface="Arial"/>
              <a:cs typeface="Arial"/>
              <a:sym typeface="Arial"/>
            </a:endParaRPr>
          </a:p>
        </p:txBody>
      </p:sp>
      <p:cxnSp>
        <p:nvCxnSpPr>
          <p:cNvPr id="952" name="Google Shape;952;p42"/>
          <p:cNvCxnSpPr/>
          <p:nvPr/>
        </p:nvCxnSpPr>
        <p:spPr>
          <a:xfrm rot="10800000">
            <a:off x="2232000" y="2685960"/>
            <a:ext cx="612000" cy="108000"/>
          </a:xfrm>
          <a:prstGeom prst="straightConnector1">
            <a:avLst/>
          </a:prstGeom>
          <a:noFill/>
          <a:ln cap="flat" cmpd="sng" w="10075">
            <a:solidFill>
              <a:srgbClr val="F10D0C"/>
            </a:solidFill>
            <a:prstDash val="solid"/>
            <a:round/>
            <a:headEnd len="sm" w="sm" type="none"/>
            <a:tailEnd len="med" w="med" type="triangle"/>
          </a:ln>
        </p:spPr>
      </p:cxnSp>
      <p:cxnSp>
        <p:nvCxnSpPr>
          <p:cNvPr id="953" name="Google Shape;953;p42"/>
          <p:cNvCxnSpPr/>
          <p:nvPr/>
        </p:nvCxnSpPr>
        <p:spPr>
          <a:xfrm flipH="1" rot="10800000">
            <a:off x="4284000" y="2073600"/>
            <a:ext cx="1008000" cy="578160"/>
          </a:xfrm>
          <a:prstGeom prst="straightConnector1">
            <a:avLst/>
          </a:prstGeom>
          <a:noFill/>
          <a:ln cap="flat" cmpd="sng" w="38150">
            <a:solidFill>
              <a:srgbClr val="8D281E"/>
            </a:solidFill>
            <a:prstDash val="solid"/>
            <a:round/>
            <a:headEnd len="sm" w="sm" type="none"/>
            <a:tailEnd len="med" w="med" type="triangle"/>
          </a:ln>
        </p:spPr>
      </p:cxnSp>
      <p:cxnSp>
        <p:nvCxnSpPr>
          <p:cNvPr id="954" name="Google Shape;954;p42"/>
          <p:cNvCxnSpPr/>
          <p:nvPr/>
        </p:nvCxnSpPr>
        <p:spPr>
          <a:xfrm flipH="1" rot="10800000">
            <a:off x="5049000" y="2651760"/>
            <a:ext cx="711000" cy="178200"/>
          </a:xfrm>
          <a:prstGeom prst="straightConnector1">
            <a:avLst/>
          </a:prstGeom>
          <a:noFill/>
          <a:ln cap="flat" cmpd="sng" w="38150">
            <a:solidFill>
              <a:srgbClr val="8D281E"/>
            </a:solidFill>
            <a:prstDash val="solid"/>
            <a:round/>
            <a:headEnd len="sm" w="sm" type="none"/>
            <a:tailEnd len="med" w="med" type="triangle"/>
          </a:ln>
        </p:spPr>
      </p:cxnSp>
      <p:sp>
        <p:nvSpPr>
          <p:cNvPr id="955" name="Google Shape;955;p42"/>
          <p:cNvSpPr/>
          <p:nvPr/>
        </p:nvSpPr>
        <p:spPr>
          <a:xfrm>
            <a:off x="2957760" y="2721960"/>
            <a:ext cx="1072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2"/>
          <p:cNvSpPr/>
          <p:nvPr/>
        </p:nvSpPr>
        <p:spPr>
          <a:xfrm>
            <a:off x="4073760" y="2721960"/>
            <a:ext cx="460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2"/>
          <p:cNvSpPr/>
          <p:nvPr/>
        </p:nvSpPr>
        <p:spPr>
          <a:xfrm>
            <a:off x="4577760" y="2721960"/>
            <a:ext cx="388080" cy="249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2"/>
          <p:cNvSpPr/>
          <p:nvPr/>
        </p:nvSpPr>
        <p:spPr>
          <a:xfrm>
            <a:off x="2957760" y="3024000"/>
            <a:ext cx="3376080" cy="753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9" name="Google Shape;959;p42"/>
          <p:cNvCxnSpPr/>
          <p:nvPr/>
        </p:nvCxnSpPr>
        <p:spPr>
          <a:xfrm>
            <a:off x="6403320" y="3456000"/>
            <a:ext cx="652680" cy="0"/>
          </a:xfrm>
          <a:prstGeom prst="straightConnector1">
            <a:avLst/>
          </a:prstGeom>
          <a:noFill/>
          <a:ln cap="flat" cmpd="sng" w="9525">
            <a:solidFill>
              <a:srgbClr val="C9211E"/>
            </a:solidFill>
            <a:prstDash val="solid"/>
            <a:round/>
            <a:headEnd len="sm" w="sm" type="none"/>
            <a:tailEnd len="med" w="med" type="triangle"/>
          </a:ln>
        </p:spPr>
      </p:cxnSp>
      <p:sp>
        <p:nvSpPr>
          <p:cNvPr id="960" name="Google Shape;960;p42"/>
          <p:cNvSpPr/>
          <p:nvPr/>
        </p:nvSpPr>
        <p:spPr>
          <a:xfrm>
            <a:off x="1404000" y="2469960"/>
            <a:ext cx="111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Versión</a:t>
            </a:r>
            <a:endParaRPr b="0" i="0" sz="1600" u="none" cap="none" strike="noStrike">
              <a:latin typeface="Arial"/>
              <a:ea typeface="Arial"/>
              <a:cs typeface="Arial"/>
              <a:sym typeface="Arial"/>
            </a:endParaRPr>
          </a:p>
        </p:txBody>
      </p:sp>
      <p:sp>
        <p:nvSpPr>
          <p:cNvPr id="961" name="Google Shape;961;p42"/>
          <p:cNvSpPr/>
          <p:nvPr/>
        </p:nvSpPr>
        <p:spPr>
          <a:xfrm>
            <a:off x="7013520" y="3261960"/>
            <a:ext cx="151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Cabeceras</a:t>
            </a:r>
            <a:endParaRPr b="0" i="0" sz="1600" u="none" cap="none" strike="noStrike">
              <a:latin typeface="Arial"/>
              <a:ea typeface="Arial"/>
              <a:cs typeface="Arial"/>
              <a:sym typeface="Arial"/>
            </a:endParaRPr>
          </a:p>
        </p:txBody>
      </p:sp>
      <p:sp>
        <p:nvSpPr>
          <p:cNvPr id="962" name="Google Shape;962;p42"/>
          <p:cNvSpPr/>
          <p:nvPr/>
        </p:nvSpPr>
        <p:spPr>
          <a:xfrm>
            <a:off x="2957760" y="3816000"/>
            <a:ext cx="3376080" cy="825840"/>
          </a:xfrm>
          <a:prstGeom prst="rect">
            <a:avLst/>
          </a:prstGeom>
          <a:noFill/>
          <a:ln cap="flat" cmpd="sng" w="1260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3" name="Google Shape;963;p42"/>
          <p:cNvCxnSpPr/>
          <p:nvPr/>
        </p:nvCxnSpPr>
        <p:spPr>
          <a:xfrm>
            <a:off x="6403320" y="4176000"/>
            <a:ext cx="652680" cy="0"/>
          </a:xfrm>
          <a:prstGeom prst="straightConnector1">
            <a:avLst/>
          </a:prstGeom>
          <a:noFill/>
          <a:ln cap="flat" cmpd="sng" w="9525">
            <a:solidFill>
              <a:srgbClr val="C9211E"/>
            </a:solidFill>
            <a:prstDash val="solid"/>
            <a:round/>
            <a:headEnd len="sm" w="sm" type="none"/>
            <a:tailEnd len="med" w="med" type="triangle"/>
          </a:ln>
        </p:spPr>
      </p:cxnSp>
      <p:sp>
        <p:nvSpPr>
          <p:cNvPr id="964" name="Google Shape;964;p42"/>
          <p:cNvSpPr/>
          <p:nvPr/>
        </p:nvSpPr>
        <p:spPr>
          <a:xfrm>
            <a:off x="7013520" y="4017960"/>
            <a:ext cx="151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C9211E"/>
                </a:solidFill>
                <a:latin typeface="Arial"/>
                <a:ea typeface="Arial"/>
                <a:cs typeface="Arial"/>
                <a:sym typeface="Arial"/>
              </a:rPr>
              <a:t>Recurso</a:t>
            </a:r>
            <a:endParaRPr b="0" i="0" sz="1600" u="none" cap="none" strike="noStrike">
              <a:latin typeface="Arial"/>
              <a:ea typeface="Arial"/>
              <a:cs typeface="Arial"/>
              <a:sym typeface="Arial"/>
            </a:endParaRPr>
          </a:p>
        </p:txBody>
      </p:sp>
      <p:sp>
        <p:nvSpPr>
          <p:cNvPr id="965" name="Google Shape;965;p42"/>
          <p:cNvSpPr/>
          <p:nvPr/>
        </p:nvSpPr>
        <p:spPr>
          <a:xfrm>
            <a:off x="2921760" y="3749760"/>
            <a:ext cx="3773520" cy="856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&lt;HTML&gt;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&lt;HEAD&gt;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 (web de google.com)</a:t>
            </a:r>
            <a:endParaRPr b="0" i="0" sz="1800" u="none" cap="none" strike="noStrike">
              <a:latin typeface="Arial"/>
              <a:ea typeface="Arial"/>
              <a:cs typeface="Arial"/>
              <a:sym typeface="Arial"/>
            </a:endParaRPr>
          </a:p>
        </p:txBody>
      </p:sp>
      <p:sp>
        <p:nvSpPr>
          <p:cNvPr id="966" name="Google Shape;966;p42"/>
          <p:cNvSpPr/>
          <p:nvPr/>
        </p:nvSpPr>
        <p:spPr>
          <a:xfrm>
            <a:off x="5220000" y="1733040"/>
            <a:ext cx="327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2400" u="none" cap="none" strike="noStrike">
                <a:solidFill>
                  <a:srgbClr val="8D281E"/>
                </a:solidFill>
                <a:latin typeface="Arial"/>
                <a:ea typeface="Arial"/>
                <a:cs typeface="Arial"/>
                <a:sym typeface="Arial"/>
              </a:rPr>
              <a:t>Código de estado</a:t>
            </a:r>
            <a:endParaRPr b="0" i="0" sz="2400" u="none" cap="none" strike="noStrike">
              <a:latin typeface="Arial"/>
              <a:ea typeface="Arial"/>
              <a:cs typeface="Arial"/>
              <a:sym typeface="Arial"/>
            </a:endParaRPr>
          </a:p>
        </p:txBody>
      </p:sp>
      <p:sp>
        <p:nvSpPr>
          <p:cNvPr id="967" name="Google Shape;967;p42"/>
          <p:cNvSpPr/>
          <p:nvPr/>
        </p:nvSpPr>
        <p:spPr>
          <a:xfrm>
            <a:off x="5724000" y="2379600"/>
            <a:ext cx="327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2400" u="none" cap="none" strike="noStrike">
                <a:solidFill>
                  <a:srgbClr val="8D281E"/>
                </a:solidFill>
                <a:latin typeface="Arial"/>
                <a:ea typeface="Arial"/>
                <a:cs typeface="Arial"/>
                <a:sym typeface="Arial"/>
              </a:rPr>
              <a:t>Mensaje de estado</a:t>
            </a:r>
            <a:endParaRPr b="0" i="0" sz="2400" u="none" cap="none"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973" name="Google Shape;973;p4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Códigos respuesta</a:t>
            </a:r>
            <a:endParaRPr b="0" i="0" sz="2000" u="none" cap="none" strike="noStrike">
              <a:latin typeface="Arial"/>
              <a:ea typeface="Arial"/>
              <a:cs typeface="Arial"/>
              <a:sym typeface="Arial"/>
            </a:endParaRPr>
          </a:p>
        </p:txBody>
      </p:sp>
      <p:sp>
        <p:nvSpPr>
          <p:cNvPr id="974" name="Google Shape;974;p4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975" name="Google Shape;975;p4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976" name="Google Shape;976;p4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977" name="Google Shape;977;p4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978" name="Google Shape;978;p4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979" name="Google Shape;979;p4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980" name="Google Shape;980;p43"/>
          <p:cNvSpPr/>
          <p:nvPr/>
        </p:nvSpPr>
        <p:spPr>
          <a:xfrm>
            <a:off x="428040" y="1625040"/>
            <a:ext cx="8426160" cy="20538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Cada código tiene un mensaje asociado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código es un número entre 100-599</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808080"/>
                </a:solidFill>
                <a:latin typeface="Poppins Light"/>
                <a:ea typeface="Poppins Light"/>
                <a:cs typeface="Poppins Light"/>
                <a:sym typeface="Poppins Light"/>
              </a:rPr>
              <a:t>100-199: información (apenas se usa)</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69A2E"/>
                </a:solidFill>
                <a:latin typeface="Poppins Light"/>
                <a:ea typeface="Poppins Light"/>
                <a:cs typeface="Poppins Light"/>
                <a:sym typeface="Poppins Light"/>
              </a:rPr>
              <a:t>200-299: todo ha ido bien</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3465A4"/>
                </a:solidFill>
                <a:latin typeface="Poppins Light"/>
                <a:ea typeface="Poppins Light"/>
                <a:cs typeface="Poppins Light"/>
                <a:sym typeface="Poppins Light"/>
              </a:rPr>
              <a:t>300-399: redirecciones</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B85C00"/>
                </a:solidFill>
                <a:latin typeface="Poppins Light"/>
                <a:ea typeface="Poppins Light"/>
                <a:cs typeface="Poppins Light"/>
                <a:sym typeface="Poppins Light"/>
              </a:rPr>
              <a:t>400-499: error del cliente (error en la petición que ha mandado el cliente</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C9211E"/>
                </a:solidFill>
                <a:latin typeface="Poppins Light"/>
                <a:ea typeface="Poppins Light"/>
                <a:cs typeface="Poppins Light"/>
                <a:sym typeface="Poppins Light"/>
              </a:rPr>
              <a:t>500-599: error del servidor (la petición del ciente está bien hecha, pero ha fallado el servidor al procesarla)</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Hay muchos códigos/mensajes de respuesta pero solo vamos a ver los principales</a:t>
            </a:r>
            <a:endParaRPr b="0" i="0" sz="1500" u="none" cap="none" strike="noStrik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4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986" name="Google Shape;986;p4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Códigos respuesta</a:t>
            </a:r>
            <a:endParaRPr b="0" i="0" sz="2000" u="none" cap="none" strike="noStrike">
              <a:latin typeface="Arial"/>
              <a:ea typeface="Arial"/>
              <a:cs typeface="Arial"/>
              <a:sym typeface="Arial"/>
            </a:endParaRPr>
          </a:p>
        </p:txBody>
      </p:sp>
      <p:sp>
        <p:nvSpPr>
          <p:cNvPr id="987" name="Google Shape;987;p4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988" name="Google Shape;988;p4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989" name="Google Shape;989;p4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990" name="Google Shape;990;p4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991" name="Google Shape;991;p4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992" name="Google Shape;992;p4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graphicFrame>
        <p:nvGraphicFramePr>
          <p:cNvPr id="993" name="Google Shape;993;p44"/>
          <p:cNvGraphicFramePr/>
          <p:nvPr/>
        </p:nvGraphicFramePr>
        <p:xfrm>
          <a:off x="432000" y="1704600"/>
          <a:ext cx="3000000" cy="3000000"/>
        </p:xfrm>
        <a:graphic>
          <a:graphicData uri="http://schemas.openxmlformats.org/drawingml/2006/table">
            <a:tbl>
              <a:tblPr>
                <a:noFill/>
                <a:tableStyleId>{D4D7014C-CE49-4164-B76A-384B0BE8DE7C}</a:tableStyleId>
              </a:tblPr>
              <a:tblGrid>
                <a:gridCol w="1158125"/>
                <a:gridCol w="2482925"/>
                <a:gridCol w="4710600"/>
              </a:tblGrid>
              <a:tr h="349200">
                <a:tc>
                  <a:txBody>
                    <a:bodyPr/>
                    <a:lstStyle/>
                    <a:p>
                      <a:pPr indent="0" lvl="0" marL="0" marR="0" rtl="0" algn="l">
                        <a:lnSpc>
                          <a:spcPct val="100000"/>
                        </a:lnSpc>
                        <a:spcBef>
                          <a:spcPts val="0"/>
                        </a:spcBef>
                        <a:spcAft>
                          <a:spcPts val="0"/>
                        </a:spcAft>
                        <a:buNone/>
                      </a:pPr>
                      <a:r>
                        <a:rPr b="1" lang="es" sz="1400" u="none" cap="none" strike="noStrike">
                          <a:solidFill>
                            <a:srgbClr val="FFFFFF"/>
                          </a:solidFill>
                          <a:latin typeface="Arial"/>
                          <a:ea typeface="Arial"/>
                          <a:cs typeface="Arial"/>
                          <a:sym typeface="Arial"/>
                        </a:rPr>
                        <a:t>CÓDIGO</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None/>
                      </a:pPr>
                      <a:r>
                        <a:rPr b="1" lang="es" sz="1400" u="none" cap="none" strike="noStrike">
                          <a:solidFill>
                            <a:srgbClr val="FFFFFF"/>
                          </a:solidFill>
                          <a:latin typeface="Arial"/>
                          <a:ea typeface="Arial"/>
                          <a:cs typeface="Arial"/>
                          <a:sym typeface="Arial"/>
                        </a:rPr>
                        <a:t>MENSAJE</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None/>
                      </a:pPr>
                      <a:r>
                        <a:rPr b="1" lang="es" sz="1400" u="none" cap="none" strike="noStrike">
                          <a:solidFill>
                            <a:srgbClr val="FFFFFF"/>
                          </a:solidFill>
                          <a:latin typeface="Arial"/>
                          <a:ea typeface="Arial"/>
                          <a:cs typeface="Arial"/>
                          <a:sym typeface="Arial"/>
                        </a:rPr>
                        <a:t>INFORMACIÓN</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r>
              <a:tr h="349925">
                <a:tc>
                  <a:txBody>
                    <a:bodyPr/>
                    <a:lstStyle/>
                    <a:p>
                      <a:pPr indent="0" lvl="0" marL="0" marR="0" rtl="0" algn="l">
                        <a:lnSpc>
                          <a:spcPct val="100000"/>
                        </a:lnSpc>
                        <a:spcBef>
                          <a:spcPts val="0"/>
                        </a:spcBef>
                        <a:spcAft>
                          <a:spcPts val="0"/>
                        </a:spcAft>
                        <a:buNone/>
                      </a:pPr>
                      <a:r>
                        <a:rPr b="0" lang="es" sz="1400" u="none" cap="none" strike="noStrike">
                          <a:solidFill>
                            <a:srgbClr val="069A2E"/>
                          </a:solidFill>
                          <a:latin typeface="Arial"/>
                          <a:ea typeface="Arial"/>
                          <a:cs typeface="Arial"/>
                          <a:sym typeface="Arial"/>
                        </a:rPr>
                        <a:t>200</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s" sz="1400" u="none" cap="none" strike="noStrike">
                          <a:solidFill>
                            <a:srgbClr val="069A2E"/>
                          </a:solidFill>
                          <a:latin typeface="Arial"/>
                          <a:ea typeface="Arial"/>
                          <a:cs typeface="Arial"/>
                          <a:sym typeface="Arial"/>
                        </a:rPr>
                        <a:t>OK</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s" sz="1400" u="none" cap="none" strike="noStrike">
                          <a:solidFill>
                            <a:srgbClr val="069A2E"/>
                          </a:solidFill>
                          <a:latin typeface="Arial"/>
                          <a:ea typeface="Arial"/>
                          <a:cs typeface="Arial"/>
                          <a:sym typeface="Arial"/>
                        </a:rPr>
                        <a:t>Todo ha ido bien</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9925">
                <a:tc>
                  <a:txBody>
                    <a:bodyPr/>
                    <a:lstStyle/>
                    <a:p>
                      <a:pPr indent="0" lvl="0" marL="0" marR="0" rtl="0" algn="l">
                        <a:lnSpc>
                          <a:spcPct val="100000"/>
                        </a:lnSpc>
                        <a:spcBef>
                          <a:spcPts val="0"/>
                        </a:spcBef>
                        <a:spcAft>
                          <a:spcPts val="0"/>
                        </a:spcAft>
                        <a:buNone/>
                      </a:pPr>
                      <a:r>
                        <a:rPr b="0" lang="es" sz="1400" u="none" cap="none" strike="noStrike">
                          <a:solidFill>
                            <a:srgbClr val="3465A4"/>
                          </a:solidFill>
                          <a:latin typeface="Arial"/>
                          <a:ea typeface="Arial"/>
                          <a:cs typeface="Arial"/>
                          <a:sym typeface="Arial"/>
                        </a:rPr>
                        <a:t>301</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s" sz="1400" u="none" cap="none" strike="noStrike">
                          <a:solidFill>
                            <a:srgbClr val="3465A4"/>
                          </a:solidFill>
                          <a:latin typeface="Arial"/>
                          <a:ea typeface="Arial"/>
                          <a:cs typeface="Arial"/>
                          <a:sym typeface="Arial"/>
                        </a:rPr>
                        <a:t>Moved Permanently</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s" sz="1400" u="none" cap="none" strike="noStrike">
                          <a:solidFill>
                            <a:srgbClr val="3465A4"/>
                          </a:solidFill>
                          <a:latin typeface="Arial"/>
                          <a:ea typeface="Arial"/>
                          <a:cs typeface="Arial"/>
                          <a:sym typeface="Arial"/>
                        </a:rPr>
                        <a:t>La URL ha cambiado (se devuelve la correcta)</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49925">
                <a:tc>
                  <a:txBody>
                    <a:bodyPr/>
                    <a:lstStyle/>
                    <a:p>
                      <a:pPr indent="0" lvl="0" marL="0" marR="0" rtl="0" algn="l">
                        <a:lnSpc>
                          <a:spcPct val="100000"/>
                        </a:lnSpc>
                        <a:spcBef>
                          <a:spcPts val="0"/>
                        </a:spcBef>
                        <a:spcAft>
                          <a:spcPts val="0"/>
                        </a:spcAft>
                        <a:buNone/>
                      </a:pPr>
                      <a:r>
                        <a:rPr b="0" lang="es" sz="1400" u="none" cap="none" strike="noStrike">
                          <a:solidFill>
                            <a:srgbClr val="3465A4"/>
                          </a:solidFill>
                          <a:latin typeface="Arial"/>
                          <a:ea typeface="Arial"/>
                          <a:cs typeface="Arial"/>
                          <a:sym typeface="Arial"/>
                        </a:rPr>
                        <a:t>302</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s" sz="1400" u="none" cap="none" strike="noStrike">
                          <a:solidFill>
                            <a:srgbClr val="3465A4"/>
                          </a:solidFill>
                          <a:latin typeface="Arial"/>
                          <a:ea typeface="Arial"/>
                          <a:cs typeface="Arial"/>
                          <a:sym typeface="Arial"/>
                        </a:rPr>
                        <a:t>Found</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s" sz="1400" u="none" cap="none" strike="noStrike">
                          <a:solidFill>
                            <a:srgbClr val="3465A4"/>
                          </a:solidFill>
                          <a:latin typeface="Arial"/>
                          <a:ea typeface="Arial"/>
                          <a:cs typeface="Arial"/>
                          <a:sym typeface="Arial"/>
                        </a:rPr>
                        <a:t>La URL ha cambiado pero es algo temporal</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9925">
                <a:tc>
                  <a:txBody>
                    <a:bodyPr/>
                    <a:lstStyle/>
                    <a:p>
                      <a:pPr indent="0" lvl="0" marL="0" marR="0" rtl="0" algn="l">
                        <a:lnSpc>
                          <a:spcPct val="100000"/>
                        </a:lnSpc>
                        <a:spcBef>
                          <a:spcPts val="0"/>
                        </a:spcBef>
                        <a:spcAft>
                          <a:spcPts val="0"/>
                        </a:spcAft>
                        <a:buNone/>
                      </a:pPr>
                      <a:r>
                        <a:rPr b="0" lang="es" sz="1400" u="none" cap="none" strike="noStrike">
                          <a:solidFill>
                            <a:srgbClr val="B85C00"/>
                          </a:solidFill>
                          <a:latin typeface="Arial"/>
                          <a:ea typeface="Arial"/>
                          <a:cs typeface="Arial"/>
                          <a:sym typeface="Arial"/>
                        </a:rPr>
                        <a:t>400</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s" sz="1400" u="none" cap="none" strike="noStrike">
                          <a:solidFill>
                            <a:srgbClr val="B85C00"/>
                          </a:solidFill>
                          <a:latin typeface="Arial"/>
                          <a:ea typeface="Arial"/>
                          <a:cs typeface="Arial"/>
                          <a:sym typeface="Arial"/>
                        </a:rPr>
                        <a:t>Bad Request</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s" sz="1400" u="none" cap="none" strike="noStrike">
                          <a:solidFill>
                            <a:srgbClr val="B85C00"/>
                          </a:solidFill>
                          <a:latin typeface="Arial"/>
                          <a:ea typeface="Arial"/>
                          <a:cs typeface="Arial"/>
                          <a:sym typeface="Arial"/>
                        </a:rPr>
                        <a:t>La petición del cliente está mal hecha</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49925">
                <a:tc>
                  <a:txBody>
                    <a:bodyPr/>
                    <a:lstStyle/>
                    <a:p>
                      <a:pPr indent="0" lvl="0" marL="0" marR="0" rtl="0" algn="l">
                        <a:lnSpc>
                          <a:spcPct val="100000"/>
                        </a:lnSpc>
                        <a:spcBef>
                          <a:spcPts val="0"/>
                        </a:spcBef>
                        <a:spcAft>
                          <a:spcPts val="0"/>
                        </a:spcAft>
                        <a:buNone/>
                      </a:pPr>
                      <a:r>
                        <a:rPr b="0" lang="es" sz="1400" u="none" cap="none" strike="noStrike">
                          <a:solidFill>
                            <a:srgbClr val="B85C00"/>
                          </a:solidFill>
                          <a:latin typeface="Arial"/>
                          <a:ea typeface="Arial"/>
                          <a:cs typeface="Arial"/>
                          <a:sym typeface="Arial"/>
                        </a:rPr>
                        <a:t>401</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s" sz="1400" u="none" cap="none" strike="noStrike">
                          <a:solidFill>
                            <a:srgbClr val="B85C00"/>
                          </a:solidFill>
                          <a:latin typeface="Arial"/>
                          <a:ea typeface="Arial"/>
                          <a:cs typeface="Arial"/>
                          <a:sym typeface="Arial"/>
                        </a:rPr>
                        <a:t>Unauthorized</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s" sz="1400" u="none" cap="none" strike="noStrike">
                          <a:solidFill>
                            <a:srgbClr val="B85C00"/>
                          </a:solidFill>
                          <a:latin typeface="Arial"/>
                          <a:ea typeface="Arial"/>
                          <a:cs typeface="Arial"/>
                          <a:sym typeface="Arial"/>
                        </a:rPr>
                        <a:t>El cliente tiene que autenticarse primero</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9925">
                <a:tc>
                  <a:txBody>
                    <a:bodyPr/>
                    <a:lstStyle/>
                    <a:p>
                      <a:pPr indent="0" lvl="0" marL="0" marR="0" rtl="0" algn="l">
                        <a:lnSpc>
                          <a:spcPct val="100000"/>
                        </a:lnSpc>
                        <a:spcBef>
                          <a:spcPts val="0"/>
                        </a:spcBef>
                        <a:spcAft>
                          <a:spcPts val="0"/>
                        </a:spcAft>
                        <a:buNone/>
                      </a:pPr>
                      <a:r>
                        <a:rPr b="0" lang="es" sz="1400" u="none" cap="none" strike="noStrike">
                          <a:solidFill>
                            <a:srgbClr val="B85C00"/>
                          </a:solidFill>
                          <a:latin typeface="Arial"/>
                          <a:ea typeface="Arial"/>
                          <a:cs typeface="Arial"/>
                          <a:sym typeface="Arial"/>
                        </a:rPr>
                        <a:t>404</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s" sz="1400" u="none" cap="none" strike="noStrike">
                          <a:solidFill>
                            <a:srgbClr val="B85C00"/>
                          </a:solidFill>
                          <a:latin typeface="Arial"/>
                          <a:ea typeface="Arial"/>
                          <a:cs typeface="Arial"/>
                          <a:sym typeface="Arial"/>
                        </a:rPr>
                        <a:t>Not Found</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s" sz="1400" u="none" cap="none" strike="noStrike">
                          <a:solidFill>
                            <a:srgbClr val="B85C00"/>
                          </a:solidFill>
                          <a:latin typeface="Arial"/>
                          <a:ea typeface="Arial"/>
                          <a:cs typeface="Arial"/>
                          <a:sym typeface="Arial"/>
                        </a:rPr>
                        <a:t>La petición está bien hecha, pero ese recurso no existe</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49925">
                <a:tc>
                  <a:txBody>
                    <a:bodyPr/>
                    <a:lstStyle/>
                    <a:p>
                      <a:pPr indent="0" lvl="0" marL="0" marR="0" rtl="0" algn="l">
                        <a:lnSpc>
                          <a:spcPct val="100000"/>
                        </a:lnSpc>
                        <a:spcBef>
                          <a:spcPts val="0"/>
                        </a:spcBef>
                        <a:spcAft>
                          <a:spcPts val="0"/>
                        </a:spcAft>
                        <a:buNone/>
                      </a:pPr>
                      <a:r>
                        <a:rPr b="0" lang="es" sz="1400" u="none" cap="none" strike="noStrike">
                          <a:solidFill>
                            <a:srgbClr val="C9211E"/>
                          </a:solidFill>
                          <a:latin typeface="Arial"/>
                          <a:ea typeface="Arial"/>
                          <a:cs typeface="Arial"/>
                          <a:sym typeface="Arial"/>
                        </a:rPr>
                        <a:t>500</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s" sz="1400" u="none" cap="none" strike="noStrike">
                          <a:solidFill>
                            <a:srgbClr val="C9211E"/>
                          </a:solidFill>
                          <a:latin typeface="Arial"/>
                          <a:ea typeface="Arial"/>
                          <a:cs typeface="Arial"/>
                          <a:sym typeface="Arial"/>
                        </a:rPr>
                        <a:t>Internal Server Error</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l">
                        <a:lnSpc>
                          <a:spcPct val="100000"/>
                        </a:lnSpc>
                        <a:spcBef>
                          <a:spcPts val="0"/>
                        </a:spcBef>
                        <a:spcAft>
                          <a:spcPts val="0"/>
                        </a:spcAft>
                        <a:buNone/>
                      </a:pPr>
                      <a:r>
                        <a:rPr b="0" lang="es" sz="1400" u="none" cap="none" strike="noStrike">
                          <a:solidFill>
                            <a:srgbClr val="C9211E"/>
                          </a:solidFill>
                          <a:latin typeface="Arial"/>
                          <a:ea typeface="Arial"/>
                          <a:cs typeface="Arial"/>
                          <a:sym typeface="Arial"/>
                        </a:rPr>
                        <a:t>Ha ocurrido un error en el servidor</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8125">
                <a:tc>
                  <a:txBody>
                    <a:bodyPr/>
                    <a:lstStyle/>
                    <a:p>
                      <a:pPr indent="0" lvl="0" marL="0" marR="0" rtl="0" algn="l">
                        <a:lnSpc>
                          <a:spcPct val="100000"/>
                        </a:lnSpc>
                        <a:spcBef>
                          <a:spcPts val="0"/>
                        </a:spcBef>
                        <a:spcAft>
                          <a:spcPts val="0"/>
                        </a:spcAft>
                        <a:buNone/>
                      </a:pPr>
                      <a:r>
                        <a:rPr b="0" lang="es" sz="1400" u="none" cap="none" strike="noStrike">
                          <a:solidFill>
                            <a:srgbClr val="C9211E"/>
                          </a:solidFill>
                          <a:latin typeface="Arial"/>
                          <a:ea typeface="Arial"/>
                          <a:cs typeface="Arial"/>
                          <a:sym typeface="Arial"/>
                        </a:rPr>
                        <a:t>503</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s" sz="1400" u="none" cap="none" strike="noStrike">
                          <a:solidFill>
                            <a:srgbClr val="C9211E"/>
                          </a:solidFill>
                          <a:latin typeface="Arial"/>
                          <a:ea typeface="Arial"/>
                          <a:cs typeface="Arial"/>
                          <a:sym typeface="Arial"/>
                        </a:rPr>
                        <a:t>Service Unavailable</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s" sz="1400" u="none" cap="none" strike="noStrike">
                          <a:solidFill>
                            <a:srgbClr val="C9211E"/>
                          </a:solidFill>
                          <a:latin typeface="Arial"/>
                          <a:ea typeface="Arial"/>
                          <a:cs typeface="Arial"/>
                          <a:sym typeface="Arial"/>
                        </a:rPr>
                        <a:t>Justo en este momento el servidor no puede responder</a:t>
                      </a:r>
                      <a:endParaRPr b="0" sz="14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4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999" name="Google Shape;999;p4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a:t>
            </a:r>
            <a:endParaRPr b="0" i="0" sz="2000" u="none" cap="none" strike="noStrike">
              <a:latin typeface="Arial"/>
              <a:ea typeface="Arial"/>
              <a:cs typeface="Arial"/>
              <a:sym typeface="Arial"/>
            </a:endParaRPr>
          </a:p>
        </p:txBody>
      </p:sp>
      <p:sp>
        <p:nvSpPr>
          <p:cNvPr id="1000" name="Google Shape;1000;p4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001" name="Google Shape;1001;p4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002" name="Google Shape;1002;p4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003" name="Google Shape;1003;p4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004" name="Google Shape;1004;p4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005" name="Google Shape;1005;p4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006" name="Google Shape;1006;p45"/>
          <p:cNvSpPr/>
          <p:nvPr/>
        </p:nvSpPr>
        <p:spPr>
          <a:xfrm>
            <a:off x="428040" y="1625040"/>
            <a:ext cx="3313080" cy="136908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 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URL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Mensajes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Métodos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Códigos respuesta</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Puertos</a:t>
            </a:r>
            <a:endParaRPr b="1" i="0" sz="1500" u="none" cap="none" strike="noStrike"/>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4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1012" name="Google Shape;1012;p4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Puertos</a:t>
            </a:r>
            <a:endParaRPr b="0" i="0" sz="2000" u="none" cap="none" strike="noStrike">
              <a:latin typeface="Arial"/>
              <a:ea typeface="Arial"/>
              <a:cs typeface="Arial"/>
              <a:sym typeface="Arial"/>
            </a:endParaRPr>
          </a:p>
        </p:txBody>
      </p:sp>
      <p:sp>
        <p:nvSpPr>
          <p:cNvPr id="1013" name="Google Shape;1013;p4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014" name="Google Shape;1014;p4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015" name="Google Shape;1015;p4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016" name="Google Shape;1016;p4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017" name="Google Shape;1017;p4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018" name="Google Shape;1018;p4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019" name="Google Shape;1019;p46"/>
          <p:cNvSpPr/>
          <p:nvPr/>
        </p:nvSpPr>
        <p:spPr>
          <a:xfrm>
            <a:off x="428040" y="1625040"/>
            <a:ext cx="8426160" cy="11408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Un servidor puede escuchar en varios puertos: 1-49151</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Así puede tener varias aplicaciones escuchando en distintos puertos</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Ahora mismo, estos son los puertos que nos interesan:</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Puerto 80: se usa para HTTP</a:t>
            </a:r>
            <a:endParaRPr b="0" i="0" sz="1500" u="none" cap="none" strike="noStrike">
              <a:latin typeface="Arial"/>
              <a:ea typeface="Arial"/>
              <a:cs typeface="Arial"/>
              <a:sym typeface="Arial"/>
            </a:endParaRPr>
          </a:p>
          <a:p>
            <a:pPr indent="-21419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Puerto 443: se usa para HTTPS (HTTP + seguridad, se verá al final del módulo)</a:t>
            </a:r>
            <a:endParaRPr b="0" i="0" sz="1500" u="none" cap="none" strike="noStrike">
              <a:latin typeface="Arial"/>
              <a:ea typeface="Arial"/>
              <a:cs typeface="Arial"/>
              <a:sym typeface="Arial"/>
            </a:endParaRPr>
          </a:p>
        </p:txBody>
      </p:sp>
      <p:pic>
        <p:nvPicPr>
          <p:cNvPr id="1020" name="Google Shape;1020;p46"/>
          <p:cNvPicPr preferRelativeResize="0"/>
          <p:nvPr/>
        </p:nvPicPr>
        <p:blipFill rotWithShape="1">
          <a:blip r:embed="rId7">
            <a:alphaModFix/>
          </a:blip>
          <a:srcRect b="0" l="0" r="0" t="0"/>
          <a:stretch/>
        </p:blipFill>
        <p:spPr>
          <a:xfrm>
            <a:off x="1438200" y="3132000"/>
            <a:ext cx="581040" cy="514440"/>
          </a:xfrm>
          <a:prstGeom prst="rect">
            <a:avLst/>
          </a:prstGeom>
          <a:noFill/>
          <a:ln>
            <a:noFill/>
          </a:ln>
        </p:spPr>
      </p:pic>
      <p:pic>
        <p:nvPicPr>
          <p:cNvPr id="1021" name="Google Shape;1021;p46"/>
          <p:cNvPicPr preferRelativeResize="0"/>
          <p:nvPr/>
        </p:nvPicPr>
        <p:blipFill rotWithShape="1">
          <a:blip r:embed="rId8">
            <a:alphaModFix/>
          </a:blip>
          <a:srcRect b="0" l="0" r="0" t="0"/>
          <a:stretch/>
        </p:blipFill>
        <p:spPr>
          <a:xfrm>
            <a:off x="1747800" y="3789360"/>
            <a:ext cx="263520" cy="455760"/>
          </a:xfrm>
          <a:prstGeom prst="rect">
            <a:avLst/>
          </a:prstGeom>
          <a:noFill/>
          <a:ln>
            <a:noFill/>
          </a:ln>
        </p:spPr>
      </p:pic>
      <p:pic>
        <p:nvPicPr>
          <p:cNvPr id="1022" name="Google Shape;1022;p46"/>
          <p:cNvPicPr preferRelativeResize="0"/>
          <p:nvPr/>
        </p:nvPicPr>
        <p:blipFill rotWithShape="1">
          <a:blip r:embed="rId9">
            <a:alphaModFix/>
          </a:blip>
          <a:srcRect b="0" l="0" r="0" t="0"/>
          <a:stretch/>
        </p:blipFill>
        <p:spPr>
          <a:xfrm rot="-5415000">
            <a:off x="1515960" y="4349160"/>
            <a:ext cx="445320" cy="605520"/>
          </a:xfrm>
          <a:prstGeom prst="rect">
            <a:avLst/>
          </a:prstGeom>
          <a:noFill/>
          <a:ln>
            <a:noFill/>
          </a:ln>
        </p:spPr>
      </p:pic>
      <p:sp>
        <p:nvSpPr>
          <p:cNvPr id="1023" name="Google Shape;1023;p46"/>
          <p:cNvSpPr/>
          <p:nvPr/>
        </p:nvSpPr>
        <p:spPr>
          <a:xfrm>
            <a:off x="6190200" y="3132000"/>
            <a:ext cx="2016000" cy="1761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6"/>
          <p:cNvSpPr/>
          <p:nvPr/>
        </p:nvSpPr>
        <p:spPr>
          <a:xfrm>
            <a:off x="6336000" y="2785680"/>
            <a:ext cx="1726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1025" name="Google Shape;1025;p46"/>
          <p:cNvSpPr/>
          <p:nvPr/>
        </p:nvSpPr>
        <p:spPr>
          <a:xfrm flipH="1" rot="10800000">
            <a:off x="2088000" y="3919680"/>
            <a:ext cx="3979080" cy="4500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026" name="Google Shape;1026;p46"/>
          <p:cNvSpPr/>
          <p:nvPr/>
        </p:nvSpPr>
        <p:spPr>
          <a:xfrm flipH="1">
            <a:off x="2072160" y="4032000"/>
            <a:ext cx="3972240" cy="3420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1027" name="Google Shape;1027;p46"/>
          <p:cNvSpPr/>
          <p:nvPr/>
        </p:nvSpPr>
        <p:spPr>
          <a:xfrm>
            <a:off x="648000" y="3865680"/>
            <a:ext cx="1366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3465A4"/>
                </a:solidFill>
                <a:latin typeface="Arial"/>
                <a:ea typeface="Arial"/>
                <a:cs typeface="Arial"/>
                <a:sym typeface="Arial"/>
              </a:rPr>
              <a:t>CLIENTE 2</a:t>
            </a:r>
            <a:endParaRPr b="0" i="0" sz="1500" u="none" cap="none" strike="noStrike">
              <a:latin typeface="Arial"/>
              <a:ea typeface="Arial"/>
              <a:cs typeface="Arial"/>
              <a:sym typeface="Arial"/>
            </a:endParaRPr>
          </a:p>
        </p:txBody>
      </p:sp>
      <p:sp>
        <p:nvSpPr>
          <p:cNvPr id="1028" name="Google Shape;1028;p46"/>
          <p:cNvSpPr/>
          <p:nvPr/>
        </p:nvSpPr>
        <p:spPr>
          <a:xfrm>
            <a:off x="324000" y="4441680"/>
            <a:ext cx="1438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3465A4"/>
                </a:solidFill>
                <a:latin typeface="Arial"/>
                <a:ea typeface="Arial"/>
                <a:cs typeface="Arial"/>
                <a:sym typeface="Arial"/>
              </a:rPr>
              <a:t>CLIENTE 3</a:t>
            </a:r>
            <a:endParaRPr b="0" i="0" sz="1500" u="none" cap="none" strike="noStrike">
              <a:latin typeface="Arial"/>
              <a:ea typeface="Arial"/>
              <a:cs typeface="Arial"/>
              <a:sym typeface="Arial"/>
            </a:endParaRPr>
          </a:p>
        </p:txBody>
      </p:sp>
      <p:sp>
        <p:nvSpPr>
          <p:cNvPr id="1029" name="Google Shape;1029;p46"/>
          <p:cNvSpPr/>
          <p:nvPr/>
        </p:nvSpPr>
        <p:spPr>
          <a:xfrm>
            <a:off x="324000" y="3181680"/>
            <a:ext cx="1366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3465A4"/>
                </a:solidFill>
                <a:latin typeface="Arial"/>
                <a:ea typeface="Arial"/>
                <a:cs typeface="Arial"/>
                <a:sym typeface="Arial"/>
              </a:rPr>
              <a:t>CLIENTE 1</a:t>
            </a:r>
            <a:endParaRPr b="0" i="0" sz="1500" u="none" cap="none" strike="noStrike">
              <a:latin typeface="Arial"/>
              <a:ea typeface="Arial"/>
              <a:cs typeface="Arial"/>
              <a:sym typeface="Arial"/>
            </a:endParaRPr>
          </a:p>
        </p:txBody>
      </p:sp>
      <p:sp>
        <p:nvSpPr>
          <p:cNvPr id="1030" name="Google Shape;1030;p46"/>
          <p:cNvSpPr/>
          <p:nvPr/>
        </p:nvSpPr>
        <p:spPr>
          <a:xfrm flipH="1">
            <a:off x="2075400" y="4695840"/>
            <a:ext cx="3972240" cy="3420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1031" name="Google Shape;1031;p46"/>
          <p:cNvSpPr/>
          <p:nvPr/>
        </p:nvSpPr>
        <p:spPr>
          <a:xfrm flipH="1" rot="10800000">
            <a:off x="2084760" y="4588200"/>
            <a:ext cx="3979080" cy="4500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032" name="Google Shape;1032;p46"/>
          <p:cNvSpPr/>
          <p:nvPr/>
        </p:nvSpPr>
        <p:spPr>
          <a:xfrm flipH="1" rot="10800000">
            <a:off x="2088000" y="3272040"/>
            <a:ext cx="3979080" cy="4500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033" name="Google Shape;1033;p46"/>
          <p:cNvSpPr/>
          <p:nvPr/>
        </p:nvSpPr>
        <p:spPr>
          <a:xfrm flipH="1">
            <a:off x="2072160" y="3384360"/>
            <a:ext cx="3972240" cy="3420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1034" name="Google Shape;1034;p46"/>
          <p:cNvSpPr/>
          <p:nvPr/>
        </p:nvSpPr>
        <p:spPr>
          <a:xfrm>
            <a:off x="6084000" y="3132000"/>
            <a:ext cx="1474560" cy="300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650953"/>
                </a:solidFill>
                <a:latin typeface="Arial"/>
                <a:ea typeface="Arial"/>
                <a:cs typeface="Arial"/>
                <a:sym typeface="Arial"/>
              </a:rPr>
              <a:t>- Puerto 53</a:t>
            </a:r>
            <a:endParaRPr b="0" i="0" sz="1500" u="none" cap="none" strike="noStrike">
              <a:latin typeface="Arial"/>
              <a:ea typeface="Arial"/>
              <a:cs typeface="Arial"/>
              <a:sym typeface="Arial"/>
            </a:endParaRPr>
          </a:p>
        </p:txBody>
      </p:sp>
      <p:sp>
        <p:nvSpPr>
          <p:cNvPr id="1035" name="Google Shape;1035;p46"/>
          <p:cNvSpPr/>
          <p:nvPr/>
        </p:nvSpPr>
        <p:spPr>
          <a:xfrm>
            <a:off x="6084360" y="3780360"/>
            <a:ext cx="1474200" cy="300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650953"/>
                </a:solidFill>
                <a:latin typeface="Arial"/>
                <a:ea typeface="Arial"/>
                <a:cs typeface="Arial"/>
                <a:sym typeface="Arial"/>
              </a:rPr>
              <a:t>- Puerto 80</a:t>
            </a:r>
            <a:endParaRPr b="0" i="0" sz="1500" u="none" cap="none" strike="noStrike">
              <a:latin typeface="Arial"/>
              <a:ea typeface="Arial"/>
              <a:cs typeface="Arial"/>
              <a:sym typeface="Arial"/>
            </a:endParaRPr>
          </a:p>
        </p:txBody>
      </p:sp>
      <p:sp>
        <p:nvSpPr>
          <p:cNvPr id="1036" name="Google Shape;1036;p46"/>
          <p:cNvSpPr/>
          <p:nvPr/>
        </p:nvSpPr>
        <p:spPr>
          <a:xfrm>
            <a:off x="6084720" y="4464720"/>
            <a:ext cx="1545840" cy="300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500" u="none" cap="none" strike="noStrike">
                <a:solidFill>
                  <a:srgbClr val="650953"/>
                </a:solidFill>
                <a:latin typeface="Arial"/>
                <a:ea typeface="Arial"/>
                <a:cs typeface="Arial"/>
                <a:sym typeface="Arial"/>
              </a:rPr>
              <a:t>- Puerto 443</a:t>
            </a:r>
            <a:endParaRPr b="0" i="0" sz="1500" u="none" cap="none" strike="noStrike">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4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1042" name="Google Shape;1042;p4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Puertos</a:t>
            </a:r>
            <a:endParaRPr b="0" i="0" sz="2000" u="none" cap="none" strike="noStrike">
              <a:latin typeface="Arial"/>
              <a:ea typeface="Arial"/>
              <a:cs typeface="Arial"/>
              <a:sym typeface="Arial"/>
            </a:endParaRPr>
          </a:p>
        </p:txBody>
      </p:sp>
      <p:sp>
        <p:nvSpPr>
          <p:cNvPr id="1043" name="Google Shape;1043;p4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044" name="Google Shape;1044;p4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045" name="Google Shape;1045;p4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046" name="Google Shape;1046;p4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047" name="Google Shape;1047;p4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048" name="Google Shape;1048;p4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049" name="Google Shape;1049;p47"/>
          <p:cNvSpPr/>
          <p:nvPr/>
        </p:nvSpPr>
        <p:spPr>
          <a:xfrm>
            <a:off x="2268000" y="3204000"/>
            <a:ext cx="5579640" cy="344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168253"/>
                </a:solidFill>
                <a:latin typeface="Arial"/>
                <a:ea typeface="Arial"/>
                <a:cs typeface="Arial"/>
                <a:sym typeface="Arial"/>
              </a:rPr>
              <a:t>http://</a:t>
            </a:r>
            <a:r>
              <a:rPr b="0" i="0" lang="es" sz="1800" u="none" cap="none" strike="noStrike">
                <a:solidFill>
                  <a:srgbClr val="F10D0C"/>
                </a:solidFill>
                <a:latin typeface="Arial"/>
                <a:ea typeface="Arial"/>
                <a:cs typeface="Arial"/>
                <a:sym typeface="Arial"/>
              </a:rPr>
              <a:t>google.com</a:t>
            </a:r>
            <a:r>
              <a:rPr b="0" i="0" lang="es" sz="1800" u="none" cap="none" strike="noStrike">
                <a:solidFill>
                  <a:srgbClr val="706E0C"/>
                </a:solidFill>
                <a:latin typeface="Arial"/>
                <a:ea typeface="Arial"/>
                <a:cs typeface="Arial"/>
                <a:sym typeface="Arial"/>
              </a:rPr>
              <a:t>:80</a:t>
            </a:r>
            <a:r>
              <a:rPr b="0" i="0" lang="es" sz="1800" u="none" cap="none" strike="noStrike">
                <a:solidFill>
                  <a:srgbClr val="3465A4"/>
                </a:solidFill>
                <a:latin typeface="Arial"/>
                <a:ea typeface="Arial"/>
                <a:cs typeface="Arial"/>
                <a:sym typeface="Arial"/>
              </a:rPr>
              <a:t>/webhp</a:t>
            </a:r>
            <a:r>
              <a:rPr b="0" i="0" lang="es" sz="1800" u="none" cap="none" strike="noStrike">
                <a:solidFill>
                  <a:srgbClr val="780373"/>
                </a:solidFill>
                <a:latin typeface="Arial"/>
                <a:ea typeface="Arial"/>
                <a:cs typeface="Arial"/>
                <a:sym typeface="Arial"/>
              </a:rPr>
              <a:t>?q=ordenadores</a:t>
            </a:r>
            <a:endParaRPr b="0" i="0" sz="1800" u="none" cap="none" strike="noStrike">
              <a:latin typeface="Arial"/>
              <a:ea typeface="Arial"/>
              <a:cs typeface="Arial"/>
              <a:sym typeface="Arial"/>
            </a:endParaRPr>
          </a:p>
        </p:txBody>
      </p:sp>
      <p:cxnSp>
        <p:nvCxnSpPr>
          <p:cNvPr id="1050" name="Google Shape;1050;p47"/>
          <p:cNvCxnSpPr/>
          <p:nvPr/>
        </p:nvCxnSpPr>
        <p:spPr>
          <a:xfrm flipH="1">
            <a:off x="1620000" y="3514320"/>
            <a:ext cx="720000" cy="229680"/>
          </a:xfrm>
          <a:prstGeom prst="straightConnector1">
            <a:avLst/>
          </a:prstGeom>
          <a:noFill/>
          <a:ln cap="flat" cmpd="sng" w="9525">
            <a:solidFill>
              <a:srgbClr val="168253"/>
            </a:solidFill>
            <a:prstDash val="solid"/>
            <a:round/>
            <a:headEnd len="sm" w="sm" type="none"/>
            <a:tailEnd len="med" w="med" type="triangle"/>
          </a:ln>
        </p:spPr>
      </p:cxnSp>
      <p:cxnSp>
        <p:nvCxnSpPr>
          <p:cNvPr id="1051" name="Google Shape;1051;p47"/>
          <p:cNvCxnSpPr/>
          <p:nvPr/>
        </p:nvCxnSpPr>
        <p:spPr>
          <a:xfrm flipH="1">
            <a:off x="3384000" y="3515400"/>
            <a:ext cx="360" cy="480600"/>
          </a:xfrm>
          <a:prstGeom prst="straightConnector1">
            <a:avLst/>
          </a:prstGeom>
          <a:noFill/>
          <a:ln cap="flat" cmpd="sng" w="9525">
            <a:solidFill>
              <a:srgbClr val="F10D0C"/>
            </a:solidFill>
            <a:prstDash val="solid"/>
            <a:round/>
            <a:headEnd len="sm" w="sm" type="none"/>
            <a:tailEnd len="med" w="med" type="triangle"/>
          </a:ln>
        </p:spPr>
      </p:cxnSp>
      <p:cxnSp>
        <p:nvCxnSpPr>
          <p:cNvPr id="1052" name="Google Shape;1052;p47"/>
          <p:cNvCxnSpPr/>
          <p:nvPr/>
        </p:nvCxnSpPr>
        <p:spPr>
          <a:xfrm flipH="1">
            <a:off x="4824360" y="3515400"/>
            <a:ext cx="360" cy="480600"/>
          </a:xfrm>
          <a:prstGeom prst="straightConnector1">
            <a:avLst/>
          </a:prstGeom>
          <a:noFill/>
          <a:ln cap="flat" cmpd="sng" w="9525">
            <a:solidFill>
              <a:srgbClr val="3465A4"/>
            </a:solidFill>
            <a:prstDash val="solid"/>
            <a:round/>
            <a:headEnd len="sm" w="sm" type="none"/>
            <a:tailEnd len="med" w="med" type="triangle"/>
          </a:ln>
        </p:spPr>
      </p:cxnSp>
      <p:cxnSp>
        <p:nvCxnSpPr>
          <p:cNvPr id="1053" name="Google Shape;1053;p47"/>
          <p:cNvCxnSpPr/>
          <p:nvPr/>
        </p:nvCxnSpPr>
        <p:spPr>
          <a:xfrm>
            <a:off x="6817320" y="3532680"/>
            <a:ext cx="454680" cy="247320"/>
          </a:xfrm>
          <a:prstGeom prst="straightConnector1">
            <a:avLst/>
          </a:prstGeom>
          <a:noFill/>
          <a:ln cap="flat" cmpd="sng" w="9525">
            <a:solidFill>
              <a:srgbClr val="780373"/>
            </a:solidFill>
            <a:prstDash val="solid"/>
            <a:round/>
            <a:headEnd len="sm" w="sm" type="none"/>
            <a:tailEnd len="med" w="med" type="triangle"/>
          </a:ln>
        </p:spPr>
      </p:cxnSp>
      <p:sp>
        <p:nvSpPr>
          <p:cNvPr id="1054" name="Google Shape;1054;p47"/>
          <p:cNvSpPr/>
          <p:nvPr/>
        </p:nvSpPr>
        <p:spPr>
          <a:xfrm>
            <a:off x="1044000" y="3708000"/>
            <a:ext cx="1186560" cy="288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168253"/>
                </a:solidFill>
                <a:latin typeface="Arial"/>
                <a:ea typeface="Arial"/>
                <a:cs typeface="Arial"/>
                <a:sym typeface="Arial"/>
              </a:rPr>
              <a:t>Esquema</a:t>
            </a:r>
            <a:endParaRPr b="0" i="0" sz="1400" u="none" cap="none" strike="noStrike">
              <a:latin typeface="Arial"/>
              <a:ea typeface="Arial"/>
              <a:cs typeface="Arial"/>
              <a:sym typeface="Arial"/>
            </a:endParaRPr>
          </a:p>
        </p:txBody>
      </p:sp>
      <p:sp>
        <p:nvSpPr>
          <p:cNvPr id="1055" name="Google Shape;1055;p47"/>
          <p:cNvSpPr/>
          <p:nvPr/>
        </p:nvSpPr>
        <p:spPr>
          <a:xfrm>
            <a:off x="2916360" y="3960000"/>
            <a:ext cx="1114200" cy="288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F10D0C"/>
                </a:solidFill>
                <a:latin typeface="Arial"/>
                <a:ea typeface="Arial"/>
                <a:cs typeface="Arial"/>
                <a:sym typeface="Arial"/>
              </a:rPr>
              <a:t>Dominio</a:t>
            </a:r>
            <a:endParaRPr b="0" i="0" sz="1400" u="none" cap="none" strike="noStrike">
              <a:latin typeface="Arial"/>
              <a:ea typeface="Arial"/>
              <a:cs typeface="Arial"/>
              <a:sym typeface="Arial"/>
            </a:endParaRPr>
          </a:p>
        </p:txBody>
      </p:sp>
      <p:sp>
        <p:nvSpPr>
          <p:cNvPr id="1056" name="Google Shape;1056;p47"/>
          <p:cNvSpPr/>
          <p:nvPr/>
        </p:nvSpPr>
        <p:spPr>
          <a:xfrm>
            <a:off x="4392360" y="3960000"/>
            <a:ext cx="1078200" cy="288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3465A4"/>
                </a:solidFill>
                <a:latin typeface="Arial"/>
                <a:ea typeface="Arial"/>
                <a:cs typeface="Arial"/>
                <a:sym typeface="Arial"/>
              </a:rPr>
              <a:t>Recurso</a:t>
            </a:r>
            <a:endParaRPr b="0" i="0" sz="1400" u="none" cap="none" strike="noStrike">
              <a:latin typeface="Arial"/>
              <a:ea typeface="Arial"/>
              <a:cs typeface="Arial"/>
              <a:sym typeface="Arial"/>
            </a:endParaRPr>
          </a:p>
        </p:txBody>
      </p:sp>
      <p:sp>
        <p:nvSpPr>
          <p:cNvPr id="1057" name="Google Shape;1057;p47"/>
          <p:cNvSpPr/>
          <p:nvPr/>
        </p:nvSpPr>
        <p:spPr>
          <a:xfrm>
            <a:off x="7128360" y="3744000"/>
            <a:ext cx="1294200" cy="288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780373"/>
                </a:solidFill>
                <a:latin typeface="Arial"/>
                <a:ea typeface="Arial"/>
                <a:cs typeface="Arial"/>
                <a:sym typeface="Arial"/>
              </a:rPr>
              <a:t>Parámetros</a:t>
            </a:r>
            <a:endParaRPr b="0" i="0" sz="1400" u="none" cap="none" strike="noStrike">
              <a:latin typeface="Arial"/>
              <a:ea typeface="Arial"/>
              <a:cs typeface="Arial"/>
              <a:sym typeface="Arial"/>
            </a:endParaRPr>
          </a:p>
        </p:txBody>
      </p:sp>
      <p:cxnSp>
        <p:nvCxnSpPr>
          <p:cNvPr id="1058" name="Google Shape;1058;p47"/>
          <p:cNvCxnSpPr/>
          <p:nvPr/>
        </p:nvCxnSpPr>
        <p:spPr>
          <a:xfrm>
            <a:off x="4284720" y="3515400"/>
            <a:ext cx="0" cy="840600"/>
          </a:xfrm>
          <a:prstGeom prst="straightConnector1">
            <a:avLst/>
          </a:prstGeom>
          <a:noFill/>
          <a:ln cap="flat" cmpd="sng" w="9525">
            <a:solidFill>
              <a:srgbClr val="706E0C"/>
            </a:solidFill>
            <a:prstDash val="solid"/>
            <a:round/>
            <a:headEnd len="sm" w="sm" type="none"/>
            <a:tailEnd len="med" w="med" type="triangle"/>
          </a:ln>
        </p:spPr>
      </p:cxnSp>
      <p:sp>
        <p:nvSpPr>
          <p:cNvPr id="1059" name="Google Shape;1059;p47"/>
          <p:cNvSpPr/>
          <p:nvPr/>
        </p:nvSpPr>
        <p:spPr>
          <a:xfrm>
            <a:off x="3924360" y="4320000"/>
            <a:ext cx="970200" cy="288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706E0C"/>
                </a:solidFill>
                <a:latin typeface="Arial"/>
                <a:ea typeface="Arial"/>
                <a:cs typeface="Arial"/>
                <a:sym typeface="Arial"/>
              </a:rPr>
              <a:t>Puerto</a:t>
            </a:r>
            <a:endParaRPr b="0" i="0" sz="1400" u="none" cap="none" strike="noStrike">
              <a:latin typeface="Arial"/>
              <a:ea typeface="Arial"/>
              <a:cs typeface="Arial"/>
              <a:sym typeface="Arial"/>
            </a:endParaRPr>
          </a:p>
        </p:txBody>
      </p:sp>
      <p:sp>
        <p:nvSpPr>
          <p:cNvPr id="1060" name="Google Shape;1060;p47"/>
          <p:cNvSpPr/>
          <p:nvPr/>
        </p:nvSpPr>
        <p:spPr>
          <a:xfrm>
            <a:off x="428040" y="1626120"/>
            <a:ext cx="842616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No hace falta especificar el puerto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Si el esquema es “http://”, se sobreentiende que es el puerto 80</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Si el esquema de “https://”, se sobreentiende que es el puerto 443</a:t>
            </a:r>
            <a:endParaRPr b="0" i="0" sz="1500" u="none" cap="none" strike="noStrike">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4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1066" name="Google Shape;1066;p4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PRÁCTICA!</a:t>
            </a:r>
            <a:endParaRPr b="0" i="0" sz="2000" u="none" cap="none" strike="noStrike">
              <a:latin typeface="Arial"/>
              <a:ea typeface="Arial"/>
              <a:cs typeface="Arial"/>
              <a:sym typeface="Arial"/>
            </a:endParaRPr>
          </a:p>
        </p:txBody>
      </p:sp>
      <p:sp>
        <p:nvSpPr>
          <p:cNvPr id="1067" name="Google Shape;1067;p4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068" name="Google Shape;1068;p4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069" name="Google Shape;1069;p4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070" name="Google Shape;1070;p4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071" name="Google Shape;1071;p4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072" name="Google Shape;1072;p4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073" name="Google Shape;1073;p48"/>
          <p:cNvSpPr/>
          <p:nvPr/>
        </p:nvSpPr>
        <p:spPr>
          <a:xfrm>
            <a:off x="2876040" y="2670120"/>
            <a:ext cx="3963600" cy="4870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1440"/>
              <a:buFont typeface="Noto Sans Symbols"/>
              <a:buChar char="●"/>
            </a:pPr>
            <a:r>
              <a:rPr b="0" i="0" lang="es" sz="3200" u="none" cap="none" strike="noStrike">
                <a:solidFill>
                  <a:srgbClr val="000000"/>
                </a:solidFill>
                <a:latin typeface="Poppins Light"/>
                <a:ea typeface="Poppins Light"/>
                <a:cs typeface="Poppins Light"/>
                <a:sym typeface="Poppins Light"/>
              </a:rPr>
              <a:t>[2.1] DevTools</a:t>
            </a:r>
            <a:endParaRPr b="0" i="0" sz="32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110" name="Google Shape;110;p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Protocolo IP</a:t>
            </a:r>
            <a:endParaRPr b="0" i="0" sz="2000" u="none" cap="none" strike="noStrike">
              <a:latin typeface="Arial"/>
              <a:ea typeface="Arial"/>
              <a:cs typeface="Arial"/>
              <a:sym typeface="Arial"/>
            </a:endParaRPr>
          </a:p>
        </p:txBody>
      </p:sp>
      <p:sp>
        <p:nvSpPr>
          <p:cNvPr id="111" name="Google Shape;111;p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12" name="Google Shape;112;p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13" name="Google Shape;113;p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14" name="Google Shape;114;p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15" name="Google Shape;115;p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16" name="Google Shape;116;p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17" name="Google Shape;117;p5"/>
          <p:cNvSpPr/>
          <p:nvPr/>
        </p:nvSpPr>
        <p:spPr>
          <a:xfrm>
            <a:off x="428040" y="1625040"/>
            <a:ext cx="820908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Objetivo: identificar origen y destino para poder enviar datos (paquetes) a través de la red</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Cada equipo (ordenador, servidor, balanceador, router…) tiene una dirección IP</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Formato dirección IP: cuatro números (0-255) separados por puntos</a:t>
            </a:r>
            <a:endParaRPr b="0" i="0" sz="1500" u="none" cap="none" strike="noStrike">
              <a:latin typeface="Arial"/>
              <a:ea typeface="Arial"/>
              <a:cs typeface="Arial"/>
              <a:sym typeface="Arial"/>
            </a:endParaRPr>
          </a:p>
        </p:txBody>
      </p:sp>
      <p:pic>
        <p:nvPicPr>
          <p:cNvPr id="118" name="Google Shape;118;p5"/>
          <p:cNvPicPr preferRelativeResize="0"/>
          <p:nvPr/>
        </p:nvPicPr>
        <p:blipFill rotWithShape="1">
          <a:blip r:embed="rId7">
            <a:alphaModFix/>
          </a:blip>
          <a:srcRect b="0" l="0" r="0" t="0"/>
          <a:stretch/>
        </p:blipFill>
        <p:spPr>
          <a:xfrm>
            <a:off x="3168000" y="2952000"/>
            <a:ext cx="2980080" cy="158076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4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a:t>
            </a:r>
            <a:r>
              <a:rPr b="1" i="0" lang="es" sz="700" u="none" cap="none" strike="noStrike">
                <a:solidFill>
                  <a:srgbClr val="000000"/>
                </a:solidFill>
                <a:latin typeface="Poppins"/>
                <a:ea typeface="Poppins"/>
                <a:cs typeface="Poppins"/>
                <a:sym typeface="Poppins"/>
              </a:rPr>
              <a:t>HTTP</a:t>
            </a:r>
            <a:r>
              <a:rPr b="0" i="0" lang="es" sz="700" u="none" cap="none" strike="noStrike">
                <a:solidFill>
                  <a:srgbClr val="000000"/>
                </a:solidFill>
                <a:latin typeface="Poppins"/>
                <a:ea typeface="Poppins"/>
                <a:cs typeface="Poppins"/>
                <a:sym typeface="Poppins"/>
              </a:rPr>
              <a:t>  I  Postman &amp; HTTPie I  APIs  I  Nginx  I  Certificados SSL  I  Resumen  I  Proyecto</a:t>
            </a:r>
            <a:endParaRPr b="0" i="0" sz="700" u="none" cap="none" strike="noStrike">
              <a:latin typeface="Arial"/>
              <a:ea typeface="Arial"/>
              <a:cs typeface="Arial"/>
              <a:sym typeface="Arial"/>
            </a:endParaRPr>
          </a:p>
        </p:txBody>
      </p:sp>
      <p:sp>
        <p:nvSpPr>
          <p:cNvPr id="1079" name="Google Shape;1079;p4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EJERCICIO 1</a:t>
            </a:r>
            <a:endParaRPr b="0" i="0" sz="2000" u="none" cap="none" strike="noStrike">
              <a:latin typeface="Arial"/>
              <a:ea typeface="Arial"/>
              <a:cs typeface="Arial"/>
              <a:sym typeface="Arial"/>
            </a:endParaRPr>
          </a:p>
        </p:txBody>
      </p:sp>
      <p:sp>
        <p:nvSpPr>
          <p:cNvPr id="1080" name="Google Shape;1080;p4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081" name="Google Shape;1081;p4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082" name="Google Shape;1082;p4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083" name="Google Shape;1083;p4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084" name="Google Shape;1084;p4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085" name="Google Shape;1085;p4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086" name="Google Shape;1086;p49"/>
          <p:cNvSpPr/>
          <p:nvPr/>
        </p:nvSpPr>
        <p:spPr>
          <a:xfrm>
            <a:off x="428040" y="1627200"/>
            <a:ext cx="8426160" cy="20538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Buscar una página web y abrir las DevTools para ver las llamadas</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Redactar un informe explicando las principales llamadas</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Condiciones:</a:t>
            </a:r>
            <a:endParaRPr b="0" i="0" sz="1500" u="none" cap="none" strike="noStrike">
              <a:latin typeface="Arial"/>
              <a:ea typeface="Arial"/>
              <a:cs typeface="Arial"/>
              <a:sym typeface="Arial"/>
            </a:endParaRPr>
          </a:p>
          <a:p>
            <a:pPr indent="-21563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Debe haber por lo menos dos métodos distintos en esa página web (por ejemplo: GET y POST)</a:t>
            </a:r>
            <a:endParaRPr b="0" i="0" sz="1500" u="none" cap="none" strike="noStrike">
              <a:latin typeface="Arial"/>
              <a:ea typeface="Arial"/>
              <a:cs typeface="Arial"/>
              <a:sym typeface="Arial"/>
            </a:endParaRPr>
          </a:p>
          <a:p>
            <a:pPr indent="-21563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Hay que explicar las principales llamadas (si hay muchas llamadas similares, se pueden agrupar en una sola explicación)</a:t>
            </a:r>
            <a:endParaRPr b="0" i="0" sz="1500" u="none" cap="none" strike="noStrike">
              <a:latin typeface="Arial"/>
              <a:ea typeface="Arial"/>
              <a:cs typeface="Arial"/>
              <a:sym typeface="Arial"/>
            </a:endParaRPr>
          </a:p>
          <a:p>
            <a:pPr indent="-21563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En las principales llamadas, detallar todo lo aprendido: URL, cabeceras, método, cuerpo (si lo hay), código/mensaje de respuesta, recurso... </a:t>
            </a:r>
            <a:endParaRPr b="0" i="0" sz="1500" u="none" cap="none" strike="noStrike">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5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092" name="Google Shape;1092;p5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Indice</a:t>
            </a:r>
            <a:endParaRPr b="0" i="0" sz="2000" u="none" cap="none" strike="noStrike">
              <a:latin typeface="Arial"/>
              <a:ea typeface="Arial"/>
              <a:cs typeface="Arial"/>
              <a:sym typeface="Arial"/>
            </a:endParaRPr>
          </a:p>
        </p:txBody>
      </p:sp>
      <p:sp>
        <p:nvSpPr>
          <p:cNvPr id="1093" name="Google Shape;1093;p5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094" name="Google Shape;1094;p5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095" name="Google Shape;1095;p5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096" name="Google Shape;1096;p5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097" name="Google Shape;1097;p5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098" name="Google Shape;1098;p5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099" name="Google Shape;1099;p50"/>
          <p:cNvSpPr/>
          <p:nvPr/>
        </p:nvSpPr>
        <p:spPr>
          <a:xfrm>
            <a:off x="428040" y="1625040"/>
            <a:ext cx="3313080" cy="18255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Postman &amp; HTTPie</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APIs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Nginx</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 SSL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Resumen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Proyecto</a:t>
            </a:r>
            <a:endParaRPr b="0" i="0" sz="1500" u="none" cap="none" strike="noStrike">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5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105" name="Google Shape;1105;p5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Postman &amp; HTTPie</a:t>
            </a:r>
            <a:endParaRPr b="0" i="0" sz="2000" u="none" cap="none" strike="noStrike">
              <a:latin typeface="Arial"/>
              <a:ea typeface="Arial"/>
              <a:cs typeface="Arial"/>
              <a:sym typeface="Arial"/>
            </a:endParaRPr>
          </a:p>
        </p:txBody>
      </p:sp>
      <p:sp>
        <p:nvSpPr>
          <p:cNvPr id="1106" name="Google Shape;1106;p5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107" name="Google Shape;1107;p5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108" name="Google Shape;1108;p5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109" name="Google Shape;1109;p5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110" name="Google Shape;1110;p5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111" name="Google Shape;1111;p5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112" name="Google Shape;1112;p51"/>
          <p:cNvSpPr/>
          <p:nvPr/>
        </p:nvSpPr>
        <p:spPr>
          <a:xfrm>
            <a:off x="428040" y="1625040"/>
            <a:ext cx="3313080" cy="114084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Cliente HTTP</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Navegadores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cURL</a:t>
            </a:r>
            <a:endParaRPr b="0" i="0" sz="1500" u="none" cap="none" strike="noStrike">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5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118" name="Google Shape;1118;p5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Cliente HTTP</a:t>
            </a:r>
            <a:endParaRPr b="0" i="0" sz="2000" u="none" cap="none" strike="noStrike">
              <a:latin typeface="Arial"/>
              <a:ea typeface="Arial"/>
              <a:cs typeface="Arial"/>
              <a:sym typeface="Arial"/>
            </a:endParaRPr>
          </a:p>
        </p:txBody>
      </p:sp>
      <p:sp>
        <p:nvSpPr>
          <p:cNvPr id="1119" name="Google Shape;1119;p5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120" name="Google Shape;1120;p5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121" name="Google Shape;1121;p5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122" name="Google Shape;1122;p5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123" name="Google Shape;1123;p5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124" name="Google Shape;1124;p5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125" name="Google Shape;1125;p52"/>
          <p:cNvSpPr/>
          <p:nvPr/>
        </p:nvSpPr>
        <p:spPr>
          <a:xfrm>
            <a:off x="428040" y="1626120"/>
            <a:ext cx="842616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Programa que hace lo siguiente:</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Realiza peticiones HTTP contra un servidor</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Muestra la respuesta devuelta por el servidor al usuario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[Opcional] Permite al usuario interactuar con dicha respuesta</a:t>
            </a:r>
            <a:endParaRPr b="0" i="0" sz="1500" u="none" cap="none" strike="noStrike">
              <a:latin typeface="Arial"/>
              <a:ea typeface="Arial"/>
              <a:cs typeface="Arial"/>
              <a:sym typeface="Arial"/>
            </a:endParaRPr>
          </a:p>
        </p:txBody>
      </p:sp>
      <p:pic>
        <p:nvPicPr>
          <p:cNvPr id="1126" name="Google Shape;1126;p52"/>
          <p:cNvPicPr preferRelativeResize="0"/>
          <p:nvPr/>
        </p:nvPicPr>
        <p:blipFill rotWithShape="1">
          <a:blip r:embed="rId7">
            <a:alphaModFix/>
          </a:blip>
          <a:srcRect b="0" l="0" r="0" t="0"/>
          <a:stretch/>
        </p:blipFill>
        <p:spPr>
          <a:xfrm>
            <a:off x="1731960" y="3218040"/>
            <a:ext cx="587880" cy="520920"/>
          </a:xfrm>
          <a:prstGeom prst="rect">
            <a:avLst/>
          </a:prstGeom>
          <a:noFill/>
          <a:ln>
            <a:noFill/>
          </a:ln>
        </p:spPr>
      </p:pic>
      <p:pic>
        <p:nvPicPr>
          <p:cNvPr id="1127" name="Google Shape;1127;p52"/>
          <p:cNvPicPr preferRelativeResize="0"/>
          <p:nvPr/>
        </p:nvPicPr>
        <p:blipFill rotWithShape="1">
          <a:blip r:embed="rId8">
            <a:alphaModFix/>
          </a:blip>
          <a:srcRect b="0" l="0" r="0" t="0"/>
          <a:stretch/>
        </p:blipFill>
        <p:spPr>
          <a:xfrm>
            <a:off x="1899000" y="3773880"/>
            <a:ext cx="266400" cy="461160"/>
          </a:xfrm>
          <a:prstGeom prst="rect">
            <a:avLst/>
          </a:prstGeom>
          <a:noFill/>
          <a:ln>
            <a:noFill/>
          </a:ln>
        </p:spPr>
      </p:pic>
      <p:pic>
        <p:nvPicPr>
          <p:cNvPr id="1128" name="Google Shape;1128;p52"/>
          <p:cNvPicPr preferRelativeResize="0"/>
          <p:nvPr/>
        </p:nvPicPr>
        <p:blipFill rotWithShape="1">
          <a:blip r:embed="rId9">
            <a:alphaModFix/>
          </a:blip>
          <a:srcRect b="0" l="0" r="0" t="0"/>
          <a:stretch/>
        </p:blipFill>
        <p:spPr>
          <a:xfrm rot="-5416200">
            <a:off x="1812240" y="4158360"/>
            <a:ext cx="450000" cy="612000"/>
          </a:xfrm>
          <a:prstGeom prst="rect">
            <a:avLst/>
          </a:prstGeom>
          <a:noFill/>
          <a:ln>
            <a:noFill/>
          </a:ln>
        </p:spPr>
      </p:pic>
      <p:sp>
        <p:nvSpPr>
          <p:cNvPr id="1129" name="Google Shape;1129;p52"/>
          <p:cNvSpPr/>
          <p:nvPr/>
        </p:nvSpPr>
        <p:spPr>
          <a:xfrm>
            <a:off x="1586160" y="3072600"/>
            <a:ext cx="870480" cy="17449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2"/>
          <p:cNvSpPr/>
          <p:nvPr/>
        </p:nvSpPr>
        <p:spPr>
          <a:xfrm>
            <a:off x="1187280" y="2722680"/>
            <a:ext cx="16740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1131" name="Google Shape;1131;p52"/>
          <p:cNvSpPr/>
          <p:nvPr/>
        </p:nvSpPr>
        <p:spPr>
          <a:xfrm>
            <a:off x="6210720" y="3072600"/>
            <a:ext cx="870480" cy="17449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2"/>
          <p:cNvSpPr/>
          <p:nvPr/>
        </p:nvSpPr>
        <p:spPr>
          <a:xfrm>
            <a:off x="5702400" y="2722680"/>
            <a:ext cx="189216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1133" name="Google Shape;1133;p52"/>
          <p:cNvPicPr preferRelativeResize="0"/>
          <p:nvPr/>
        </p:nvPicPr>
        <p:blipFill rotWithShape="1">
          <a:blip r:embed="rId10">
            <a:alphaModFix/>
          </a:blip>
          <a:srcRect b="0" l="0" r="0" t="0"/>
          <a:stretch/>
        </p:blipFill>
        <p:spPr>
          <a:xfrm>
            <a:off x="6467040" y="3149280"/>
            <a:ext cx="362160" cy="648720"/>
          </a:xfrm>
          <a:prstGeom prst="rect">
            <a:avLst/>
          </a:prstGeom>
          <a:noFill/>
          <a:ln>
            <a:noFill/>
          </a:ln>
        </p:spPr>
      </p:pic>
      <p:pic>
        <p:nvPicPr>
          <p:cNvPr id="1134" name="Google Shape;1134;p52"/>
          <p:cNvPicPr preferRelativeResize="0"/>
          <p:nvPr/>
        </p:nvPicPr>
        <p:blipFill rotWithShape="1">
          <a:blip r:embed="rId11">
            <a:alphaModFix/>
          </a:blip>
          <a:srcRect b="0" l="0" r="0" t="0"/>
          <a:stretch/>
        </p:blipFill>
        <p:spPr>
          <a:xfrm>
            <a:off x="6400800" y="3823200"/>
            <a:ext cx="536760" cy="411840"/>
          </a:xfrm>
          <a:prstGeom prst="rect">
            <a:avLst/>
          </a:prstGeom>
          <a:noFill/>
          <a:ln>
            <a:noFill/>
          </a:ln>
        </p:spPr>
      </p:pic>
      <p:pic>
        <p:nvPicPr>
          <p:cNvPr id="1135" name="Google Shape;1135;p52"/>
          <p:cNvPicPr preferRelativeResize="0"/>
          <p:nvPr/>
        </p:nvPicPr>
        <p:blipFill rotWithShape="1">
          <a:blip r:embed="rId12">
            <a:alphaModFix/>
          </a:blip>
          <a:srcRect b="0" l="0" r="0" t="0"/>
          <a:stretch/>
        </p:blipFill>
        <p:spPr>
          <a:xfrm>
            <a:off x="6503400" y="4310640"/>
            <a:ext cx="361080" cy="415440"/>
          </a:xfrm>
          <a:prstGeom prst="rect">
            <a:avLst/>
          </a:prstGeom>
          <a:noFill/>
          <a:ln>
            <a:noFill/>
          </a:ln>
        </p:spPr>
      </p:pic>
      <p:sp>
        <p:nvSpPr>
          <p:cNvPr id="1136" name="Google Shape;1136;p52"/>
          <p:cNvSpPr/>
          <p:nvPr/>
        </p:nvSpPr>
        <p:spPr>
          <a:xfrm flipH="1" rot="10800000">
            <a:off x="2687760" y="3574080"/>
            <a:ext cx="3361680" cy="1332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137" name="Google Shape;1137;p52"/>
          <p:cNvSpPr/>
          <p:nvPr/>
        </p:nvSpPr>
        <p:spPr>
          <a:xfrm flipH="1">
            <a:off x="2700720" y="4238280"/>
            <a:ext cx="3345840" cy="756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1138" name="Google Shape;1138;p52"/>
          <p:cNvSpPr/>
          <p:nvPr/>
        </p:nvSpPr>
        <p:spPr>
          <a:xfrm>
            <a:off x="2535120" y="3291480"/>
            <a:ext cx="3020040" cy="6472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 de google.com</a:t>
            </a:r>
            <a:endParaRPr b="0" i="0" sz="1300" u="none" cap="none" strike="noStrike">
              <a:latin typeface="Arial"/>
              <a:ea typeface="Arial"/>
              <a:cs typeface="Arial"/>
              <a:sym typeface="Arial"/>
            </a:endParaRPr>
          </a:p>
        </p:txBody>
      </p:sp>
      <p:sp>
        <p:nvSpPr>
          <p:cNvPr id="1139" name="Google Shape;1139;p52"/>
          <p:cNvSpPr/>
          <p:nvPr/>
        </p:nvSpPr>
        <p:spPr>
          <a:xfrm>
            <a:off x="2862720" y="4212360"/>
            <a:ext cx="3310560" cy="4608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Aquí tienes el contenido de google.com</a:t>
            </a:r>
            <a:endParaRPr b="0" i="0" sz="1300" u="none" cap="none" strike="noStrike">
              <a:latin typeface="Arial"/>
              <a:ea typeface="Arial"/>
              <a:cs typeface="Arial"/>
              <a:sym typeface="Arial"/>
            </a:endParaRPr>
          </a:p>
        </p:txBody>
      </p:sp>
      <p:sp>
        <p:nvSpPr>
          <p:cNvPr id="1140" name="Google Shape;1140;p52"/>
          <p:cNvSpPr/>
          <p:nvPr/>
        </p:nvSpPr>
        <p:spPr>
          <a:xfrm>
            <a:off x="3007440" y="3655080"/>
            <a:ext cx="2687040" cy="534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1141" name="Google Shape;1141;p52"/>
          <p:cNvSpPr/>
          <p:nvPr/>
        </p:nvSpPr>
        <p:spPr>
          <a:xfrm>
            <a:off x="2643840" y="3108960"/>
            <a:ext cx="3420000" cy="167256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a:off x="4064400" y="2795040"/>
            <a:ext cx="1168920" cy="34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
        <p:nvSpPr>
          <p:cNvPr id="1143" name="Google Shape;1143;p52"/>
          <p:cNvSpPr/>
          <p:nvPr/>
        </p:nvSpPr>
        <p:spPr>
          <a:xfrm>
            <a:off x="1440000" y="2722680"/>
            <a:ext cx="1150560" cy="2207880"/>
          </a:xfrm>
          <a:prstGeom prst="rect">
            <a:avLst/>
          </a:prstGeom>
          <a:noFill/>
          <a:ln cap="flat" cmpd="sng" w="29150">
            <a:solidFill>
              <a:srgbClr val="1682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5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149" name="Google Shape;1149;p5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Postman &amp; HTTPie</a:t>
            </a:r>
            <a:endParaRPr b="0" i="0" sz="2000" u="none" cap="none" strike="noStrike">
              <a:latin typeface="Arial"/>
              <a:ea typeface="Arial"/>
              <a:cs typeface="Arial"/>
              <a:sym typeface="Arial"/>
            </a:endParaRPr>
          </a:p>
        </p:txBody>
      </p:sp>
      <p:sp>
        <p:nvSpPr>
          <p:cNvPr id="1150" name="Google Shape;1150;p5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151" name="Google Shape;1151;p5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152" name="Google Shape;1152;p5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153" name="Google Shape;1153;p5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154" name="Google Shape;1154;p5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155" name="Google Shape;1155;p5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156" name="Google Shape;1156;p53"/>
          <p:cNvSpPr/>
          <p:nvPr/>
        </p:nvSpPr>
        <p:spPr>
          <a:xfrm>
            <a:off x="428040" y="1625040"/>
            <a:ext cx="3313080" cy="114084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 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Navegadores</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cURL</a:t>
            </a:r>
            <a:endParaRPr b="0" i="0" sz="1500" u="none" cap="none" strike="noStrike">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5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162" name="Google Shape;1162;p5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Navegadores</a:t>
            </a:r>
            <a:endParaRPr b="0" i="0" sz="2000" u="none" cap="none" strike="noStrike">
              <a:latin typeface="Arial"/>
              <a:ea typeface="Arial"/>
              <a:cs typeface="Arial"/>
              <a:sym typeface="Arial"/>
            </a:endParaRPr>
          </a:p>
        </p:txBody>
      </p:sp>
      <p:sp>
        <p:nvSpPr>
          <p:cNvPr id="1163" name="Google Shape;1163;p5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164" name="Google Shape;1164;p5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165" name="Google Shape;1165;p5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166" name="Google Shape;1166;p5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167" name="Google Shape;1167;p5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168" name="Google Shape;1168;p5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169" name="Google Shape;1169;p54"/>
          <p:cNvSpPr/>
          <p:nvPr/>
        </p:nvSpPr>
        <p:spPr>
          <a:xfrm>
            <a:off x="428040" y="1626120"/>
            <a:ext cx="842616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 HTTP (orientado a páginas web)</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Cuando la respuesta es una página web, permiten al usuario interactuar con ella</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Escribir algo en la barra del navegador, es como hacer una petición “GET”</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Ejemplos: Mozilla Firefox, Google Chrome, Microsoft Edge, Opera, Safari, Brave...</a:t>
            </a:r>
            <a:endParaRPr b="0" i="0" sz="1500" u="none" cap="none" strike="noStrike">
              <a:latin typeface="Arial"/>
              <a:ea typeface="Arial"/>
              <a:cs typeface="Arial"/>
              <a:sym typeface="Arial"/>
            </a:endParaRPr>
          </a:p>
        </p:txBody>
      </p:sp>
      <p:pic>
        <p:nvPicPr>
          <p:cNvPr id="1170" name="Google Shape;1170;p54"/>
          <p:cNvPicPr preferRelativeResize="0"/>
          <p:nvPr/>
        </p:nvPicPr>
        <p:blipFill rotWithShape="1">
          <a:blip r:embed="rId7">
            <a:alphaModFix/>
          </a:blip>
          <a:srcRect b="0" l="0" r="0" t="0"/>
          <a:stretch/>
        </p:blipFill>
        <p:spPr>
          <a:xfrm>
            <a:off x="2991240" y="2687760"/>
            <a:ext cx="2947320" cy="2062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5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176" name="Google Shape;1176;p5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PRÁCTICA!</a:t>
            </a:r>
            <a:endParaRPr b="0" i="0" sz="2000" u="none" cap="none" strike="noStrike">
              <a:latin typeface="Arial"/>
              <a:ea typeface="Arial"/>
              <a:cs typeface="Arial"/>
              <a:sym typeface="Arial"/>
            </a:endParaRPr>
          </a:p>
        </p:txBody>
      </p:sp>
      <p:sp>
        <p:nvSpPr>
          <p:cNvPr id="1177" name="Google Shape;1177;p5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178" name="Google Shape;1178;p5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179" name="Google Shape;1179;p5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180" name="Google Shape;1180;p5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181" name="Google Shape;1181;p5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182" name="Google Shape;1182;p5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183" name="Google Shape;1183;p55"/>
          <p:cNvSpPr/>
          <p:nvPr/>
        </p:nvSpPr>
        <p:spPr>
          <a:xfrm>
            <a:off x="2732040" y="2670120"/>
            <a:ext cx="4683600" cy="4874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1440"/>
              <a:buFont typeface="Noto Sans Symbols"/>
              <a:buChar char="●"/>
            </a:pPr>
            <a:r>
              <a:rPr b="0" i="0" lang="es" sz="3200" u="none" cap="none" strike="noStrike">
                <a:solidFill>
                  <a:srgbClr val="000000"/>
                </a:solidFill>
                <a:latin typeface="Poppins Light"/>
                <a:ea typeface="Poppins Light"/>
                <a:cs typeface="Poppins Light"/>
                <a:sym typeface="Poppins Light"/>
              </a:rPr>
              <a:t>[3.1] Navegadores</a:t>
            </a:r>
            <a:endParaRPr b="0" i="0" sz="3200" u="none" cap="none" strike="noStrike">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5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189" name="Google Shape;1189;p5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Postman &amp; HTTPie</a:t>
            </a:r>
            <a:endParaRPr b="0" i="0" sz="2000" u="none" cap="none" strike="noStrike">
              <a:latin typeface="Arial"/>
              <a:ea typeface="Arial"/>
              <a:cs typeface="Arial"/>
              <a:sym typeface="Arial"/>
            </a:endParaRPr>
          </a:p>
        </p:txBody>
      </p:sp>
      <p:sp>
        <p:nvSpPr>
          <p:cNvPr id="1190" name="Google Shape;1190;p5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191" name="Google Shape;1191;p5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192" name="Google Shape;1192;p5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193" name="Google Shape;1193;p5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194" name="Google Shape;1194;p5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195" name="Google Shape;1195;p5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196" name="Google Shape;1196;p56"/>
          <p:cNvSpPr/>
          <p:nvPr/>
        </p:nvSpPr>
        <p:spPr>
          <a:xfrm>
            <a:off x="428040" y="1625040"/>
            <a:ext cx="3313080" cy="114084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 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Navegadores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Postman</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cURL</a:t>
            </a:r>
            <a:endParaRPr b="0" i="0" sz="1500" u="none" cap="none" strike="noStrike">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5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202" name="Google Shape;1202;p5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Postman</a:t>
            </a:r>
            <a:endParaRPr b="0" i="0" sz="2000" u="none" cap="none" strike="noStrike">
              <a:latin typeface="Arial"/>
              <a:ea typeface="Arial"/>
              <a:cs typeface="Arial"/>
              <a:sym typeface="Arial"/>
            </a:endParaRPr>
          </a:p>
        </p:txBody>
      </p:sp>
      <p:sp>
        <p:nvSpPr>
          <p:cNvPr id="1203" name="Google Shape;1203;p5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204" name="Google Shape;1204;p5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205" name="Google Shape;1205;p5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206" name="Google Shape;1206;p5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207" name="Google Shape;1207;p5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208" name="Google Shape;1208;p5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209" name="Google Shape;1209;p57"/>
          <p:cNvSpPr/>
          <p:nvPr/>
        </p:nvSpPr>
        <p:spPr>
          <a:xfrm>
            <a:off x="428040" y="1626120"/>
            <a:ext cx="842616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 HTTP</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Permite realizar cualquier tipo de petición HTTP</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No permite interactuar con la respuesta, aunque sea una página web</a:t>
            </a:r>
            <a:endParaRPr b="0" i="0" sz="1500" u="none" cap="none" strike="noStrike">
              <a:latin typeface="Arial"/>
              <a:ea typeface="Arial"/>
              <a:cs typeface="Arial"/>
              <a:sym typeface="Arial"/>
            </a:endParaRPr>
          </a:p>
        </p:txBody>
      </p:sp>
      <p:pic>
        <p:nvPicPr>
          <p:cNvPr id="1210" name="Google Shape;1210;p57"/>
          <p:cNvPicPr preferRelativeResize="0"/>
          <p:nvPr/>
        </p:nvPicPr>
        <p:blipFill rotWithShape="1">
          <a:blip r:embed="rId7">
            <a:alphaModFix/>
          </a:blip>
          <a:srcRect b="0" l="0" r="0" t="0"/>
          <a:stretch/>
        </p:blipFill>
        <p:spPr>
          <a:xfrm>
            <a:off x="2559240" y="2430720"/>
            <a:ext cx="4387320" cy="2494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5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216" name="Google Shape;1216;p5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Postman</a:t>
            </a:r>
            <a:endParaRPr b="0" i="0" sz="2000" u="none" cap="none" strike="noStrike">
              <a:latin typeface="Arial"/>
              <a:ea typeface="Arial"/>
              <a:cs typeface="Arial"/>
              <a:sym typeface="Arial"/>
            </a:endParaRPr>
          </a:p>
        </p:txBody>
      </p:sp>
      <p:sp>
        <p:nvSpPr>
          <p:cNvPr id="1217" name="Google Shape;1217;p5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218" name="Google Shape;1218;p5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219" name="Google Shape;1219;p5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220" name="Google Shape;1220;p5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221" name="Google Shape;1221;p5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222" name="Google Shape;1222;p5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223" name="Google Shape;1223;p58"/>
          <p:cNvSpPr/>
          <p:nvPr/>
        </p:nvSpPr>
        <p:spPr>
          <a:xfrm>
            <a:off x="428040" y="1626120"/>
            <a:ext cx="8426160" cy="11408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Instalación:</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Ejecutar “sudo snap install postman” desde la terminal</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[Opción B]: descargarlo desde la web de Postman</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Es posible que, al iniciar el programa, nos pida crearnos una cuenta</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 ejecuta desde la terminal con el comando “postman”</a:t>
            </a:r>
            <a:endParaRPr b="0" i="0" sz="15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124" name="Google Shape;124;p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Protocolo IP</a:t>
            </a:r>
            <a:endParaRPr b="0" i="0" sz="2000" u="none" cap="none" strike="noStrike">
              <a:latin typeface="Arial"/>
              <a:ea typeface="Arial"/>
              <a:cs typeface="Arial"/>
              <a:sym typeface="Arial"/>
            </a:endParaRPr>
          </a:p>
        </p:txBody>
      </p:sp>
      <p:sp>
        <p:nvSpPr>
          <p:cNvPr id="125" name="Google Shape;125;p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26" name="Google Shape;126;p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27" name="Google Shape;127;p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28" name="Google Shape;128;p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29" name="Google Shape;129;p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30" name="Google Shape;130;p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31" name="Google Shape;131;p6"/>
          <p:cNvSpPr/>
          <p:nvPr/>
        </p:nvSpPr>
        <p:spPr>
          <a:xfrm>
            <a:off x="1152000" y="1728000"/>
            <a:ext cx="1437120" cy="100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1152000" y="2029680"/>
            <a:ext cx="1366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10.1.1.1</a:t>
            </a:r>
            <a:endParaRPr b="0" i="0" sz="1800" u="none" cap="none" strike="noStrike">
              <a:latin typeface="Arial"/>
              <a:ea typeface="Arial"/>
              <a:cs typeface="Arial"/>
              <a:sym typeface="Arial"/>
            </a:endParaRPr>
          </a:p>
        </p:txBody>
      </p:sp>
      <p:sp>
        <p:nvSpPr>
          <p:cNvPr id="133" name="Google Shape;133;p6"/>
          <p:cNvSpPr/>
          <p:nvPr/>
        </p:nvSpPr>
        <p:spPr>
          <a:xfrm>
            <a:off x="3888000" y="3319560"/>
            <a:ext cx="1512000" cy="100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6768000" y="1656000"/>
            <a:ext cx="1437120" cy="100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3816000" y="3662640"/>
            <a:ext cx="158400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150.150.5.5</a:t>
            </a:r>
            <a:endParaRPr b="0" i="0" sz="1800" u="none" cap="none" strike="noStrike">
              <a:latin typeface="Arial"/>
              <a:ea typeface="Arial"/>
              <a:cs typeface="Arial"/>
              <a:sym typeface="Arial"/>
            </a:endParaRPr>
          </a:p>
        </p:txBody>
      </p:sp>
      <p:sp>
        <p:nvSpPr>
          <p:cNvPr id="136" name="Google Shape;136;p6"/>
          <p:cNvSpPr/>
          <p:nvPr/>
        </p:nvSpPr>
        <p:spPr>
          <a:xfrm>
            <a:off x="6768000" y="1957680"/>
            <a:ext cx="143712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20.2.2.2</a:t>
            </a:r>
            <a:endParaRPr b="0" i="0" sz="1800" u="none" cap="none" strike="noStrike">
              <a:latin typeface="Arial"/>
              <a:ea typeface="Arial"/>
              <a:cs typeface="Arial"/>
              <a:sym typeface="Arial"/>
            </a:endParaRPr>
          </a:p>
        </p:txBody>
      </p:sp>
      <p:cxnSp>
        <p:nvCxnSpPr>
          <p:cNvPr id="137" name="Google Shape;137;p6"/>
          <p:cNvCxnSpPr/>
          <p:nvPr/>
        </p:nvCxnSpPr>
        <p:spPr>
          <a:xfrm>
            <a:off x="2592000" y="2736000"/>
            <a:ext cx="1296000" cy="583560"/>
          </a:xfrm>
          <a:prstGeom prst="straightConnector1">
            <a:avLst/>
          </a:prstGeom>
          <a:noFill/>
          <a:ln cap="flat" cmpd="sng" w="12600">
            <a:solidFill>
              <a:srgbClr val="3465A4"/>
            </a:solidFill>
            <a:prstDash val="solid"/>
            <a:round/>
            <a:headEnd len="sm" w="sm" type="none"/>
            <a:tailEnd len="sm" w="sm" type="none"/>
          </a:ln>
        </p:spPr>
      </p:cxnSp>
      <p:cxnSp>
        <p:nvCxnSpPr>
          <p:cNvPr id="138" name="Google Shape;138;p6"/>
          <p:cNvCxnSpPr/>
          <p:nvPr/>
        </p:nvCxnSpPr>
        <p:spPr>
          <a:xfrm flipH="1" rot="10800000">
            <a:off x="5402880" y="2664000"/>
            <a:ext cx="1365120" cy="655560"/>
          </a:xfrm>
          <a:prstGeom prst="straightConnector1">
            <a:avLst/>
          </a:prstGeom>
          <a:noFill/>
          <a:ln cap="flat" cmpd="sng" w="12600">
            <a:solidFill>
              <a:srgbClr val="3465A4"/>
            </a:solidFill>
            <a:prstDash val="solid"/>
            <a:round/>
            <a:headEnd len="sm" w="sm" type="none"/>
            <a:tailEnd len="sm" w="sm" type="none"/>
          </a:ln>
        </p:spPr>
      </p:cxnSp>
      <p:sp>
        <p:nvSpPr>
          <p:cNvPr id="139" name="Google Shape;139;p6"/>
          <p:cNvSpPr/>
          <p:nvPr/>
        </p:nvSpPr>
        <p:spPr>
          <a:xfrm rot="1462800">
            <a:off x="2842560" y="2777040"/>
            <a:ext cx="707760" cy="229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red</a:t>
            </a:r>
            <a:endParaRPr b="0" i="0" sz="1000" u="none" cap="none" strike="noStrike">
              <a:latin typeface="Arial"/>
              <a:ea typeface="Arial"/>
              <a:cs typeface="Arial"/>
              <a:sym typeface="Arial"/>
            </a:endParaRPr>
          </a:p>
        </p:txBody>
      </p:sp>
      <p:sp>
        <p:nvSpPr>
          <p:cNvPr id="140" name="Google Shape;140;p6"/>
          <p:cNvSpPr/>
          <p:nvPr/>
        </p:nvSpPr>
        <p:spPr>
          <a:xfrm rot="-1713000">
            <a:off x="5587200" y="2825640"/>
            <a:ext cx="768600" cy="241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red</a:t>
            </a:r>
            <a:endParaRPr b="0" i="0" sz="1000" u="none" cap="none" strike="noStrike">
              <a:latin typeface="Arial"/>
              <a:ea typeface="Arial"/>
              <a:cs typeface="Arial"/>
              <a:sym typeface="Arial"/>
            </a:endParaRPr>
          </a:p>
        </p:txBody>
      </p:sp>
      <p:sp>
        <p:nvSpPr>
          <p:cNvPr id="141" name="Google Shape;141;p6"/>
          <p:cNvSpPr/>
          <p:nvPr/>
        </p:nvSpPr>
        <p:spPr>
          <a:xfrm>
            <a:off x="2619360" y="2949480"/>
            <a:ext cx="1080720" cy="496800"/>
          </a:xfrm>
          <a:custGeom>
            <a:rect b="b" l="l" r="r" t="t"/>
            <a:pathLst>
              <a:path extrusionOk="0" h="21600" w="21600">
                <a:moveTo>
                  <a:pt x="0" y="0"/>
                </a:moveTo>
                <a:lnTo>
                  <a:pt x="21600" y="21600"/>
                </a:lnTo>
              </a:path>
            </a:pathLst>
          </a:custGeom>
          <a:noFill/>
          <a:ln cap="flat" cmpd="sng" w="9525">
            <a:solidFill>
              <a:srgbClr val="F10D0C"/>
            </a:solidFill>
            <a:prstDash val="solid"/>
            <a:round/>
            <a:headEnd len="sm" w="sm" type="none"/>
            <a:tailEnd len="med" w="med" type="triangle"/>
          </a:ln>
        </p:spPr>
      </p:sp>
      <p:sp>
        <p:nvSpPr>
          <p:cNvPr id="142" name="Google Shape;142;p6"/>
          <p:cNvSpPr/>
          <p:nvPr/>
        </p:nvSpPr>
        <p:spPr>
          <a:xfrm flipH="1" rot="10800000">
            <a:off x="5616000" y="2882520"/>
            <a:ext cx="1133640" cy="559440"/>
          </a:xfrm>
          <a:custGeom>
            <a:rect b="b" l="l" r="r" t="t"/>
            <a:pathLst>
              <a:path extrusionOk="0" h="21600" w="21600">
                <a:moveTo>
                  <a:pt x="0" y="0"/>
                </a:moveTo>
                <a:lnTo>
                  <a:pt x="21600" y="21600"/>
                </a:lnTo>
              </a:path>
            </a:pathLst>
          </a:custGeom>
          <a:noFill/>
          <a:ln cap="flat" cmpd="sng" w="9525">
            <a:solidFill>
              <a:srgbClr val="F10D0C"/>
            </a:solidFill>
            <a:prstDash val="dashDot"/>
            <a:round/>
            <a:headEnd len="sm" w="sm" type="none"/>
            <a:tailEnd len="med" w="med" type="triangle"/>
          </a:ln>
        </p:spPr>
      </p:sp>
      <p:sp>
        <p:nvSpPr>
          <p:cNvPr id="143" name="Google Shape;143;p6"/>
          <p:cNvSpPr/>
          <p:nvPr/>
        </p:nvSpPr>
        <p:spPr>
          <a:xfrm>
            <a:off x="1368000" y="2808000"/>
            <a:ext cx="1581120" cy="487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F10D0C"/>
                </a:solidFill>
                <a:latin typeface="Arial"/>
                <a:ea typeface="Arial"/>
                <a:cs typeface="Arial"/>
                <a:sym typeface="Arial"/>
              </a:rPr>
              <a:t>Paquete para 20.2.2.2</a:t>
            </a:r>
            <a:endParaRPr b="0" i="0" sz="1400" u="none" cap="none" strike="noStrike">
              <a:latin typeface="Arial"/>
              <a:ea typeface="Arial"/>
              <a:cs typeface="Arial"/>
              <a:sym typeface="Arial"/>
            </a:endParaRPr>
          </a:p>
        </p:txBody>
      </p:sp>
      <p:pic>
        <p:nvPicPr>
          <p:cNvPr id="144" name="Google Shape;144;p6"/>
          <p:cNvPicPr preferRelativeResize="0"/>
          <p:nvPr/>
        </p:nvPicPr>
        <p:blipFill rotWithShape="1">
          <a:blip r:embed="rId7">
            <a:alphaModFix/>
          </a:blip>
          <a:srcRect b="0" l="0" r="0" t="0"/>
          <a:stretch/>
        </p:blipFill>
        <p:spPr>
          <a:xfrm>
            <a:off x="2174040" y="3105000"/>
            <a:ext cx="559080" cy="63612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5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229" name="Google Shape;1229;p5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PRÁCTICA!</a:t>
            </a:r>
            <a:endParaRPr b="0" i="0" sz="2000" u="none" cap="none" strike="noStrike">
              <a:latin typeface="Arial"/>
              <a:ea typeface="Arial"/>
              <a:cs typeface="Arial"/>
              <a:sym typeface="Arial"/>
            </a:endParaRPr>
          </a:p>
        </p:txBody>
      </p:sp>
      <p:sp>
        <p:nvSpPr>
          <p:cNvPr id="1230" name="Google Shape;1230;p5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231" name="Google Shape;1231;p5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232" name="Google Shape;1232;p5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233" name="Google Shape;1233;p5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234" name="Google Shape;1234;p5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235" name="Google Shape;1235;p5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236" name="Google Shape;1236;p59"/>
          <p:cNvSpPr/>
          <p:nvPr/>
        </p:nvSpPr>
        <p:spPr>
          <a:xfrm>
            <a:off x="2808000" y="2520000"/>
            <a:ext cx="5039640" cy="4874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1440"/>
              <a:buFont typeface="Noto Sans Symbols"/>
              <a:buChar char="●"/>
            </a:pPr>
            <a:r>
              <a:rPr b="0" i="0" lang="es" sz="3200" u="none" cap="none" strike="noStrike">
                <a:solidFill>
                  <a:srgbClr val="000000"/>
                </a:solidFill>
                <a:latin typeface="Poppins Light"/>
                <a:ea typeface="Poppins Light"/>
                <a:cs typeface="Poppins Light"/>
                <a:sym typeface="Poppins Light"/>
              </a:rPr>
              <a:t>[3.2] Postman</a:t>
            </a:r>
            <a:endParaRPr b="0" i="0" sz="3200" u="none" cap="none" strike="noStrike">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6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242" name="Google Shape;1242;p6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Postman &amp; HTTPie</a:t>
            </a:r>
            <a:endParaRPr b="0" i="0" sz="2000" u="none" cap="none" strike="noStrike">
              <a:latin typeface="Arial"/>
              <a:ea typeface="Arial"/>
              <a:cs typeface="Arial"/>
              <a:sym typeface="Arial"/>
            </a:endParaRPr>
          </a:p>
        </p:txBody>
      </p:sp>
      <p:sp>
        <p:nvSpPr>
          <p:cNvPr id="1243" name="Google Shape;1243;p6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244" name="Google Shape;1244;p6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245" name="Google Shape;1245;p6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246" name="Google Shape;1246;p6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247" name="Google Shape;1247;p6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248" name="Google Shape;1248;p6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249" name="Google Shape;1249;p60"/>
          <p:cNvSpPr/>
          <p:nvPr/>
        </p:nvSpPr>
        <p:spPr>
          <a:xfrm>
            <a:off x="428040" y="1625040"/>
            <a:ext cx="3313080" cy="114084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 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Navegadores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HTTPie</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cURL</a:t>
            </a:r>
            <a:endParaRPr b="0" i="0" sz="1500" u="none" cap="none" strike="noStrike">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6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255" name="Google Shape;1255;p6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HTTPie</a:t>
            </a:r>
            <a:endParaRPr b="0" i="0" sz="2000" u="none" cap="none" strike="noStrike">
              <a:latin typeface="Arial"/>
              <a:ea typeface="Arial"/>
              <a:cs typeface="Arial"/>
              <a:sym typeface="Arial"/>
            </a:endParaRPr>
          </a:p>
        </p:txBody>
      </p:sp>
      <p:sp>
        <p:nvSpPr>
          <p:cNvPr id="1256" name="Google Shape;1256;p6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257" name="Google Shape;1257;p6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258" name="Google Shape;1258;p6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259" name="Google Shape;1259;p6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260" name="Google Shape;1260;p6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261" name="Google Shape;1261;p6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262" name="Google Shape;1262;p61"/>
          <p:cNvSpPr/>
          <p:nvPr/>
        </p:nvSpPr>
        <p:spPr>
          <a:xfrm>
            <a:off x="428040" y="1626120"/>
            <a:ext cx="842616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 HTTP sin interfaz gráfica (solo por línea de comandos)</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Permite realizar cualquier tipo de petición HTTP</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No permite interactuar con la respuesta, aunque sea una página web</a:t>
            </a:r>
            <a:endParaRPr b="0" i="0" sz="1500" u="none" cap="none" strike="noStrike">
              <a:latin typeface="Arial"/>
              <a:ea typeface="Arial"/>
              <a:cs typeface="Arial"/>
              <a:sym typeface="Arial"/>
            </a:endParaRPr>
          </a:p>
        </p:txBody>
      </p:sp>
      <p:pic>
        <p:nvPicPr>
          <p:cNvPr id="1263" name="Google Shape;1263;p61"/>
          <p:cNvPicPr preferRelativeResize="0"/>
          <p:nvPr/>
        </p:nvPicPr>
        <p:blipFill rotWithShape="1">
          <a:blip r:embed="rId7">
            <a:alphaModFix/>
          </a:blip>
          <a:srcRect b="0" l="0" r="0" t="0"/>
          <a:stretch/>
        </p:blipFill>
        <p:spPr>
          <a:xfrm>
            <a:off x="2196000" y="2448000"/>
            <a:ext cx="4831920" cy="251856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6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269" name="Google Shape;1269;p6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HTTPie</a:t>
            </a:r>
            <a:endParaRPr b="0" i="0" sz="2000" u="none" cap="none" strike="noStrike">
              <a:latin typeface="Arial"/>
              <a:ea typeface="Arial"/>
              <a:cs typeface="Arial"/>
              <a:sym typeface="Arial"/>
            </a:endParaRPr>
          </a:p>
        </p:txBody>
      </p:sp>
      <p:sp>
        <p:nvSpPr>
          <p:cNvPr id="1270" name="Google Shape;1270;p6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271" name="Google Shape;1271;p6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272" name="Google Shape;1272;p6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273" name="Google Shape;1273;p6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274" name="Google Shape;1274;p6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275" name="Google Shape;1275;p6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276" name="Google Shape;1276;p62"/>
          <p:cNvSpPr/>
          <p:nvPr/>
        </p:nvSpPr>
        <p:spPr>
          <a:xfrm>
            <a:off x="428040" y="1626120"/>
            <a:ext cx="842616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Instalación:</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Ejecutar “sudo apt install httpie” desde la terminal</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No necesita crear ninguna cuenta</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 ejecuta desde la terminal con el comando “http”</a:t>
            </a:r>
            <a:endParaRPr b="0" i="0" sz="1500" u="none" cap="none" strike="noStrike">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6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282" name="Google Shape;1282;p6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PRÁCTICA!</a:t>
            </a:r>
            <a:endParaRPr b="0" i="0" sz="2000" u="none" cap="none" strike="noStrike">
              <a:latin typeface="Arial"/>
              <a:ea typeface="Arial"/>
              <a:cs typeface="Arial"/>
              <a:sym typeface="Arial"/>
            </a:endParaRPr>
          </a:p>
        </p:txBody>
      </p:sp>
      <p:sp>
        <p:nvSpPr>
          <p:cNvPr id="1283" name="Google Shape;1283;p6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284" name="Google Shape;1284;p6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285" name="Google Shape;1285;p6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286" name="Google Shape;1286;p6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287" name="Google Shape;1287;p6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288" name="Google Shape;1288;p6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289" name="Google Shape;1289;p63"/>
          <p:cNvSpPr/>
          <p:nvPr/>
        </p:nvSpPr>
        <p:spPr>
          <a:xfrm>
            <a:off x="3024000" y="2644200"/>
            <a:ext cx="4895640" cy="4874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1440"/>
              <a:buFont typeface="Noto Sans Symbols"/>
              <a:buChar char="●"/>
            </a:pPr>
            <a:r>
              <a:rPr b="0" i="0" lang="es" sz="3200" u="none" cap="none" strike="noStrike">
                <a:solidFill>
                  <a:srgbClr val="000000"/>
                </a:solidFill>
                <a:latin typeface="Poppins Light"/>
                <a:ea typeface="Poppins Light"/>
                <a:cs typeface="Poppins Light"/>
                <a:sym typeface="Poppins Light"/>
              </a:rPr>
              <a:t>[3.3] HTTPie</a:t>
            </a:r>
            <a:endParaRPr b="0" i="0" sz="3200" u="none" cap="none" strike="noStrike">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6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295" name="Google Shape;1295;p6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Postman &amp; HTTPie</a:t>
            </a:r>
            <a:endParaRPr b="0" i="0" sz="2000" u="none" cap="none" strike="noStrike">
              <a:latin typeface="Arial"/>
              <a:ea typeface="Arial"/>
              <a:cs typeface="Arial"/>
              <a:sym typeface="Arial"/>
            </a:endParaRPr>
          </a:p>
        </p:txBody>
      </p:sp>
      <p:sp>
        <p:nvSpPr>
          <p:cNvPr id="1296" name="Google Shape;1296;p6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297" name="Google Shape;1297;p6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298" name="Google Shape;1298;p6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299" name="Google Shape;1299;p6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300" name="Google Shape;1300;p6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301" name="Google Shape;1301;p6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302" name="Google Shape;1302;p64"/>
          <p:cNvSpPr/>
          <p:nvPr/>
        </p:nvSpPr>
        <p:spPr>
          <a:xfrm>
            <a:off x="428040" y="1625040"/>
            <a:ext cx="3313080" cy="114084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 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Navegadores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cURL</a:t>
            </a:r>
            <a:endParaRPr b="1" i="0" sz="1500" u="none" cap="none" strike="noStrike"/>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6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308" name="Google Shape;1308;p6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cURL</a:t>
            </a:r>
            <a:endParaRPr b="0" i="0" sz="2000" u="none" cap="none" strike="noStrike">
              <a:latin typeface="Arial"/>
              <a:ea typeface="Arial"/>
              <a:cs typeface="Arial"/>
              <a:sym typeface="Arial"/>
            </a:endParaRPr>
          </a:p>
        </p:txBody>
      </p:sp>
      <p:sp>
        <p:nvSpPr>
          <p:cNvPr id="1309" name="Google Shape;1309;p6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310" name="Google Shape;1310;p6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311" name="Google Shape;1311;p6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312" name="Google Shape;1312;p6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313" name="Google Shape;1313;p6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314" name="Google Shape;1314;p6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315" name="Google Shape;1315;p65"/>
          <p:cNvSpPr/>
          <p:nvPr/>
        </p:nvSpPr>
        <p:spPr>
          <a:xfrm>
            <a:off x="428040" y="1626120"/>
            <a:ext cx="842616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Cliente HTTP sin interfaz gráfica (solo por línea de comandos)</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Muy similar a HTTPie</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Viene instalado en Ubuntu, aunque con </a:t>
            </a:r>
            <a:r>
              <a:rPr lang="es" sz="1500">
                <a:solidFill>
                  <a:schemeClr val="dk1"/>
                </a:solidFill>
                <a:latin typeface="Poppins Light"/>
                <a:ea typeface="Poppins Light"/>
                <a:cs typeface="Poppins Light"/>
                <a:sym typeface="Poppins Light"/>
              </a:rPr>
              <a:t>Ejecutar “sudo apt install httpie” se actualiza</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 ejecuta desde la terminal con el comando “curl”</a:t>
            </a:r>
            <a:endParaRPr b="0" i="0" sz="1500" u="none" cap="none" strike="noStrike">
              <a:latin typeface="Arial"/>
              <a:ea typeface="Arial"/>
              <a:cs typeface="Arial"/>
              <a:sym typeface="Arial"/>
            </a:endParaRPr>
          </a:p>
        </p:txBody>
      </p:sp>
      <p:pic>
        <p:nvPicPr>
          <p:cNvPr id="1316" name="Google Shape;1316;p65"/>
          <p:cNvPicPr preferRelativeResize="0"/>
          <p:nvPr/>
        </p:nvPicPr>
        <p:blipFill rotWithShape="1">
          <a:blip r:embed="rId7">
            <a:alphaModFix/>
          </a:blip>
          <a:srcRect b="0" l="0" r="0" t="0"/>
          <a:stretch/>
        </p:blipFill>
        <p:spPr>
          <a:xfrm>
            <a:off x="1058040" y="2880000"/>
            <a:ext cx="6932520" cy="108396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6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a:t>
            </a:r>
            <a:r>
              <a:rPr b="1" i="0" lang="es" sz="700" u="none" cap="none" strike="noStrike">
                <a:solidFill>
                  <a:srgbClr val="000000"/>
                </a:solidFill>
                <a:latin typeface="Poppins"/>
                <a:ea typeface="Poppins"/>
                <a:cs typeface="Poppins"/>
                <a:sym typeface="Poppins"/>
              </a:rPr>
              <a:t>Postman &amp; HTTPie</a:t>
            </a:r>
            <a:r>
              <a:rPr b="0" i="0" lang="es" sz="700" u="none" cap="none" strike="noStrike">
                <a:solidFill>
                  <a:srgbClr val="000000"/>
                </a:solidFill>
                <a:latin typeface="Poppins"/>
                <a:ea typeface="Poppins"/>
                <a:cs typeface="Poppins"/>
                <a:sym typeface="Poppins"/>
              </a:rPr>
              <a:t> I  APIs  I  Nginx  I  Certificados SSL  I  Resumen  I  Proyecto</a:t>
            </a:r>
            <a:endParaRPr b="0" i="0" sz="700" u="none" cap="none" strike="noStrike">
              <a:latin typeface="Arial"/>
              <a:ea typeface="Arial"/>
              <a:cs typeface="Arial"/>
              <a:sym typeface="Arial"/>
            </a:endParaRPr>
          </a:p>
        </p:txBody>
      </p:sp>
      <p:sp>
        <p:nvSpPr>
          <p:cNvPr id="1322" name="Google Shape;1322;p6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PRÁCTICA!</a:t>
            </a:r>
            <a:endParaRPr b="0" i="0" sz="2000" u="none" cap="none" strike="noStrike">
              <a:latin typeface="Arial"/>
              <a:ea typeface="Arial"/>
              <a:cs typeface="Arial"/>
              <a:sym typeface="Arial"/>
            </a:endParaRPr>
          </a:p>
        </p:txBody>
      </p:sp>
      <p:sp>
        <p:nvSpPr>
          <p:cNvPr id="1323" name="Google Shape;1323;p6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324" name="Google Shape;1324;p6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325" name="Google Shape;1325;p6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326" name="Google Shape;1326;p6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327" name="Google Shape;1327;p6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328" name="Google Shape;1328;p6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329" name="Google Shape;1329;p66"/>
          <p:cNvSpPr/>
          <p:nvPr/>
        </p:nvSpPr>
        <p:spPr>
          <a:xfrm>
            <a:off x="3168000" y="2680200"/>
            <a:ext cx="4247640" cy="4874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1440"/>
              <a:buFont typeface="Noto Sans Symbols"/>
              <a:buChar char="●"/>
            </a:pPr>
            <a:r>
              <a:rPr b="0" i="0" lang="es" sz="3200" u="none" cap="none" strike="noStrike">
                <a:solidFill>
                  <a:srgbClr val="000000"/>
                </a:solidFill>
                <a:latin typeface="Poppins Light"/>
                <a:ea typeface="Poppins Light"/>
                <a:cs typeface="Poppins Light"/>
                <a:sym typeface="Poppins Light"/>
              </a:rPr>
              <a:t>[3.4] cURL</a:t>
            </a:r>
            <a:endParaRPr b="0" i="0" sz="3200" u="none" cap="none" strike="noStrike">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6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335" name="Google Shape;1335;p6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Indice</a:t>
            </a:r>
            <a:endParaRPr b="0" i="0" sz="2000" u="none" cap="none" strike="noStrike">
              <a:latin typeface="Arial"/>
              <a:ea typeface="Arial"/>
              <a:cs typeface="Arial"/>
              <a:sym typeface="Arial"/>
            </a:endParaRPr>
          </a:p>
        </p:txBody>
      </p:sp>
      <p:sp>
        <p:nvSpPr>
          <p:cNvPr id="1336" name="Google Shape;1336;p6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337" name="Google Shape;1337;p6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338" name="Google Shape;1338;p6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339" name="Google Shape;1339;p6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340" name="Google Shape;1340;p6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341" name="Google Shape;1341;p6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342" name="Google Shape;1342;p67"/>
          <p:cNvSpPr/>
          <p:nvPr/>
        </p:nvSpPr>
        <p:spPr>
          <a:xfrm>
            <a:off x="428040" y="1625040"/>
            <a:ext cx="3313080" cy="18255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 &amp; 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APIs</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Nginx</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 SSL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Resumen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Proyecto</a:t>
            </a:r>
            <a:endParaRPr b="0" i="0" sz="1500" u="none" cap="none" strike="noStrike">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6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348" name="Google Shape;1348;p6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APIs</a:t>
            </a:r>
            <a:endParaRPr b="0" i="0" sz="2000" u="none" cap="none" strike="noStrike">
              <a:latin typeface="Arial"/>
              <a:ea typeface="Arial"/>
              <a:cs typeface="Arial"/>
              <a:sym typeface="Arial"/>
            </a:endParaRPr>
          </a:p>
        </p:txBody>
      </p:sp>
      <p:sp>
        <p:nvSpPr>
          <p:cNvPr id="1349" name="Google Shape;1349;p6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350" name="Google Shape;1350;p6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351" name="Google Shape;1351;p6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352" name="Google Shape;1352;p6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353" name="Google Shape;1353;p6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354" name="Google Shape;1354;p6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355" name="Google Shape;1355;p68"/>
          <p:cNvSpPr/>
          <p:nvPr/>
        </p:nvSpPr>
        <p:spPr>
          <a:xfrm>
            <a:off x="428050" y="1625060"/>
            <a:ext cx="3313200" cy="89310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Definición</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Respuestas</a:t>
            </a:r>
            <a:endParaRPr sz="1500">
              <a:latin typeface="Poppins Light"/>
              <a:ea typeface="Poppins Light"/>
              <a:cs typeface="Poppins Light"/>
              <a:sym typeface="Poppins Light"/>
            </a:endParaRPr>
          </a:p>
          <a:p>
            <a:pPr indent="-212760" lvl="0" marL="216000" marR="0" rtl="0" algn="just">
              <a:lnSpc>
                <a:spcPct val="100000"/>
              </a:lnSpc>
              <a:spcBef>
                <a:spcPts val="0"/>
              </a:spcBef>
              <a:spcAft>
                <a:spcPts val="0"/>
              </a:spcAft>
              <a:buClr>
                <a:srgbClr val="000000"/>
              </a:buClr>
              <a:buSzPts val="675"/>
              <a:buFont typeface="Noto Sans Symbols"/>
              <a:buChar char="●"/>
            </a:pPr>
            <a:r>
              <a:rPr lang="es" sz="1500">
                <a:latin typeface="Poppins Light"/>
                <a:ea typeface="Poppins Light"/>
                <a:cs typeface="Poppins Light"/>
                <a:sym typeface="Poppins Light"/>
              </a:rPr>
              <a:t>Autenticación</a:t>
            </a:r>
            <a:endParaRPr sz="1500">
              <a:latin typeface="Poppins Light"/>
              <a:ea typeface="Poppins Light"/>
              <a:cs typeface="Poppins Light"/>
              <a:sym typeface="Poppi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150" name="Google Shape;150;p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Protocolo IP</a:t>
            </a:r>
            <a:endParaRPr b="0" i="0" sz="2000" u="none" cap="none" strike="noStrike">
              <a:latin typeface="Arial"/>
              <a:ea typeface="Arial"/>
              <a:cs typeface="Arial"/>
              <a:sym typeface="Arial"/>
            </a:endParaRPr>
          </a:p>
        </p:txBody>
      </p:sp>
      <p:sp>
        <p:nvSpPr>
          <p:cNvPr id="151" name="Google Shape;151;p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52" name="Google Shape;152;p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53" name="Google Shape;153;p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54" name="Google Shape;154;p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55" name="Google Shape;155;p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56" name="Google Shape;156;p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57" name="Google Shape;157;p7"/>
          <p:cNvSpPr/>
          <p:nvPr/>
        </p:nvSpPr>
        <p:spPr>
          <a:xfrm>
            <a:off x="3534480" y="3149280"/>
            <a:ext cx="2474640" cy="483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2800" u="none" cap="none" strike="noStrike">
                <a:solidFill>
                  <a:srgbClr val="5983B0"/>
                </a:solidFill>
                <a:latin typeface="Arial"/>
                <a:ea typeface="Arial"/>
                <a:cs typeface="Arial"/>
                <a:sym typeface="Arial"/>
              </a:rPr>
              <a:t>INTERNET</a:t>
            </a:r>
            <a:endParaRPr b="0" i="0" sz="2800" u="none" cap="none" strike="noStrike">
              <a:latin typeface="Arial"/>
              <a:ea typeface="Arial"/>
              <a:cs typeface="Arial"/>
              <a:sym typeface="Arial"/>
            </a:endParaRPr>
          </a:p>
        </p:txBody>
      </p:sp>
      <p:sp>
        <p:nvSpPr>
          <p:cNvPr id="158" name="Google Shape;158;p7"/>
          <p:cNvSpPr/>
          <p:nvPr/>
        </p:nvSpPr>
        <p:spPr>
          <a:xfrm>
            <a:off x="428040" y="1625760"/>
            <a:ext cx="8209080" cy="4561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Direcciones IP públicas (Internet)</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Direcciones IP privadas (redes locales), que tienen unas direcciones específicas</a:t>
            </a:r>
            <a:endParaRPr b="0" i="0" sz="1500" u="none" cap="none" strike="noStrike">
              <a:latin typeface="Arial"/>
              <a:ea typeface="Arial"/>
              <a:cs typeface="Arial"/>
              <a:sym typeface="Arial"/>
            </a:endParaRPr>
          </a:p>
        </p:txBody>
      </p:sp>
      <p:sp>
        <p:nvSpPr>
          <p:cNvPr id="159" name="Google Shape;159;p7"/>
          <p:cNvSpPr/>
          <p:nvPr/>
        </p:nvSpPr>
        <p:spPr>
          <a:xfrm>
            <a:off x="2916000" y="2844000"/>
            <a:ext cx="3093600" cy="1365600"/>
          </a:xfrm>
          <a:prstGeom prst="ellipse">
            <a:avLst/>
          </a:prstGeom>
          <a:noFill/>
          <a:ln cap="flat" cmpd="sng" w="9525">
            <a:solidFill>
              <a:srgbClr val="5983B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3276000" y="3545280"/>
            <a:ext cx="2805480" cy="483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600" u="none" cap="none" strike="noStrike">
                <a:solidFill>
                  <a:srgbClr val="5983B0"/>
                </a:solidFill>
                <a:latin typeface="Arial"/>
                <a:ea typeface="Arial"/>
                <a:cs typeface="Arial"/>
                <a:sym typeface="Arial"/>
              </a:rPr>
              <a:t>I</a:t>
            </a:r>
            <a:r>
              <a:rPr lang="es" sz="1600">
                <a:solidFill>
                  <a:srgbClr val="5983B0"/>
                </a:solidFill>
              </a:rPr>
              <a:t>Ps</a:t>
            </a:r>
            <a:r>
              <a:rPr b="0" i="0" lang="es" sz="1600" u="none" cap="none" strike="noStrike">
                <a:solidFill>
                  <a:srgbClr val="5983B0"/>
                </a:solidFill>
                <a:latin typeface="Arial"/>
                <a:ea typeface="Arial"/>
                <a:cs typeface="Arial"/>
                <a:sym typeface="Arial"/>
              </a:rPr>
              <a:t> públicas (no se repiten)</a:t>
            </a:r>
            <a:endParaRPr b="0" i="0" sz="1600" u="none" cap="none" strike="noStrike">
              <a:latin typeface="Arial"/>
              <a:ea typeface="Arial"/>
              <a:cs typeface="Arial"/>
              <a:sym typeface="Arial"/>
            </a:endParaRPr>
          </a:p>
        </p:txBody>
      </p:sp>
      <p:sp>
        <p:nvSpPr>
          <p:cNvPr id="161" name="Google Shape;161;p7"/>
          <p:cNvSpPr/>
          <p:nvPr/>
        </p:nvSpPr>
        <p:spPr>
          <a:xfrm>
            <a:off x="5436360" y="2268360"/>
            <a:ext cx="1077120" cy="89712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5406480" y="2393640"/>
            <a:ext cx="1215000" cy="48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600" u="none" cap="none" strike="noStrike">
                <a:solidFill>
                  <a:srgbClr val="355269"/>
                </a:solidFill>
                <a:latin typeface="Arial"/>
                <a:ea typeface="Arial"/>
                <a:cs typeface="Arial"/>
                <a:sym typeface="Arial"/>
              </a:rPr>
              <a:t>RED LOCAL</a:t>
            </a:r>
            <a:endParaRPr b="0" i="0" sz="1600" u="none" cap="none" strike="noStrike">
              <a:latin typeface="Arial"/>
              <a:ea typeface="Arial"/>
              <a:cs typeface="Arial"/>
              <a:sym typeface="Arial"/>
            </a:endParaRPr>
          </a:p>
        </p:txBody>
      </p:sp>
      <p:sp>
        <p:nvSpPr>
          <p:cNvPr id="163" name="Google Shape;163;p7"/>
          <p:cNvSpPr/>
          <p:nvPr/>
        </p:nvSpPr>
        <p:spPr>
          <a:xfrm>
            <a:off x="5472360" y="3852360"/>
            <a:ext cx="1077120" cy="89712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5442480" y="3977640"/>
            <a:ext cx="1215000" cy="48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600" u="none" cap="none" strike="noStrike">
                <a:solidFill>
                  <a:srgbClr val="355269"/>
                </a:solidFill>
                <a:latin typeface="Arial"/>
                <a:ea typeface="Arial"/>
                <a:cs typeface="Arial"/>
                <a:sym typeface="Arial"/>
              </a:rPr>
              <a:t>RED LOCAL</a:t>
            </a:r>
            <a:endParaRPr b="0" i="0" sz="1600" u="none" cap="none" strike="noStrike">
              <a:latin typeface="Arial"/>
              <a:ea typeface="Arial"/>
              <a:cs typeface="Arial"/>
              <a:sym typeface="Arial"/>
            </a:endParaRPr>
          </a:p>
        </p:txBody>
      </p:sp>
      <p:sp>
        <p:nvSpPr>
          <p:cNvPr id="165" name="Google Shape;165;p7"/>
          <p:cNvSpPr/>
          <p:nvPr/>
        </p:nvSpPr>
        <p:spPr>
          <a:xfrm>
            <a:off x="2376360" y="3852360"/>
            <a:ext cx="1077120" cy="89712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2346480" y="3977640"/>
            <a:ext cx="1215000" cy="48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600" u="none" cap="none" strike="noStrike">
                <a:solidFill>
                  <a:srgbClr val="355269"/>
                </a:solidFill>
                <a:latin typeface="Arial"/>
                <a:ea typeface="Arial"/>
                <a:cs typeface="Arial"/>
                <a:sym typeface="Arial"/>
              </a:rPr>
              <a:t>RED LOCAL</a:t>
            </a:r>
            <a:endParaRPr b="0" i="0" sz="1600" u="none" cap="none" strike="noStrike">
              <a:latin typeface="Arial"/>
              <a:ea typeface="Arial"/>
              <a:cs typeface="Arial"/>
              <a:sym typeface="Arial"/>
            </a:endParaRPr>
          </a:p>
        </p:txBody>
      </p:sp>
      <p:sp>
        <p:nvSpPr>
          <p:cNvPr id="167" name="Google Shape;167;p7"/>
          <p:cNvSpPr/>
          <p:nvPr/>
        </p:nvSpPr>
        <p:spPr>
          <a:xfrm>
            <a:off x="3761640" y="4193640"/>
            <a:ext cx="635760" cy="62784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3672000" y="4317480"/>
            <a:ext cx="861480" cy="3380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355269"/>
                </a:solidFill>
                <a:latin typeface="Arial"/>
                <a:ea typeface="Arial"/>
                <a:cs typeface="Arial"/>
                <a:sym typeface="Arial"/>
              </a:rPr>
              <a:t>RED LOCAL</a:t>
            </a:r>
            <a:endParaRPr b="0" i="0" sz="1000" u="none" cap="none" strike="noStrike">
              <a:latin typeface="Arial"/>
              <a:ea typeface="Arial"/>
              <a:cs typeface="Arial"/>
              <a:sym typeface="Arial"/>
            </a:endParaRPr>
          </a:p>
        </p:txBody>
      </p:sp>
      <p:sp>
        <p:nvSpPr>
          <p:cNvPr id="169" name="Google Shape;169;p7"/>
          <p:cNvSpPr/>
          <p:nvPr/>
        </p:nvSpPr>
        <p:spPr>
          <a:xfrm>
            <a:off x="3761640" y="2213640"/>
            <a:ext cx="700560" cy="66456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3672000" y="2373480"/>
            <a:ext cx="861480" cy="3380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355269"/>
                </a:solidFill>
                <a:latin typeface="Arial"/>
                <a:ea typeface="Arial"/>
                <a:cs typeface="Arial"/>
                <a:sym typeface="Arial"/>
              </a:rPr>
              <a:t>RED LOCAL</a:t>
            </a:r>
            <a:endParaRPr b="0" i="0" sz="1000" u="none" cap="none" strike="noStrike">
              <a:latin typeface="Arial"/>
              <a:ea typeface="Arial"/>
              <a:cs typeface="Arial"/>
              <a:sym typeface="Arial"/>
            </a:endParaRPr>
          </a:p>
        </p:txBody>
      </p:sp>
      <p:sp>
        <p:nvSpPr>
          <p:cNvPr id="171" name="Google Shape;171;p7"/>
          <p:cNvSpPr/>
          <p:nvPr/>
        </p:nvSpPr>
        <p:spPr>
          <a:xfrm>
            <a:off x="2969640" y="2429640"/>
            <a:ext cx="635760" cy="62784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2880000" y="2553480"/>
            <a:ext cx="861480" cy="3380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355269"/>
                </a:solidFill>
                <a:latin typeface="Arial"/>
                <a:ea typeface="Arial"/>
                <a:cs typeface="Arial"/>
                <a:sym typeface="Arial"/>
              </a:rPr>
              <a:t>RED LOCAL</a:t>
            </a:r>
            <a:endParaRPr b="0" i="0" sz="1000" u="none" cap="none" strike="noStrike">
              <a:latin typeface="Arial"/>
              <a:ea typeface="Arial"/>
              <a:cs typeface="Arial"/>
              <a:sym typeface="Arial"/>
            </a:endParaRPr>
          </a:p>
        </p:txBody>
      </p:sp>
      <p:sp>
        <p:nvSpPr>
          <p:cNvPr id="173" name="Google Shape;173;p7"/>
          <p:cNvSpPr/>
          <p:nvPr/>
        </p:nvSpPr>
        <p:spPr>
          <a:xfrm>
            <a:off x="2825640" y="2988000"/>
            <a:ext cx="267840" cy="28548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2645640" y="3384360"/>
            <a:ext cx="267840" cy="28548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4481640" y="4212720"/>
            <a:ext cx="267840" cy="28548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4661640" y="2556720"/>
            <a:ext cx="267840" cy="28548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5993640" y="3384720"/>
            <a:ext cx="267840" cy="285480"/>
          </a:xfrm>
          <a:prstGeom prst="ellipse">
            <a:avLst/>
          </a:prstGeom>
          <a:noFill/>
          <a:ln cap="flat" cmpd="sng" w="9525">
            <a:solidFill>
              <a:srgbClr val="3552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7242480" y="3693240"/>
            <a:ext cx="1719000" cy="48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200" u="none" cap="none" strike="noStrike">
                <a:solidFill>
                  <a:srgbClr val="355269"/>
                </a:solidFill>
                <a:latin typeface="Arial"/>
                <a:ea typeface="Arial"/>
                <a:cs typeface="Arial"/>
                <a:sym typeface="Arial"/>
              </a:rPr>
              <a:t>Las direcciones IP privadas sí se pueden repetir, pero nunca dentro de la misma red local</a:t>
            </a:r>
            <a:endParaRPr b="0" i="0" sz="1200" u="none" cap="none" strike="noStrike">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6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361" name="Google Shape;1361;p6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362" name="Google Shape;1362;p6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363" name="Google Shape;1363;p6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364" name="Google Shape;1364;p6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365" name="Google Shape;1365;p6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366" name="Google Shape;1366;p6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367" name="Google Shape;1367;p6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368" name="Google Shape;1368;p69"/>
          <p:cNvSpPr/>
          <p:nvPr/>
        </p:nvSpPr>
        <p:spPr>
          <a:xfrm>
            <a:off x="428040" y="1626120"/>
            <a:ext cx="842616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Hasta ahora, cuando hablábamos de HTTP, siempre hablábamos de páginas web</a:t>
            </a:r>
            <a:endParaRPr b="0" i="0" sz="1500" u="none" cap="none" strike="noStrike">
              <a:latin typeface="Arial"/>
              <a:ea typeface="Arial"/>
              <a:cs typeface="Arial"/>
              <a:sym typeface="Arial"/>
            </a:endParaRPr>
          </a:p>
        </p:txBody>
      </p:sp>
      <p:pic>
        <p:nvPicPr>
          <p:cNvPr id="1369" name="Google Shape;1369;p69"/>
          <p:cNvPicPr preferRelativeResize="0"/>
          <p:nvPr/>
        </p:nvPicPr>
        <p:blipFill rotWithShape="1">
          <a:blip r:embed="rId7">
            <a:alphaModFix/>
          </a:blip>
          <a:srcRect b="0" l="0" r="0" t="0"/>
          <a:stretch/>
        </p:blipFill>
        <p:spPr>
          <a:xfrm>
            <a:off x="1546200" y="2847240"/>
            <a:ext cx="581040" cy="514440"/>
          </a:xfrm>
          <a:prstGeom prst="rect">
            <a:avLst/>
          </a:prstGeom>
          <a:noFill/>
          <a:ln>
            <a:noFill/>
          </a:ln>
        </p:spPr>
      </p:pic>
      <p:pic>
        <p:nvPicPr>
          <p:cNvPr id="1370" name="Google Shape;1370;p69"/>
          <p:cNvPicPr preferRelativeResize="0"/>
          <p:nvPr/>
        </p:nvPicPr>
        <p:blipFill rotWithShape="1">
          <a:blip r:embed="rId8">
            <a:alphaModFix/>
          </a:blip>
          <a:srcRect b="0" l="0" r="0" t="0"/>
          <a:stretch/>
        </p:blipFill>
        <p:spPr>
          <a:xfrm>
            <a:off x="1711800" y="3396600"/>
            <a:ext cx="263520" cy="455760"/>
          </a:xfrm>
          <a:prstGeom prst="rect">
            <a:avLst/>
          </a:prstGeom>
          <a:noFill/>
          <a:ln>
            <a:noFill/>
          </a:ln>
        </p:spPr>
      </p:pic>
      <p:pic>
        <p:nvPicPr>
          <p:cNvPr id="1371" name="Google Shape;1371;p69"/>
          <p:cNvPicPr preferRelativeResize="0"/>
          <p:nvPr/>
        </p:nvPicPr>
        <p:blipFill rotWithShape="1">
          <a:blip r:embed="rId9">
            <a:alphaModFix/>
          </a:blip>
          <a:srcRect b="0" l="0" r="0" t="0"/>
          <a:stretch/>
        </p:blipFill>
        <p:spPr>
          <a:xfrm rot="-5415000">
            <a:off x="1623960" y="3776400"/>
            <a:ext cx="445320" cy="605520"/>
          </a:xfrm>
          <a:prstGeom prst="rect">
            <a:avLst/>
          </a:prstGeom>
          <a:noFill/>
          <a:ln>
            <a:noFill/>
          </a:ln>
        </p:spPr>
      </p:pic>
      <p:sp>
        <p:nvSpPr>
          <p:cNvPr id="1372" name="Google Shape;1372;p69"/>
          <p:cNvSpPr/>
          <p:nvPr/>
        </p:nvSpPr>
        <p:spPr>
          <a:xfrm>
            <a:off x="1402200" y="270324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9"/>
          <p:cNvSpPr/>
          <p:nvPr/>
        </p:nvSpPr>
        <p:spPr>
          <a:xfrm>
            <a:off x="936000" y="2356920"/>
            <a:ext cx="1798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1374" name="Google Shape;1374;p69"/>
          <p:cNvSpPr/>
          <p:nvPr/>
        </p:nvSpPr>
        <p:spPr>
          <a:xfrm>
            <a:off x="5974200" y="270324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9"/>
          <p:cNvSpPr/>
          <p:nvPr/>
        </p:nvSpPr>
        <p:spPr>
          <a:xfrm>
            <a:off x="5400000" y="2356920"/>
            <a:ext cx="1942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1376" name="Google Shape;1376;p69"/>
          <p:cNvPicPr preferRelativeResize="0"/>
          <p:nvPr/>
        </p:nvPicPr>
        <p:blipFill rotWithShape="1">
          <a:blip r:embed="rId10">
            <a:alphaModFix/>
          </a:blip>
          <a:srcRect b="0" l="0" r="0" t="0"/>
          <a:stretch/>
        </p:blipFill>
        <p:spPr>
          <a:xfrm>
            <a:off x="6228000" y="2778840"/>
            <a:ext cx="357840" cy="641520"/>
          </a:xfrm>
          <a:prstGeom prst="rect">
            <a:avLst/>
          </a:prstGeom>
          <a:noFill/>
          <a:ln>
            <a:noFill/>
          </a:ln>
        </p:spPr>
      </p:pic>
      <p:pic>
        <p:nvPicPr>
          <p:cNvPr id="1377" name="Google Shape;1377;p69"/>
          <p:cNvPicPr preferRelativeResize="0"/>
          <p:nvPr/>
        </p:nvPicPr>
        <p:blipFill rotWithShape="1">
          <a:blip r:embed="rId11">
            <a:alphaModFix/>
          </a:blip>
          <a:srcRect b="0" l="0" r="0" t="0"/>
          <a:stretch/>
        </p:blipFill>
        <p:spPr>
          <a:xfrm>
            <a:off x="6162480" y="3445200"/>
            <a:ext cx="530640" cy="407160"/>
          </a:xfrm>
          <a:prstGeom prst="rect">
            <a:avLst/>
          </a:prstGeom>
          <a:noFill/>
          <a:ln>
            <a:noFill/>
          </a:ln>
        </p:spPr>
      </p:pic>
      <p:pic>
        <p:nvPicPr>
          <p:cNvPr id="1378" name="Google Shape;1378;p69"/>
          <p:cNvPicPr preferRelativeResize="0"/>
          <p:nvPr/>
        </p:nvPicPr>
        <p:blipFill rotWithShape="1">
          <a:blip r:embed="rId12">
            <a:alphaModFix/>
          </a:blip>
          <a:srcRect b="0" l="0" r="0" t="0"/>
          <a:stretch/>
        </p:blipFill>
        <p:spPr>
          <a:xfrm>
            <a:off x="6264000" y="3927240"/>
            <a:ext cx="357120" cy="410400"/>
          </a:xfrm>
          <a:prstGeom prst="rect">
            <a:avLst/>
          </a:prstGeom>
          <a:noFill/>
          <a:ln>
            <a:noFill/>
          </a:ln>
        </p:spPr>
      </p:pic>
      <p:sp>
        <p:nvSpPr>
          <p:cNvPr id="1379" name="Google Shape;1379;p69"/>
          <p:cNvSpPr/>
          <p:nvPr/>
        </p:nvSpPr>
        <p:spPr>
          <a:xfrm flipH="1" rot="10800000">
            <a:off x="2491560" y="319932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380" name="Google Shape;1380;p69"/>
          <p:cNvSpPr/>
          <p:nvPr/>
        </p:nvSpPr>
        <p:spPr>
          <a:xfrm flipH="1">
            <a:off x="2504160" y="385524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1381" name="Google Shape;1381;p69"/>
          <p:cNvSpPr/>
          <p:nvPr/>
        </p:nvSpPr>
        <p:spPr>
          <a:xfrm>
            <a:off x="2340360" y="2919240"/>
            <a:ext cx="2841120" cy="640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 de google.com</a:t>
            </a:r>
            <a:endParaRPr b="0" i="0" sz="1300" u="none" cap="none" strike="noStrike">
              <a:latin typeface="Arial"/>
              <a:ea typeface="Arial"/>
              <a:cs typeface="Arial"/>
              <a:sym typeface="Arial"/>
            </a:endParaRPr>
          </a:p>
        </p:txBody>
      </p:sp>
      <p:sp>
        <p:nvSpPr>
          <p:cNvPr id="1382" name="Google Shape;1382;p69"/>
          <p:cNvSpPr/>
          <p:nvPr/>
        </p:nvSpPr>
        <p:spPr>
          <a:xfrm>
            <a:off x="2772000" y="3829680"/>
            <a:ext cx="3165480" cy="456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Aquí tienes el contenido de google.com</a:t>
            </a:r>
            <a:endParaRPr b="0" i="0" sz="1300" u="none" cap="none" strike="noStrike">
              <a:latin typeface="Arial"/>
              <a:ea typeface="Arial"/>
              <a:cs typeface="Arial"/>
              <a:sym typeface="Arial"/>
            </a:endParaRPr>
          </a:p>
        </p:txBody>
      </p:sp>
      <p:sp>
        <p:nvSpPr>
          <p:cNvPr id="1383" name="Google Shape;1383;p69"/>
          <p:cNvSpPr/>
          <p:nvPr/>
        </p:nvSpPr>
        <p:spPr>
          <a:xfrm>
            <a:off x="3168000" y="3279240"/>
            <a:ext cx="201348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1384" name="Google Shape;1384;p69"/>
          <p:cNvSpPr/>
          <p:nvPr/>
        </p:nvSpPr>
        <p:spPr>
          <a:xfrm>
            <a:off x="2448000" y="2739240"/>
            <a:ext cx="3381480" cy="165348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9"/>
          <p:cNvSpPr/>
          <p:nvPr/>
        </p:nvSpPr>
        <p:spPr>
          <a:xfrm>
            <a:off x="3852000" y="242892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7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391" name="Google Shape;1391;p7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392" name="Google Shape;1392;p7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393" name="Google Shape;1393;p7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394" name="Google Shape;1394;p7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395" name="Google Shape;1395;p7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396" name="Google Shape;1396;p7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397" name="Google Shape;1397;p7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398" name="Google Shape;1398;p70"/>
          <p:cNvSpPr/>
          <p:nvPr/>
        </p:nvSpPr>
        <p:spPr>
          <a:xfrm>
            <a:off x="428040" y="1626120"/>
            <a:ext cx="8426160" cy="18255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API: conjunto de definiciones y protocolos para acceder a las funciones de un software</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Puede ser para acceder a las funciones de una librería de un lenguaje de programación, para acceder a las funciones de un programa, </a:t>
            </a:r>
            <a:r>
              <a:rPr b="1" i="0" lang="es" sz="1500" u="none" cap="none" strike="noStrike">
                <a:solidFill>
                  <a:srgbClr val="000000"/>
                </a:solidFill>
                <a:latin typeface="Poppins"/>
                <a:ea typeface="Poppins"/>
                <a:cs typeface="Poppins"/>
                <a:sym typeface="Poppins"/>
              </a:rPr>
              <a:t>para acceder a las funciones de un servidor</a:t>
            </a:r>
            <a:r>
              <a:rPr b="0" i="0" lang="es" sz="1500" u="none" cap="none" strike="noStrike">
                <a:solidFill>
                  <a:srgbClr val="000000"/>
                </a:solidFill>
                <a:latin typeface="Poppins Light"/>
                <a:ea typeface="Poppins Light"/>
                <a:cs typeface="Poppins Light"/>
                <a:sym typeface="Poppins Light"/>
              </a:rPr>
              <a:t>…</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Nos vamos a centrar en este último caso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Para nosotros, una API es un conjunto de llamadas HTTP que expone un servidor web</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Hay varios tipos de API, pero el más usado es REST</a:t>
            </a:r>
            <a:endParaRPr b="0" i="0" sz="1500" u="none" cap="none" strike="noStrike">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7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404" name="Google Shape;1404;p7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405" name="Google Shape;1405;p7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406" name="Google Shape;1406;p7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407" name="Google Shape;1407;p7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408" name="Google Shape;1408;p7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409" name="Google Shape;1409;p7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410" name="Google Shape;1410;p7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411" name="Google Shape;1411;p71"/>
          <p:cNvSpPr/>
          <p:nvPr/>
        </p:nvSpPr>
        <p:spPr>
          <a:xfrm>
            <a:off x="428040" y="1626120"/>
            <a:ext cx="842616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Para nosotros, una API es un conjunto de llamadas HTTP que expone un servidor web</a:t>
            </a:r>
            <a:endParaRPr b="0" i="0" sz="1500" u="none" cap="none" strike="noStrike">
              <a:latin typeface="Arial"/>
              <a:ea typeface="Arial"/>
              <a:cs typeface="Arial"/>
              <a:sym typeface="Arial"/>
            </a:endParaRPr>
          </a:p>
        </p:txBody>
      </p:sp>
      <p:pic>
        <p:nvPicPr>
          <p:cNvPr id="1412" name="Google Shape;1412;p71"/>
          <p:cNvPicPr preferRelativeResize="0"/>
          <p:nvPr/>
        </p:nvPicPr>
        <p:blipFill rotWithShape="1">
          <a:blip r:embed="rId7">
            <a:alphaModFix/>
          </a:blip>
          <a:srcRect b="0" l="0" r="0" t="0"/>
          <a:stretch/>
        </p:blipFill>
        <p:spPr>
          <a:xfrm>
            <a:off x="1474200" y="2778480"/>
            <a:ext cx="581040" cy="514440"/>
          </a:xfrm>
          <a:prstGeom prst="rect">
            <a:avLst/>
          </a:prstGeom>
          <a:noFill/>
          <a:ln>
            <a:noFill/>
          </a:ln>
        </p:spPr>
      </p:pic>
      <p:pic>
        <p:nvPicPr>
          <p:cNvPr id="1413" name="Google Shape;1413;p71"/>
          <p:cNvPicPr preferRelativeResize="0"/>
          <p:nvPr/>
        </p:nvPicPr>
        <p:blipFill rotWithShape="1">
          <a:blip r:embed="rId8">
            <a:alphaModFix/>
          </a:blip>
          <a:srcRect b="0" l="0" r="0" t="0"/>
          <a:stretch/>
        </p:blipFill>
        <p:spPr>
          <a:xfrm>
            <a:off x="1639800" y="3327840"/>
            <a:ext cx="263520" cy="455760"/>
          </a:xfrm>
          <a:prstGeom prst="rect">
            <a:avLst/>
          </a:prstGeom>
          <a:noFill/>
          <a:ln>
            <a:noFill/>
          </a:ln>
        </p:spPr>
      </p:pic>
      <p:pic>
        <p:nvPicPr>
          <p:cNvPr id="1414" name="Google Shape;1414;p71"/>
          <p:cNvPicPr preferRelativeResize="0"/>
          <p:nvPr/>
        </p:nvPicPr>
        <p:blipFill rotWithShape="1">
          <a:blip r:embed="rId9">
            <a:alphaModFix/>
          </a:blip>
          <a:srcRect b="0" l="0" r="0" t="0"/>
          <a:stretch/>
        </p:blipFill>
        <p:spPr>
          <a:xfrm rot="-5415000">
            <a:off x="1551960" y="3707640"/>
            <a:ext cx="445320" cy="605520"/>
          </a:xfrm>
          <a:prstGeom prst="rect">
            <a:avLst/>
          </a:prstGeom>
          <a:noFill/>
          <a:ln>
            <a:noFill/>
          </a:ln>
        </p:spPr>
      </p:pic>
      <p:sp>
        <p:nvSpPr>
          <p:cNvPr id="1415" name="Google Shape;1415;p71"/>
          <p:cNvSpPr/>
          <p:nvPr/>
        </p:nvSpPr>
        <p:spPr>
          <a:xfrm>
            <a:off x="1330200" y="263448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1"/>
          <p:cNvSpPr/>
          <p:nvPr/>
        </p:nvSpPr>
        <p:spPr>
          <a:xfrm>
            <a:off x="864000" y="2288160"/>
            <a:ext cx="1798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1417" name="Google Shape;1417;p71"/>
          <p:cNvSpPr/>
          <p:nvPr/>
        </p:nvSpPr>
        <p:spPr>
          <a:xfrm>
            <a:off x="5902200" y="2634480"/>
            <a:ext cx="244836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1"/>
          <p:cNvSpPr/>
          <p:nvPr/>
        </p:nvSpPr>
        <p:spPr>
          <a:xfrm>
            <a:off x="6156000" y="2288160"/>
            <a:ext cx="1942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1419" name="Google Shape;1419;p71"/>
          <p:cNvPicPr preferRelativeResize="0"/>
          <p:nvPr/>
        </p:nvPicPr>
        <p:blipFill rotWithShape="1">
          <a:blip r:embed="rId10">
            <a:alphaModFix/>
          </a:blip>
          <a:srcRect b="0" l="0" r="0" t="0"/>
          <a:stretch/>
        </p:blipFill>
        <p:spPr>
          <a:xfrm>
            <a:off x="7776000" y="2710080"/>
            <a:ext cx="357840" cy="641520"/>
          </a:xfrm>
          <a:prstGeom prst="rect">
            <a:avLst/>
          </a:prstGeom>
          <a:noFill/>
          <a:ln>
            <a:noFill/>
          </a:ln>
        </p:spPr>
      </p:pic>
      <p:pic>
        <p:nvPicPr>
          <p:cNvPr id="1420" name="Google Shape;1420;p71"/>
          <p:cNvPicPr preferRelativeResize="0"/>
          <p:nvPr/>
        </p:nvPicPr>
        <p:blipFill rotWithShape="1">
          <a:blip r:embed="rId11">
            <a:alphaModFix/>
          </a:blip>
          <a:srcRect b="0" l="0" r="0" t="0"/>
          <a:stretch/>
        </p:blipFill>
        <p:spPr>
          <a:xfrm>
            <a:off x="7710480" y="3376440"/>
            <a:ext cx="530640" cy="407160"/>
          </a:xfrm>
          <a:prstGeom prst="rect">
            <a:avLst/>
          </a:prstGeom>
          <a:noFill/>
          <a:ln>
            <a:noFill/>
          </a:ln>
        </p:spPr>
      </p:pic>
      <p:pic>
        <p:nvPicPr>
          <p:cNvPr id="1421" name="Google Shape;1421;p71"/>
          <p:cNvPicPr preferRelativeResize="0"/>
          <p:nvPr/>
        </p:nvPicPr>
        <p:blipFill rotWithShape="1">
          <a:blip r:embed="rId12">
            <a:alphaModFix/>
          </a:blip>
          <a:srcRect b="0" l="0" r="0" t="0"/>
          <a:stretch/>
        </p:blipFill>
        <p:spPr>
          <a:xfrm>
            <a:off x="7812000" y="3858480"/>
            <a:ext cx="357120" cy="410400"/>
          </a:xfrm>
          <a:prstGeom prst="rect">
            <a:avLst/>
          </a:prstGeom>
          <a:noFill/>
          <a:ln>
            <a:noFill/>
          </a:ln>
        </p:spPr>
      </p:pic>
      <p:sp>
        <p:nvSpPr>
          <p:cNvPr id="1422" name="Google Shape;1422;p71"/>
          <p:cNvSpPr/>
          <p:nvPr/>
        </p:nvSpPr>
        <p:spPr>
          <a:xfrm flipH="1" rot="10800000">
            <a:off x="2419560" y="313056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423" name="Google Shape;1423;p71"/>
          <p:cNvSpPr/>
          <p:nvPr/>
        </p:nvSpPr>
        <p:spPr>
          <a:xfrm flipH="1">
            <a:off x="2432160" y="378648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1424" name="Google Shape;1424;p71"/>
          <p:cNvSpPr/>
          <p:nvPr/>
        </p:nvSpPr>
        <p:spPr>
          <a:xfrm>
            <a:off x="2124360" y="2850480"/>
            <a:ext cx="2266200" cy="640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Ejecútame algo</a:t>
            </a:r>
            <a:endParaRPr b="0" i="0" sz="1300" u="none" cap="none" strike="noStrike">
              <a:latin typeface="Arial"/>
              <a:ea typeface="Arial"/>
              <a:cs typeface="Arial"/>
              <a:sym typeface="Arial"/>
            </a:endParaRPr>
          </a:p>
        </p:txBody>
      </p:sp>
      <p:sp>
        <p:nvSpPr>
          <p:cNvPr id="1425" name="Google Shape;1425;p71"/>
          <p:cNvSpPr/>
          <p:nvPr/>
        </p:nvSpPr>
        <p:spPr>
          <a:xfrm>
            <a:off x="3240000" y="3760920"/>
            <a:ext cx="2625480" cy="456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Aquí tienes la respuesta</a:t>
            </a:r>
            <a:endParaRPr b="0" i="0" sz="1300" u="none" cap="none" strike="noStrike">
              <a:latin typeface="Arial"/>
              <a:ea typeface="Arial"/>
              <a:cs typeface="Arial"/>
              <a:sym typeface="Arial"/>
            </a:endParaRPr>
          </a:p>
        </p:txBody>
      </p:sp>
      <p:sp>
        <p:nvSpPr>
          <p:cNvPr id="1426" name="Google Shape;1426;p71"/>
          <p:cNvSpPr/>
          <p:nvPr/>
        </p:nvSpPr>
        <p:spPr>
          <a:xfrm>
            <a:off x="3096000" y="3210480"/>
            <a:ext cx="201348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1427" name="Google Shape;1427;p71"/>
          <p:cNvSpPr/>
          <p:nvPr/>
        </p:nvSpPr>
        <p:spPr>
          <a:xfrm>
            <a:off x="2376000" y="2670480"/>
            <a:ext cx="3381480" cy="165348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1"/>
          <p:cNvSpPr/>
          <p:nvPr/>
        </p:nvSpPr>
        <p:spPr>
          <a:xfrm>
            <a:off x="3780000" y="2360160"/>
            <a:ext cx="115632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
        <p:nvSpPr>
          <p:cNvPr id="1429" name="Google Shape;1429;p71"/>
          <p:cNvSpPr/>
          <p:nvPr/>
        </p:nvSpPr>
        <p:spPr>
          <a:xfrm>
            <a:off x="5866920" y="3076920"/>
            <a:ext cx="172764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El servidor ejecuta algo y devuelve una respuesta</a:t>
            </a:r>
            <a:endParaRPr b="0" i="0" sz="1300" u="none" cap="none" strike="noStrike">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7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435" name="Google Shape;1435;p7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436" name="Google Shape;1436;p7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437" name="Google Shape;1437;p7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438" name="Google Shape;1438;p7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439" name="Google Shape;1439;p7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440" name="Google Shape;1440;p7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441" name="Google Shape;1441;p7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pic>
        <p:nvPicPr>
          <p:cNvPr id="1442" name="Google Shape;1442;p72"/>
          <p:cNvPicPr preferRelativeResize="0"/>
          <p:nvPr/>
        </p:nvPicPr>
        <p:blipFill rotWithShape="1">
          <a:blip r:embed="rId7">
            <a:alphaModFix/>
          </a:blip>
          <a:srcRect b="0" l="0" r="0" t="0"/>
          <a:stretch/>
        </p:blipFill>
        <p:spPr>
          <a:xfrm>
            <a:off x="1366200" y="2484000"/>
            <a:ext cx="581040" cy="514440"/>
          </a:xfrm>
          <a:prstGeom prst="rect">
            <a:avLst/>
          </a:prstGeom>
          <a:noFill/>
          <a:ln>
            <a:noFill/>
          </a:ln>
        </p:spPr>
      </p:pic>
      <p:pic>
        <p:nvPicPr>
          <p:cNvPr id="1443" name="Google Shape;1443;p72"/>
          <p:cNvPicPr preferRelativeResize="0"/>
          <p:nvPr/>
        </p:nvPicPr>
        <p:blipFill rotWithShape="1">
          <a:blip r:embed="rId8">
            <a:alphaModFix/>
          </a:blip>
          <a:srcRect b="0" l="0" r="0" t="0"/>
          <a:stretch/>
        </p:blipFill>
        <p:spPr>
          <a:xfrm>
            <a:off x="1531800" y="3033360"/>
            <a:ext cx="263520" cy="455760"/>
          </a:xfrm>
          <a:prstGeom prst="rect">
            <a:avLst/>
          </a:prstGeom>
          <a:noFill/>
          <a:ln>
            <a:noFill/>
          </a:ln>
        </p:spPr>
      </p:pic>
      <p:pic>
        <p:nvPicPr>
          <p:cNvPr id="1444" name="Google Shape;1444;p72"/>
          <p:cNvPicPr preferRelativeResize="0"/>
          <p:nvPr/>
        </p:nvPicPr>
        <p:blipFill rotWithShape="1">
          <a:blip r:embed="rId9">
            <a:alphaModFix/>
          </a:blip>
          <a:srcRect b="0" l="0" r="0" t="0"/>
          <a:stretch/>
        </p:blipFill>
        <p:spPr>
          <a:xfrm rot="-5415000">
            <a:off x="1443960" y="3413160"/>
            <a:ext cx="445320" cy="605520"/>
          </a:xfrm>
          <a:prstGeom prst="rect">
            <a:avLst/>
          </a:prstGeom>
          <a:noFill/>
          <a:ln>
            <a:noFill/>
          </a:ln>
        </p:spPr>
      </p:pic>
      <p:sp>
        <p:nvSpPr>
          <p:cNvPr id="1445" name="Google Shape;1445;p72"/>
          <p:cNvSpPr/>
          <p:nvPr/>
        </p:nvSpPr>
        <p:spPr>
          <a:xfrm>
            <a:off x="1222200" y="2340000"/>
            <a:ext cx="861120" cy="17251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2"/>
          <p:cNvSpPr/>
          <p:nvPr/>
        </p:nvSpPr>
        <p:spPr>
          <a:xfrm>
            <a:off x="864000" y="1993680"/>
            <a:ext cx="1582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1447" name="Google Shape;1447;p72"/>
          <p:cNvSpPr/>
          <p:nvPr/>
        </p:nvSpPr>
        <p:spPr>
          <a:xfrm>
            <a:off x="1152000" y="4052520"/>
            <a:ext cx="998640" cy="1020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Ordenadores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Móviles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Tablets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Laptops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Smartwatch</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a:t>
            </a:r>
            <a:endParaRPr b="0" i="0" sz="1000" u="none" cap="none" strike="noStrike">
              <a:latin typeface="Arial"/>
              <a:ea typeface="Arial"/>
              <a:cs typeface="Arial"/>
              <a:sym typeface="Arial"/>
            </a:endParaRPr>
          </a:p>
        </p:txBody>
      </p:sp>
      <p:sp>
        <p:nvSpPr>
          <p:cNvPr id="1448" name="Google Shape;1448;p72"/>
          <p:cNvSpPr/>
          <p:nvPr/>
        </p:nvSpPr>
        <p:spPr>
          <a:xfrm>
            <a:off x="5794200" y="2340000"/>
            <a:ext cx="861120" cy="17251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2"/>
          <p:cNvSpPr/>
          <p:nvPr/>
        </p:nvSpPr>
        <p:spPr>
          <a:xfrm>
            <a:off x="5328000" y="1993680"/>
            <a:ext cx="1798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1450" name="Google Shape;1450;p72"/>
          <p:cNvSpPr/>
          <p:nvPr/>
        </p:nvSpPr>
        <p:spPr>
          <a:xfrm>
            <a:off x="5724000" y="4052520"/>
            <a:ext cx="998640" cy="444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Servidores</a:t>
            </a:r>
            <a:endParaRPr b="0" i="0" sz="1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000" u="none" cap="none" strike="noStrike">
                <a:solidFill>
                  <a:srgbClr val="000000"/>
                </a:solidFill>
                <a:latin typeface="Arial"/>
                <a:ea typeface="Arial"/>
                <a:cs typeface="Arial"/>
                <a:sym typeface="Arial"/>
              </a:rPr>
              <a:t>Nube</a:t>
            </a:r>
            <a:endParaRPr b="0" i="0" sz="1000" u="none" cap="none" strike="noStrike">
              <a:latin typeface="Arial"/>
              <a:ea typeface="Arial"/>
              <a:cs typeface="Arial"/>
              <a:sym typeface="Arial"/>
            </a:endParaRPr>
          </a:p>
        </p:txBody>
      </p:sp>
      <p:pic>
        <p:nvPicPr>
          <p:cNvPr id="1451" name="Google Shape;1451;p72"/>
          <p:cNvPicPr preferRelativeResize="0"/>
          <p:nvPr/>
        </p:nvPicPr>
        <p:blipFill rotWithShape="1">
          <a:blip r:embed="rId10">
            <a:alphaModFix/>
          </a:blip>
          <a:srcRect b="0" l="0" r="0" t="0"/>
          <a:stretch/>
        </p:blipFill>
        <p:spPr>
          <a:xfrm>
            <a:off x="6048000" y="2415600"/>
            <a:ext cx="357840" cy="641520"/>
          </a:xfrm>
          <a:prstGeom prst="rect">
            <a:avLst/>
          </a:prstGeom>
          <a:noFill/>
          <a:ln>
            <a:noFill/>
          </a:ln>
        </p:spPr>
      </p:pic>
      <p:pic>
        <p:nvPicPr>
          <p:cNvPr id="1452" name="Google Shape;1452;p72"/>
          <p:cNvPicPr preferRelativeResize="0"/>
          <p:nvPr/>
        </p:nvPicPr>
        <p:blipFill rotWithShape="1">
          <a:blip r:embed="rId11">
            <a:alphaModFix/>
          </a:blip>
          <a:srcRect b="0" l="0" r="0" t="0"/>
          <a:stretch/>
        </p:blipFill>
        <p:spPr>
          <a:xfrm>
            <a:off x="5982480" y="3081960"/>
            <a:ext cx="530640" cy="407160"/>
          </a:xfrm>
          <a:prstGeom prst="rect">
            <a:avLst/>
          </a:prstGeom>
          <a:noFill/>
          <a:ln>
            <a:noFill/>
          </a:ln>
        </p:spPr>
      </p:pic>
      <p:pic>
        <p:nvPicPr>
          <p:cNvPr id="1453" name="Google Shape;1453;p72"/>
          <p:cNvPicPr preferRelativeResize="0"/>
          <p:nvPr/>
        </p:nvPicPr>
        <p:blipFill rotWithShape="1">
          <a:blip r:embed="rId12">
            <a:alphaModFix/>
          </a:blip>
          <a:srcRect b="0" l="0" r="0" t="0"/>
          <a:stretch/>
        </p:blipFill>
        <p:spPr>
          <a:xfrm>
            <a:off x="6084000" y="3564000"/>
            <a:ext cx="357120" cy="410400"/>
          </a:xfrm>
          <a:prstGeom prst="rect">
            <a:avLst/>
          </a:prstGeom>
          <a:noFill/>
          <a:ln>
            <a:noFill/>
          </a:ln>
        </p:spPr>
      </p:pic>
      <p:sp>
        <p:nvSpPr>
          <p:cNvPr id="1454" name="Google Shape;1454;p72"/>
          <p:cNvSpPr/>
          <p:nvPr/>
        </p:nvSpPr>
        <p:spPr>
          <a:xfrm flipH="1" rot="10800000">
            <a:off x="2311560" y="2836080"/>
            <a:ext cx="3323520" cy="1296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455" name="Google Shape;1455;p72"/>
          <p:cNvSpPr/>
          <p:nvPr/>
        </p:nvSpPr>
        <p:spPr>
          <a:xfrm flipH="1">
            <a:off x="2324160" y="3492000"/>
            <a:ext cx="3308400" cy="792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1456" name="Google Shape;1456;p72"/>
          <p:cNvSpPr/>
          <p:nvPr/>
        </p:nvSpPr>
        <p:spPr>
          <a:xfrm>
            <a:off x="2016000" y="1944000"/>
            <a:ext cx="3958560" cy="886680"/>
          </a:xfrm>
          <a:prstGeom prst="rect">
            <a:avLst/>
          </a:prstGeom>
          <a:noFill/>
          <a:ln>
            <a:noFill/>
          </a:ln>
        </p:spPr>
        <p:txBody>
          <a:bodyPr anchorCtr="0" anchor="t" bIns="45000" lIns="90000" spcFirstLastPara="1" rIns="90000" wrap="square" tIns="45000">
            <a:noAutofit/>
          </a:bodyPr>
          <a:lstStyle/>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D281E"/>
                </a:solidFill>
                <a:latin typeface="Arial"/>
                <a:ea typeface="Arial"/>
                <a:cs typeface="Arial"/>
                <a:sym typeface="Arial"/>
              </a:rPr>
              <a:t>Elimina esta foto mía de Facebook</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lang="es">
                <a:solidFill>
                  <a:srgbClr val="127622"/>
                </a:solidFill>
              </a:rPr>
              <a:t>Devuélveme</a:t>
            </a:r>
            <a:r>
              <a:rPr b="0" i="0" lang="es" sz="1400" u="none" cap="none" strike="noStrike">
                <a:solidFill>
                  <a:srgbClr val="127622"/>
                </a:solidFill>
                <a:latin typeface="Arial"/>
                <a:ea typeface="Arial"/>
                <a:cs typeface="Arial"/>
                <a:sym typeface="Arial"/>
              </a:rPr>
              <a:t> la hora actual en NY</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08080"/>
                </a:solidFill>
                <a:latin typeface="Arial"/>
                <a:ea typeface="Arial"/>
                <a:cs typeface="Arial"/>
                <a:sym typeface="Arial"/>
              </a:rPr>
              <a:t>Calculame la raíz cuadrada de 100</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B85C00"/>
                </a:solidFill>
                <a:latin typeface="Arial"/>
                <a:ea typeface="Arial"/>
                <a:cs typeface="Arial"/>
                <a:sym typeface="Arial"/>
              </a:rPr>
              <a:t>Actualiza la base de datos con este dato</a:t>
            </a:r>
            <a:endParaRPr b="0" i="0" sz="1400" u="none" cap="none" strike="noStrike">
              <a:latin typeface="Arial"/>
              <a:ea typeface="Arial"/>
              <a:cs typeface="Arial"/>
              <a:sym typeface="Arial"/>
            </a:endParaRPr>
          </a:p>
        </p:txBody>
      </p:sp>
      <p:sp>
        <p:nvSpPr>
          <p:cNvPr id="1457" name="Google Shape;1457;p72"/>
          <p:cNvSpPr/>
          <p:nvPr/>
        </p:nvSpPr>
        <p:spPr>
          <a:xfrm>
            <a:off x="2192760" y="3456000"/>
            <a:ext cx="3817800" cy="886680"/>
          </a:xfrm>
          <a:prstGeom prst="rect">
            <a:avLst/>
          </a:prstGeom>
          <a:noFill/>
          <a:ln>
            <a:noFill/>
          </a:ln>
        </p:spPr>
        <p:txBody>
          <a:bodyPr anchorCtr="0" anchor="t" bIns="45000" lIns="90000" spcFirstLastPara="1" rIns="90000" wrap="square" tIns="45000">
            <a:noAutofit/>
          </a:bodyPr>
          <a:lstStyle/>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D281E"/>
                </a:solidFill>
                <a:latin typeface="Arial"/>
                <a:ea typeface="Arial"/>
                <a:cs typeface="Arial"/>
                <a:sym typeface="Arial"/>
              </a:rPr>
              <a:t>Ok, ya la he eliminado</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127622"/>
                </a:solidFill>
                <a:latin typeface="Arial"/>
                <a:ea typeface="Arial"/>
                <a:cs typeface="Arial"/>
                <a:sym typeface="Arial"/>
              </a:rPr>
              <a:t>Aquí tienes la hora de NY</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08080"/>
                </a:solidFill>
                <a:latin typeface="Arial"/>
                <a:ea typeface="Arial"/>
                <a:cs typeface="Arial"/>
                <a:sym typeface="Arial"/>
              </a:rPr>
              <a:t>La raíz cuadrada es 10</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B85C00"/>
                </a:solidFill>
                <a:latin typeface="Arial"/>
                <a:ea typeface="Arial"/>
                <a:cs typeface="Arial"/>
                <a:sym typeface="Arial"/>
              </a:rPr>
              <a:t>OK, base de datos actualizada</a:t>
            </a:r>
            <a:endParaRPr b="0" i="0" sz="1400" u="none" cap="none" strike="noStrike">
              <a:latin typeface="Arial"/>
              <a:ea typeface="Arial"/>
              <a:cs typeface="Arial"/>
              <a:sym typeface="Arial"/>
            </a:endParaRPr>
          </a:p>
        </p:txBody>
      </p:sp>
      <p:sp>
        <p:nvSpPr>
          <p:cNvPr id="1458" name="Google Shape;1458;p72"/>
          <p:cNvSpPr/>
          <p:nvPr/>
        </p:nvSpPr>
        <p:spPr>
          <a:xfrm>
            <a:off x="6658200" y="2232000"/>
            <a:ext cx="1870920" cy="1885680"/>
          </a:xfrm>
          <a:prstGeom prst="rect">
            <a:avLst/>
          </a:prstGeom>
          <a:noFill/>
          <a:ln>
            <a:noFill/>
          </a:ln>
        </p:spPr>
        <p:txBody>
          <a:bodyPr anchorCtr="0" anchor="t" bIns="45000" lIns="90000" spcFirstLastPara="1" rIns="90000" wrap="square" tIns="45000">
            <a:noAutofit/>
          </a:bodyPr>
          <a:lstStyle/>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D281E"/>
                </a:solidFill>
                <a:latin typeface="Arial"/>
                <a:ea typeface="Arial"/>
                <a:cs typeface="Arial"/>
                <a:sym typeface="Arial"/>
              </a:rPr>
              <a:t>Elimino la foto de Facebook</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127622"/>
                </a:solidFill>
                <a:latin typeface="Arial"/>
                <a:ea typeface="Arial"/>
                <a:cs typeface="Arial"/>
                <a:sym typeface="Arial"/>
              </a:rPr>
              <a:t>Busco la hora de NY y te la envío</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808080"/>
                </a:solidFill>
                <a:latin typeface="Arial"/>
                <a:ea typeface="Arial"/>
                <a:cs typeface="Arial"/>
                <a:sym typeface="Arial"/>
              </a:rPr>
              <a:t>Calculo la raíz cuadrada de 100</a:t>
            </a:r>
            <a:endParaRPr b="0" i="0" sz="1400" u="none" cap="none" strike="noStrike">
              <a:latin typeface="Arial"/>
              <a:ea typeface="Arial"/>
              <a:cs typeface="Arial"/>
              <a:sym typeface="Arial"/>
            </a:endParaRPr>
          </a:p>
          <a:p>
            <a:pPr indent="-213119" lvl="0" marL="216000" marR="0" rtl="0" algn="l">
              <a:lnSpc>
                <a:spcPct val="100000"/>
              </a:lnSpc>
              <a:spcBef>
                <a:spcPts val="0"/>
              </a:spcBef>
              <a:spcAft>
                <a:spcPts val="0"/>
              </a:spcAft>
              <a:buClr>
                <a:srgbClr val="000000"/>
              </a:buClr>
              <a:buSzPts val="1400"/>
              <a:buFont typeface="Noto Sans Symbols"/>
              <a:buChar char="∙"/>
            </a:pPr>
            <a:r>
              <a:rPr b="0" i="0" lang="es" sz="1400" u="none" cap="none" strike="noStrike">
                <a:solidFill>
                  <a:srgbClr val="B85C00"/>
                </a:solidFill>
                <a:latin typeface="Arial"/>
                <a:ea typeface="Arial"/>
                <a:cs typeface="Arial"/>
                <a:sym typeface="Arial"/>
              </a:rPr>
              <a:t>Actualizo la base de datos</a:t>
            </a:r>
            <a:endParaRPr b="0" i="0" sz="1400" u="none" cap="none" strike="noStrike">
              <a:latin typeface="Arial"/>
              <a:ea typeface="Arial"/>
              <a:cs typeface="Arial"/>
              <a:sym typeface="Arial"/>
            </a:endParaRPr>
          </a:p>
        </p:txBody>
      </p:sp>
      <p:sp>
        <p:nvSpPr>
          <p:cNvPr id="1459" name="Google Shape;1459;p72"/>
          <p:cNvSpPr/>
          <p:nvPr/>
        </p:nvSpPr>
        <p:spPr>
          <a:xfrm>
            <a:off x="3760920" y="159768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1</a:t>
            </a:r>
            <a:endParaRPr b="0" i="0" sz="1800" u="none" cap="none" strike="noStrike">
              <a:latin typeface="Arial"/>
              <a:ea typeface="Arial"/>
              <a:cs typeface="Arial"/>
              <a:sym typeface="Arial"/>
            </a:endParaRPr>
          </a:p>
        </p:txBody>
      </p:sp>
      <p:sp>
        <p:nvSpPr>
          <p:cNvPr id="1460" name="Google Shape;1460;p72"/>
          <p:cNvSpPr/>
          <p:nvPr/>
        </p:nvSpPr>
        <p:spPr>
          <a:xfrm>
            <a:off x="3760920" y="163368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2"/>
          <p:cNvSpPr/>
          <p:nvPr/>
        </p:nvSpPr>
        <p:spPr>
          <a:xfrm>
            <a:off x="7524000" y="1908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2</a:t>
            </a:r>
            <a:endParaRPr b="0" i="0" sz="1800" u="none" cap="none" strike="noStrike">
              <a:latin typeface="Arial"/>
              <a:ea typeface="Arial"/>
              <a:cs typeface="Arial"/>
              <a:sym typeface="Arial"/>
            </a:endParaRPr>
          </a:p>
        </p:txBody>
      </p:sp>
      <p:sp>
        <p:nvSpPr>
          <p:cNvPr id="1462" name="Google Shape;1462;p72"/>
          <p:cNvSpPr/>
          <p:nvPr/>
        </p:nvSpPr>
        <p:spPr>
          <a:xfrm>
            <a:off x="3780000" y="4392000"/>
            <a:ext cx="304200" cy="34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3</a:t>
            </a:r>
            <a:endParaRPr b="0" i="0" sz="1800" u="none" cap="none" strike="noStrike">
              <a:latin typeface="Arial"/>
              <a:ea typeface="Arial"/>
              <a:cs typeface="Arial"/>
              <a:sym typeface="Arial"/>
            </a:endParaRPr>
          </a:p>
        </p:txBody>
      </p:sp>
      <p:sp>
        <p:nvSpPr>
          <p:cNvPr id="1463" name="Google Shape;1463;p72"/>
          <p:cNvSpPr/>
          <p:nvPr/>
        </p:nvSpPr>
        <p:spPr>
          <a:xfrm>
            <a:off x="7524000" y="193032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2"/>
          <p:cNvSpPr/>
          <p:nvPr/>
        </p:nvSpPr>
        <p:spPr>
          <a:xfrm>
            <a:off x="3780000" y="4428000"/>
            <a:ext cx="285120" cy="28512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2"/>
          <p:cNvSpPr/>
          <p:nvPr/>
        </p:nvSpPr>
        <p:spPr>
          <a:xfrm>
            <a:off x="3024000" y="2893680"/>
            <a:ext cx="1870560" cy="52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7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471" name="Google Shape;1471;p7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472" name="Google Shape;1472;p7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473" name="Google Shape;1473;p7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474" name="Google Shape;1474;p7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475" name="Google Shape;1475;p7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476" name="Google Shape;1476;p7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477" name="Google Shape;1477;p7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478" name="Google Shape;1478;p73"/>
          <p:cNvSpPr/>
          <p:nvPr/>
        </p:nvSpPr>
        <p:spPr>
          <a:xfrm>
            <a:off x="428040" y="1625040"/>
            <a:ext cx="8209080" cy="4561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 qué suena todo esto?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Efectivamente, el ejemplo del servidor con las fichas de los alumnos ya era una API</a:t>
            </a:r>
            <a:endParaRPr b="0" i="0" sz="1500" u="none" cap="none" strike="noStrike">
              <a:latin typeface="Arial"/>
              <a:ea typeface="Arial"/>
              <a:cs typeface="Arial"/>
              <a:sym typeface="Arial"/>
            </a:endParaRPr>
          </a:p>
        </p:txBody>
      </p:sp>
      <p:sp>
        <p:nvSpPr>
          <p:cNvPr id="1479" name="Google Shape;1479;p73"/>
          <p:cNvSpPr/>
          <p:nvPr/>
        </p:nvSpPr>
        <p:spPr>
          <a:xfrm>
            <a:off x="5724000" y="2779200"/>
            <a:ext cx="2659680" cy="2009160"/>
          </a:xfrm>
          <a:prstGeom prst="rect">
            <a:avLst/>
          </a:prstGeom>
          <a:noFill/>
          <a:ln cap="flat" cmpd="sng" w="12600">
            <a:solidFill>
              <a:srgbClr val="65095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3"/>
          <p:cNvSpPr/>
          <p:nvPr/>
        </p:nvSpPr>
        <p:spPr>
          <a:xfrm>
            <a:off x="5976000" y="2376000"/>
            <a:ext cx="2230560" cy="40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1481" name="Google Shape;1481;p73"/>
          <p:cNvSpPr/>
          <p:nvPr/>
        </p:nvSpPr>
        <p:spPr>
          <a:xfrm>
            <a:off x="5868000" y="385200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3"/>
          <p:cNvSpPr/>
          <p:nvPr/>
        </p:nvSpPr>
        <p:spPr>
          <a:xfrm>
            <a:off x="5868000" y="295200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3"/>
          <p:cNvSpPr/>
          <p:nvPr/>
        </p:nvSpPr>
        <p:spPr>
          <a:xfrm>
            <a:off x="5868000" y="299376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Marta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32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marta32@gmail.com</a:t>
            </a:r>
            <a:endParaRPr b="0" i="0" sz="1300" u="none" cap="none" strike="noStrike">
              <a:latin typeface="Arial"/>
              <a:ea typeface="Arial"/>
              <a:cs typeface="Arial"/>
              <a:sym typeface="Arial"/>
            </a:endParaRPr>
          </a:p>
        </p:txBody>
      </p:sp>
      <p:sp>
        <p:nvSpPr>
          <p:cNvPr id="1484" name="Google Shape;1484;p73"/>
          <p:cNvSpPr/>
          <p:nvPr/>
        </p:nvSpPr>
        <p:spPr>
          <a:xfrm>
            <a:off x="5868000" y="3930120"/>
            <a:ext cx="2771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Juan</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40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juanjuan@hotmail.com</a:t>
            </a:r>
            <a:endParaRPr b="0" i="0" sz="1300" u="none" cap="none" strike="noStrike">
              <a:latin typeface="Arial"/>
              <a:ea typeface="Arial"/>
              <a:cs typeface="Arial"/>
              <a:sym typeface="Arial"/>
            </a:endParaRPr>
          </a:p>
        </p:txBody>
      </p:sp>
      <p:sp>
        <p:nvSpPr>
          <p:cNvPr id="1485" name="Google Shape;1485;p73"/>
          <p:cNvSpPr/>
          <p:nvPr/>
        </p:nvSpPr>
        <p:spPr>
          <a:xfrm>
            <a:off x="576000" y="2716920"/>
            <a:ext cx="1582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cxnSp>
        <p:nvCxnSpPr>
          <p:cNvPr id="1486" name="Google Shape;1486;p73"/>
          <p:cNvCxnSpPr/>
          <p:nvPr/>
        </p:nvCxnSpPr>
        <p:spPr>
          <a:xfrm>
            <a:off x="2016000" y="3096000"/>
            <a:ext cx="3528000" cy="0"/>
          </a:xfrm>
          <a:prstGeom prst="straightConnector1">
            <a:avLst/>
          </a:prstGeom>
          <a:noFill/>
          <a:ln cap="flat" cmpd="sng" w="9525">
            <a:solidFill>
              <a:srgbClr val="3465A4"/>
            </a:solidFill>
            <a:prstDash val="solid"/>
            <a:round/>
            <a:headEnd len="sm" w="sm" type="none"/>
            <a:tailEnd len="med" w="med" type="triangle"/>
          </a:ln>
        </p:spPr>
      </p:cxnSp>
      <p:cxnSp>
        <p:nvCxnSpPr>
          <p:cNvPr id="1487" name="Google Shape;1487;p73"/>
          <p:cNvCxnSpPr/>
          <p:nvPr/>
        </p:nvCxnSpPr>
        <p:spPr>
          <a:xfrm rot="10800000">
            <a:off x="1980000" y="3420000"/>
            <a:ext cx="3528000" cy="0"/>
          </a:xfrm>
          <a:prstGeom prst="straightConnector1">
            <a:avLst/>
          </a:prstGeom>
          <a:noFill/>
          <a:ln cap="flat" cmpd="sng" w="9525">
            <a:solidFill>
              <a:srgbClr val="3465A4"/>
            </a:solidFill>
            <a:prstDash val="solid"/>
            <a:round/>
            <a:headEnd len="sm" w="sm" type="none"/>
            <a:tailEnd len="med" w="med" type="triangle"/>
          </a:ln>
        </p:spPr>
      </p:cxnSp>
      <p:sp>
        <p:nvSpPr>
          <p:cNvPr id="1488" name="Google Shape;1488;p73"/>
          <p:cNvSpPr/>
          <p:nvPr/>
        </p:nvSpPr>
        <p:spPr>
          <a:xfrm>
            <a:off x="792720" y="3096000"/>
            <a:ext cx="107712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3"/>
          <p:cNvSpPr/>
          <p:nvPr/>
        </p:nvSpPr>
        <p:spPr>
          <a:xfrm>
            <a:off x="2340000" y="2808000"/>
            <a:ext cx="1474560" cy="600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3465A4"/>
                </a:solidFill>
                <a:latin typeface="Arial"/>
                <a:ea typeface="Arial"/>
                <a:cs typeface="Arial"/>
                <a:sym typeface="Arial"/>
              </a:rPr>
              <a:t>GET  /marta</a:t>
            </a:r>
            <a:endParaRPr b="0" i="0" sz="1400" u="none" cap="none" strike="noStrike">
              <a:latin typeface="Arial"/>
              <a:ea typeface="Arial"/>
              <a:cs typeface="Arial"/>
              <a:sym typeface="Arial"/>
            </a:endParaRPr>
          </a:p>
        </p:txBody>
      </p:sp>
      <p:sp>
        <p:nvSpPr>
          <p:cNvPr id="1490" name="Google Shape;1490;p73"/>
          <p:cNvSpPr/>
          <p:nvPr/>
        </p:nvSpPr>
        <p:spPr>
          <a:xfrm>
            <a:off x="3492360" y="3471840"/>
            <a:ext cx="1509840" cy="501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3"/>
          <p:cNvSpPr/>
          <p:nvPr/>
        </p:nvSpPr>
        <p:spPr>
          <a:xfrm>
            <a:off x="3528360" y="3493800"/>
            <a:ext cx="1726920" cy="660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800" u="none" cap="none" strike="noStrike">
                <a:solidFill>
                  <a:srgbClr val="55215B"/>
                </a:solidFill>
                <a:latin typeface="Arial"/>
                <a:ea typeface="Arial"/>
                <a:cs typeface="Arial"/>
                <a:sym typeface="Arial"/>
              </a:rPr>
              <a:t>Nombre: Marta</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55215B"/>
                </a:solidFill>
                <a:latin typeface="Arial"/>
                <a:ea typeface="Arial"/>
                <a:cs typeface="Arial"/>
                <a:sym typeface="Arial"/>
              </a:rPr>
              <a:t>Edad: 32</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55215B"/>
                </a:solidFill>
                <a:latin typeface="Arial"/>
                <a:ea typeface="Arial"/>
                <a:cs typeface="Arial"/>
                <a:sym typeface="Arial"/>
              </a:rPr>
              <a:t>Email: marta32@gmail.com</a:t>
            </a:r>
            <a:endParaRPr b="0" i="0" sz="800" u="none" cap="none" strike="noStrike">
              <a:latin typeface="Arial"/>
              <a:ea typeface="Arial"/>
              <a:cs typeface="Arial"/>
              <a:sym typeface="Arial"/>
            </a:endParaRPr>
          </a:p>
        </p:txBody>
      </p:sp>
      <p:sp>
        <p:nvSpPr>
          <p:cNvPr id="1492" name="Google Shape;1492;p73"/>
          <p:cNvSpPr/>
          <p:nvPr/>
        </p:nvSpPr>
        <p:spPr>
          <a:xfrm>
            <a:off x="3060360" y="3422160"/>
            <a:ext cx="573840" cy="37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55215B"/>
                </a:solidFill>
                <a:latin typeface="Arial"/>
                <a:ea typeface="Arial"/>
                <a:cs typeface="Arial"/>
                <a:sym typeface="Arial"/>
              </a:rPr>
              <a:t>OK</a:t>
            </a:r>
            <a:endParaRPr b="0" i="0" sz="1400" u="none" cap="none" strike="noStrike">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7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498" name="Google Shape;1498;p7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499" name="Google Shape;1499;p7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500" name="Google Shape;1500;p7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501" name="Google Shape;1501;p7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502" name="Google Shape;1502;p7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503" name="Google Shape;1503;p7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504" name="Google Shape;1504;p7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505" name="Google Shape;1505;p74"/>
          <p:cNvSpPr/>
          <p:nvPr/>
        </p:nvSpPr>
        <p:spPr>
          <a:xfrm>
            <a:off x="428040" y="1625040"/>
            <a:ext cx="529452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 qué suena todo esto?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Efectivamente, el ejemplo del servidor con las fichas de los alumnos ya era una API</a:t>
            </a:r>
            <a:endParaRPr b="0" i="0" sz="1500" u="none" cap="none" strike="noStrike">
              <a:latin typeface="Arial"/>
              <a:ea typeface="Arial"/>
              <a:cs typeface="Arial"/>
              <a:sym typeface="Arial"/>
            </a:endParaRPr>
          </a:p>
        </p:txBody>
      </p:sp>
      <p:sp>
        <p:nvSpPr>
          <p:cNvPr id="1506" name="Google Shape;1506;p74"/>
          <p:cNvSpPr/>
          <p:nvPr/>
        </p:nvSpPr>
        <p:spPr>
          <a:xfrm>
            <a:off x="576000" y="3040920"/>
            <a:ext cx="1510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cxnSp>
        <p:nvCxnSpPr>
          <p:cNvPr id="1507" name="Google Shape;1507;p74"/>
          <p:cNvCxnSpPr/>
          <p:nvPr/>
        </p:nvCxnSpPr>
        <p:spPr>
          <a:xfrm>
            <a:off x="2016000" y="3420000"/>
            <a:ext cx="3528000" cy="0"/>
          </a:xfrm>
          <a:prstGeom prst="straightConnector1">
            <a:avLst/>
          </a:prstGeom>
          <a:noFill/>
          <a:ln cap="flat" cmpd="sng" w="9525">
            <a:solidFill>
              <a:srgbClr val="3465A4"/>
            </a:solidFill>
            <a:prstDash val="solid"/>
            <a:round/>
            <a:headEnd len="sm" w="sm" type="none"/>
            <a:tailEnd len="med" w="med" type="triangle"/>
          </a:ln>
        </p:spPr>
      </p:cxnSp>
      <p:sp>
        <p:nvSpPr>
          <p:cNvPr id="1508" name="Google Shape;1508;p74"/>
          <p:cNvSpPr/>
          <p:nvPr/>
        </p:nvSpPr>
        <p:spPr>
          <a:xfrm>
            <a:off x="792720" y="3420000"/>
            <a:ext cx="107712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74"/>
          <p:cNvSpPr/>
          <p:nvPr/>
        </p:nvSpPr>
        <p:spPr>
          <a:xfrm>
            <a:off x="2340000" y="3132000"/>
            <a:ext cx="1617840" cy="600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3465A4"/>
                </a:solidFill>
                <a:latin typeface="Arial"/>
                <a:ea typeface="Arial"/>
                <a:cs typeface="Arial"/>
                <a:sym typeface="Arial"/>
              </a:rPr>
              <a:t>POST  /sara</a:t>
            </a:r>
            <a:endParaRPr b="0" i="0" sz="1400" u="none" cap="none" strike="noStrike">
              <a:latin typeface="Arial"/>
              <a:ea typeface="Arial"/>
              <a:cs typeface="Arial"/>
              <a:sym typeface="Arial"/>
            </a:endParaRPr>
          </a:p>
        </p:txBody>
      </p:sp>
      <p:cxnSp>
        <p:nvCxnSpPr>
          <p:cNvPr id="1510" name="Google Shape;1510;p74"/>
          <p:cNvCxnSpPr/>
          <p:nvPr/>
        </p:nvCxnSpPr>
        <p:spPr>
          <a:xfrm flipH="1">
            <a:off x="2016360" y="3744000"/>
            <a:ext cx="3527640" cy="9000"/>
          </a:xfrm>
          <a:prstGeom prst="straightConnector1">
            <a:avLst/>
          </a:prstGeom>
          <a:noFill/>
          <a:ln cap="flat" cmpd="sng" w="9525">
            <a:solidFill>
              <a:srgbClr val="3465A4"/>
            </a:solidFill>
            <a:prstDash val="solid"/>
            <a:round/>
            <a:headEnd len="sm" w="sm" type="none"/>
            <a:tailEnd len="med" w="med" type="triangle"/>
          </a:ln>
        </p:spPr>
      </p:cxnSp>
      <p:sp>
        <p:nvSpPr>
          <p:cNvPr id="1511" name="Google Shape;1511;p74"/>
          <p:cNvSpPr/>
          <p:nvPr/>
        </p:nvSpPr>
        <p:spPr>
          <a:xfrm>
            <a:off x="3528720" y="2832840"/>
            <a:ext cx="150984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4"/>
          <p:cNvSpPr/>
          <p:nvPr/>
        </p:nvSpPr>
        <p:spPr>
          <a:xfrm>
            <a:off x="3528720" y="2854800"/>
            <a:ext cx="1726560" cy="479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Nombre: Sara</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Edad: 50</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Email: sara_50@gmail.com</a:t>
            </a:r>
            <a:endParaRPr b="0" i="0" sz="800" u="none" cap="none" strike="noStrike">
              <a:latin typeface="Arial"/>
              <a:ea typeface="Arial"/>
              <a:cs typeface="Arial"/>
              <a:sym typeface="Arial"/>
            </a:endParaRPr>
          </a:p>
        </p:txBody>
      </p:sp>
      <p:sp>
        <p:nvSpPr>
          <p:cNvPr id="1513" name="Google Shape;1513;p74"/>
          <p:cNvSpPr/>
          <p:nvPr/>
        </p:nvSpPr>
        <p:spPr>
          <a:xfrm>
            <a:off x="3672720" y="3755160"/>
            <a:ext cx="573840" cy="37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55215B"/>
                </a:solidFill>
                <a:latin typeface="Arial"/>
                <a:ea typeface="Arial"/>
                <a:cs typeface="Arial"/>
                <a:sym typeface="Arial"/>
              </a:rPr>
              <a:t>OK</a:t>
            </a:r>
            <a:endParaRPr b="0" i="0" sz="1400" u="none" cap="none" strike="noStrike">
              <a:latin typeface="Arial"/>
              <a:ea typeface="Arial"/>
              <a:cs typeface="Arial"/>
              <a:sym typeface="Arial"/>
            </a:endParaRPr>
          </a:p>
        </p:txBody>
      </p:sp>
      <p:sp>
        <p:nvSpPr>
          <p:cNvPr id="1514" name="Google Shape;1514;p74"/>
          <p:cNvSpPr/>
          <p:nvPr/>
        </p:nvSpPr>
        <p:spPr>
          <a:xfrm>
            <a:off x="5724000" y="2016000"/>
            <a:ext cx="2659680" cy="2775600"/>
          </a:xfrm>
          <a:prstGeom prst="rect">
            <a:avLst/>
          </a:prstGeom>
          <a:noFill/>
          <a:ln cap="flat" cmpd="sng" w="12600">
            <a:solidFill>
              <a:srgbClr val="65095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4"/>
          <p:cNvSpPr/>
          <p:nvPr/>
        </p:nvSpPr>
        <p:spPr>
          <a:xfrm>
            <a:off x="5976000" y="1587240"/>
            <a:ext cx="2230560" cy="40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1516" name="Google Shape;1516;p74"/>
          <p:cNvSpPr/>
          <p:nvPr/>
        </p:nvSpPr>
        <p:spPr>
          <a:xfrm>
            <a:off x="5868000" y="306324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4"/>
          <p:cNvSpPr/>
          <p:nvPr/>
        </p:nvSpPr>
        <p:spPr>
          <a:xfrm>
            <a:off x="5868000" y="216324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4"/>
          <p:cNvSpPr/>
          <p:nvPr/>
        </p:nvSpPr>
        <p:spPr>
          <a:xfrm>
            <a:off x="5868000" y="220500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Marta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32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marta32@gmail.com</a:t>
            </a:r>
            <a:endParaRPr b="0" i="0" sz="1300" u="none" cap="none" strike="noStrike">
              <a:latin typeface="Arial"/>
              <a:ea typeface="Arial"/>
              <a:cs typeface="Arial"/>
              <a:sym typeface="Arial"/>
            </a:endParaRPr>
          </a:p>
        </p:txBody>
      </p:sp>
      <p:sp>
        <p:nvSpPr>
          <p:cNvPr id="1519" name="Google Shape;1519;p74"/>
          <p:cNvSpPr/>
          <p:nvPr/>
        </p:nvSpPr>
        <p:spPr>
          <a:xfrm>
            <a:off x="5868000" y="314136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Juan</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40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juanjuan@hotmail.com</a:t>
            </a:r>
            <a:endParaRPr b="0" i="0" sz="1300" u="none" cap="none" strike="noStrike">
              <a:latin typeface="Arial"/>
              <a:ea typeface="Arial"/>
              <a:cs typeface="Arial"/>
              <a:sym typeface="Arial"/>
            </a:endParaRPr>
          </a:p>
        </p:txBody>
      </p:sp>
      <p:sp>
        <p:nvSpPr>
          <p:cNvPr id="1520" name="Google Shape;1520;p74"/>
          <p:cNvSpPr/>
          <p:nvPr/>
        </p:nvSpPr>
        <p:spPr>
          <a:xfrm>
            <a:off x="5868000" y="3927240"/>
            <a:ext cx="2373840" cy="753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4"/>
          <p:cNvSpPr/>
          <p:nvPr/>
        </p:nvSpPr>
        <p:spPr>
          <a:xfrm>
            <a:off x="5868720" y="3971160"/>
            <a:ext cx="2698560" cy="709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Nombre: Sara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Edad: 50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Email: sara_50@gmail.com</a:t>
            </a:r>
            <a:endParaRPr b="0" i="0" sz="1300" u="none" cap="none" strike="noStrike">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7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527" name="Google Shape;1527;p7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528" name="Google Shape;1528;p7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529" name="Google Shape;1529;p7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530" name="Google Shape;1530;p7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531" name="Google Shape;1531;p7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532" name="Google Shape;1532;p7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533" name="Google Shape;1533;p7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534" name="Google Shape;1534;p75"/>
          <p:cNvSpPr/>
          <p:nvPr/>
        </p:nvSpPr>
        <p:spPr>
          <a:xfrm>
            <a:off x="428040" y="1625040"/>
            <a:ext cx="496980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 qué suena todo esto?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Efectivamente, el ejemplo del servidor con las fichas de los alumnos ya era una API</a:t>
            </a:r>
            <a:endParaRPr b="0" i="0" sz="1500" u="none" cap="none" strike="noStrike">
              <a:latin typeface="Arial"/>
              <a:ea typeface="Arial"/>
              <a:cs typeface="Arial"/>
              <a:sym typeface="Arial"/>
            </a:endParaRPr>
          </a:p>
        </p:txBody>
      </p:sp>
      <p:sp>
        <p:nvSpPr>
          <p:cNvPr id="1535" name="Google Shape;1535;p75"/>
          <p:cNvSpPr/>
          <p:nvPr/>
        </p:nvSpPr>
        <p:spPr>
          <a:xfrm>
            <a:off x="504000" y="3040920"/>
            <a:ext cx="1654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cxnSp>
        <p:nvCxnSpPr>
          <p:cNvPr id="1536" name="Google Shape;1536;p75"/>
          <p:cNvCxnSpPr/>
          <p:nvPr/>
        </p:nvCxnSpPr>
        <p:spPr>
          <a:xfrm>
            <a:off x="2016000" y="3420000"/>
            <a:ext cx="3528000" cy="0"/>
          </a:xfrm>
          <a:prstGeom prst="straightConnector1">
            <a:avLst/>
          </a:prstGeom>
          <a:noFill/>
          <a:ln cap="flat" cmpd="sng" w="9525">
            <a:solidFill>
              <a:srgbClr val="3465A4"/>
            </a:solidFill>
            <a:prstDash val="solid"/>
            <a:round/>
            <a:headEnd len="sm" w="sm" type="none"/>
            <a:tailEnd len="med" w="med" type="triangle"/>
          </a:ln>
        </p:spPr>
      </p:cxnSp>
      <p:sp>
        <p:nvSpPr>
          <p:cNvPr id="1537" name="Google Shape;1537;p75"/>
          <p:cNvSpPr/>
          <p:nvPr/>
        </p:nvSpPr>
        <p:spPr>
          <a:xfrm>
            <a:off x="792720" y="3420000"/>
            <a:ext cx="107712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5"/>
          <p:cNvSpPr/>
          <p:nvPr/>
        </p:nvSpPr>
        <p:spPr>
          <a:xfrm>
            <a:off x="2340000" y="3132000"/>
            <a:ext cx="1617840" cy="600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3465A4"/>
                </a:solidFill>
                <a:latin typeface="Arial"/>
                <a:ea typeface="Arial"/>
                <a:cs typeface="Arial"/>
                <a:sym typeface="Arial"/>
              </a:rPr>
              <a:t>PUT  /</a:t>
            </a:r>
            <a:r>
              <a:rPr lang="es">
                <a:solidFill>
                  <a:srgbClr val="3465A4"/>
                </a:solidFill>
              </a:rPr>
              <a:t>juan</a:t>
            </a:r>
            <a:endParaRPr b="0" i="0" sz="1400" u="none" cap="none" strike="noStrike">
              <a:latin typeface="Arial"/>
              <a:ea typeface="Arial"/>
              <a:cs typeface="Arial"/>
              <a:sym typeface="Arial"/>
            </a:endParaRPr>
          </a:p>
        </p:txBody>
      </p:sp>
      <p:cxnSp>
        <p:nvCxnSpPr>
          <p:cNvPr id="1539" name="Google Shape;1539;p75"/>
          <p:cNvCxnSpPr/>
          <p:nvPr/>
        </p:nvCxnSpPr>
        <p:spPr>
          <a:xfrm flipH="1">
            <a:off x="2016360" y="3744000"/>
            <a:ext cx="3527640" cy="9000"/>
          </a:xfrm>
          <a:prstGeom prst="straightConnector1">
            <a:avLst/>
          </a:prstGeom>
          <a:noFill/>
          <a:ln cap="flat" cmpd="sng" w="9525">
            <a:solidFill>
              <a:srgbClr val="3465A4"/>
            </a:solidFill>
            <a:prstDash val="solid"/>
            <a:round/>
            <a:headEnd len="sm" w="sm" type="none"/>
            <a:tailEnd len="med" w="med" type="triangle"/>
          </a:ln>
        </p:spPr>
      </p:cxnSp>
      <p:sp>
        <p:nvSpPr>
          <p:cNvPr id="1540" name="Google Shape;1540;p75"/>
          <p:cNvSpPr/>
          <p:nvPr/>
        </p:nvSpPr>
        <p:spPr>
          <a:xfrm>
            <a:off x="3528720" y="2832840"/>
            <a:ext cx="150984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5"/>
          <p:cNvSpPr/>
          <p:nvPr/>
        </p:nvSpPr>
        <p:spPr>
          <a:xfrm>
            <a:off x="3528720" y="2854800"/>
            <a:ext cx="1726560" cy="479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Nombre: Juan</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Edad: 40</a:t>
            </a:r>
            <a:endParaRPr b="0" i="0" sz="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800" u="none" cap="none" strike="noStrike">
                <a:solidFill>
                  <a:srgbClr val="3465A4"/>
                </a:solidFill>
                <a:latin typeface="Arial"/>
                <a:ea typeface="Arial"/>
                <a:cs typeface="Arial"/>
                <a:sym typeface="Arial"/>
              </a:rPr>
              <a:t>Email: juan_40@gmail.com</a:t>
            </a:r>
            <a:endParaRPr b="0" i="0" sz="800" u="none" cap="none" strike="noStrike">
              <a:latin typeface="Arial"/>
              <a:ea typeface="Arial"/>
              <a:cs typeface="Arial"/>
              <a:sym typeface="Arial"/>
            </a:endParaRPr>
          </a:p>
        </p:txBody>
      </p:sp>
      <p:sp>
        <p:nvSpPr>
          <p:cNvPr id="1542" name="Google Shape;1542;p75"/>
          <p:cNvSpPr/>
          <p:nvPr/>
        </p:nvSpPr>
        <p:spPr>
          <a:xfrm>
            <a:off x="3672720" y="3755160"/>
            <a:ext cx="573840" cy="37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55215B"/>
                </a:solidFill>
                <a:latin typeface="Arial"/>
                <a:ea typeface="Arial"/>
                <a:cs typeface="Arial"/>
                <a:sym typeface="Arial"/>
              </a:rPr>
              <a:t>OK</a:t>
            </a:r>
            <a:endParaRPr b="0" i="0" sz="1400" u="none" cap="none" strike="noStrike">
              <a:latin typeface="Arial"/>
              <a:ea typeface="Arial"/>
              <a:cs typeface="Arial"/>
              <a:sym typeface="Arial"/>
            </a:endParaRPr>
          </a:p>
        </p:txBody>
      </p:sp>
      <p:sp>
        <p:nvSpPr>
          <p:cNvPr id="1543" name="Google Shape;1543;p75"/>
          <p:cNvSpPr/>
          <p:nvPr/>
        </p:nvSpPr>
        <p:spPr>
          <a:xfrm>
            <a:off x="5724000" y="2016000"/>
            <a:ext cx="2659680" cy="2775600"/>
          </a:xfrm>
          <a:prstGeom prst="rect">
            <a:avLst/>
          </a:prstGeom>
          <a:noFill/>
          <a:ln cap="flat" cmpd="sng" w="12600">
            <a:solidFill>
              <a:srgbClr val="65095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5"/>
          <p:cNvSpPr/>
          <p:nvPr/>
        </p:nvSpPr>
        <p:spPr>
          <a:xfrm>
            <a:off x="5904000" y="1587240"/>
            <a:ext cx="2302560" cy="40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1545" name="Google Shape;1545;p75"/>
          <p:cNvSpPr/>
          <p:nvPr/>
        </p:nvSpPr>
        <p:spPr>
          <a:xfrm>
            <a:off x="5868000" y="306324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5"/>
          <p:cNvSpPr/>
          <p:nvPr/>
        </p:nvSpPr>
        <p:spPr>
          <a:xfrm>
            <a:off x="5868000" y="216324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75"/>
          <p:cNvSpPr/>
          <p:nvPr/>
        </p:nvSpPr>
        <p:spPr>
          <a:xfrm>
            <a:off x="5868000" y="220500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Marta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32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marta32@gmail.com</a:t>
            </a:r>
            <a:endParaRPr b="0" i="0" sz="1300" u="none" cap="none" strike="noStrike">
              <a:latin typeface="Arial"/>
              <a:ea typeface="Arial"/>
              <a:cs typeface="Arial"/>
              <a:sym typeface="Arial"/>
            </a:endParaRPr>
          </a:p>
        </p:txBody>
      </p:sp>
      <p:sp>
        <p:nvSpPr>
          <p:cNvPr id="1548" name="Google Shape;1548;p75"/>
          <p:cNvSpPr/>
          <p:nvPr/>
        </p:nvSpPr>
        <p:spPr>
          <a:xfrm>
            <a:off x="5868000" y="314136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Juan</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40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Email: juan40@gmail.com</a:t>
            </a:r>
            <a:endParaRPr b="0" i="0" sz="1300" u="none" cap="none" strike="noStrike">
              <a:latin typeface="Arial"/>
              <a:ea typeface="Arial"/>
              <a:cs typeface="Arial"/>
              <a:sym typeface="Arial"/>
            </a:endParaRPr>
          </a:p>
        </p:txBody>
      </p:sp>
      <p:sp>
        <p:nvSpPr>
          <p:cNvPr id="1549" name="Google Shape;1549;p75"/>
          <p:cNvSpPr/>
          <p:nvPr/>
        </p:nvSpPr>
        <p:spPr>
          <a:xfrm>
            <a:off x="5868000" y="3927240"/>
            <a:ext cx="2373840" cy="753840"/>
          </a:xfrm>
          <a:prstGeom prst="rect">
            <a:avLst/>
          </a:prstGeom>
          <a:noFill/>
          <a:ln cap="flat" cmpd="sng" w="12600">
            <a:solidFill>
              <a:srgbClr val="55215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5"/>
          <p:cNvSpPr/>
          <p:nvPr/>
        </p:nvSpPr>
        <p:spPr>
          <a:xfrm>
            <a:off x="5868720" y="3971160"/>
            <a:ext cx="2770560" cy="709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Sara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50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sara_50@gmail.com</a:t>
            </a:r>
            <a:endParaRPr b="0" i="0" sz="1300" u="none" cap="none" strike="noStrike">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7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556" name="Google Shape;1556;p7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557" name="Google Shape;1557;p7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558" name="Google Shape;1558;p7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559" name="Google Shape;1559;p7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560" name="Google Shape;1560;p7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561" name="Google Shape;1561;p7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562" name="Google Shape;1562;p7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563" name="Google Shape;1563;p76"/>
          <p:cNvSpPr/>
          <p:nvPr/>
        </p:nvSpPr>
        <p:spPr>
          <a:xfrm>
            <a:off x="428040" y="1625040"/>
            <a:ext cx="496980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 qué suena todo esto?</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Efectivamente, el ejemplo del servidor con las fichas de los alumnos ya era una API</a:t>
            </a:r>
            <a:endParaRPr b="0" i="0" sz="1500" u="none" cap="none" strike="noStrike">
              <a:latin typeface="Arial"/>
              <a:ea typeface="Arial"/>
              <a:cs typeface="Arial"/>
              <a:sym typeface="Arial"/>
            </a:endParaRPr>
          </a:p>
        </p:txBody>
      </p:sp>
      <p:sp>
        <p:nvSpPr>
          <p:cNvPr id="1564" name="Google Shape;1564;p76"/>
          <p:cNvSpPr/>
          <p:nvPr/>
        </p:nvSpPr>
        <p:spPr>
          <a:xfrm>
            <a:off x="576000" y="3040920"/>
            <a:ext cx="1510560" cy="3434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cxnSp>
        <p:nvCxnSpPr>
          <p:cNvPr id="1565" name="Google Shape;1565;p76"/>
          <p:cNvCxnSpPr/>
          <p:nvPr/>
        </p:nvCxnSpPr>
        <p:spPr>
          <a:xfrm>
            <a:off x="2016000" y="3420000"/>
            <a:ext cx="3528000" cy="0"/>
          </a:xfrm>
          <a:prstGeom prst="straightConnector1">
            <a:avLst/>
          </a:prstGeom>
          <a:noFill/>
          <a:ln cap="flat" cmpd="sng" w="9525">
            <a:solidFill>
              <a:srgbClr val="3465A4"/>
            </a:solidFill>
            <a:prstDash val="solid"/>
            <a:round/>
            <a:headEnd len="sm" w="sm" type="none"/>
            <a:tailEnd len="med" w="med" type="triangle"/>
          </a:ln>
        </p:spPr>
      </p:cxnSp>
      <p:sp>
        <p:nvSpPr>
          <p:cNvPr id="1566" name="Google Shape;1566;p76"/>
          <p:cNvSpPr/>
          <p:nvPr/>
        </p:nvSpPr>
        <p:spPr>
          <a:xfrm>
            <a:off x="792720" y="3420000"/>
            <a:ext cx="1077120" cy="50184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76"/>
          <p:cNvSpPr/>
          <p:nvPr/>
        </p:nvSpPr>
        <p:spPr>
          <a:xfrm>
            <a:off x="2340000" y="3132000"/>
            <a:ext cx="1617840" cy="600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3465A4"/>
                </a:solidFill>
                <a:latin typeface="Arial"/>
                <a:ea typeface="Arial"/>
                <a:cs typeface="Arial"/>
                <a:sym typeface="Arial"/>
              </a:rPr>
              <a:t>DELETE  /marta</a:t>
            </a:r>
            <a:endParaRPr b="0" i="0" sz="1400" u="none" cap="none" strike="noStrike">
              <a:latin typeface="Arial"/>
              <a:ea typeface="Arial"/>
              <a:cs typeface="Arial"/>
              <a:sym typeface="Arial"/>
            </a:endParaRPr>
          </a:p>
        </p:txBody>
      </p:sp>
      <p:cxnSp>
        <p:nvCxnSpPr>
          <p:cNvPr id="1568" name="Google Shape;1568;p76"/>
          <p:cNvCxnSpPr/>
          <p:nvPr/>
        </p:nvCxnSpPr>
        <p:spPr>
          <a:xfrm flipH="1">
            <a:off x="2016360" y="3744000"/>
            <a:ext cx="3527640" cy="9000"/>
          </a:xfrm>
          <a:prstGeom prst="straightConnector1">
            <a:avLst/>
          </a:prstGeom>
          <a:noFill/>
          <a:ln cap="flat" cmpd="sng" w="9525">
            <a:solidFill>
              <a:srgbClr val="3465A4"/>
            </a:solidFill>
            <a:prstDash val="solid"/>
            <a:round/>
            <a:headEnd len="sm" w="sm" type="none"/>
            <a:tailEnd len="med" w="med" type="triangle"/>
          </a:ln>
        </p:spPr>
      </p:cxnSp>
      <p:sp>
        <p:nvSpPr>
          <p:cNvPr id="1569" name="Google Shape;1569;p76"/>
          <p:cNvSpPr/>
          <p:nvPr/>
        </p:nvSpPr>
        <p:spPr>
          <a:xfrm>
            <a:off x="3672720" y="3755160"/>
            <a:ext cx="573840" cy="371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400" u="none" cap="none" strike="noStrike">
                <a:solidFill>
                  <a:srgbClr val="55215B"/>
                </a:solidFill>
                <a:latin typeface="Arial"/>
                <a:ea typeface="Arial"/>
                <a:cs typeface="Arial"/>
                <a:sym typeface="Arial"/>
              </a:rPr>
              <a:t>OK</a:t>
            </a:r>
            <a:endParaRPr b="0" i="0" sz="1400" u="none" cap="none" strike="noStrike">
              <a:latin typeface="Arial"/>
              <a:ea typeface="Arial"/>
              <a:cs typeface="Arial"/>
              <a:sym typeface="Arial"/>
            </a:endParaRPr>
          </a:p>
        </p:txBody>
      </p:sp>
      <p:sp>
        <p:nvSpPr>
          <p:cNvPr id="1570" name="Google Shape;1570;p76"/>
          <p:cNvSpPr/>
          <p:nvPr/>
        </p:nvSpPr>
        <p:spPr>
          <a:xfrm>
            <a:off x="5724000" y="2016000"/>
            <a:ext cx="2659680" cy="2775600"/>
          </a:xfrm>
          <a:prstGeom prst="rect">
            <a:avLst/>
          </a:prstGeom>
          <a:noFill/>
          <a:ln cap="flat" cmpd="sng" w="12600">
            <a:solidFill>
              <a:srgbClr val="65095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76"/>
          <p:cNvSpPr/>
          <p:nvPr/>
        </p:nvSpPr>
        <p:spPr>
          <a:xfrm>
            <a:off x="5904000" y="1587240"/>
            <a:ext cx="2302560" cy="40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sp>
        <p:nvSpPr>
          <p:cNvPr id="1572" name="Google Shape;1572;p76"/>
          <p:cNvSpPr/>
          <p:nvPr/>
        </p:nvSpPr>
        <p:spPr>
          <a:xfrm>
            <a:off x="5868000" y="3063240"/>
            <a:ext cx="2373840" cy="75384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76"/>
          <p:cNvSpPr/>
          <p:nvPr/>
        </p:nvSpPr>
        <p:spPr>
          <a:xfrm>
            <a:off x="5868000" y="2163240"/>
            <a:ext cx="2373840" cy="753840"/>
          </a:xfrm>
          <a:prstGeom prst="rect">
            <a:avLst/>
          </a:prstGeom>
          <a:noFill/>
          <a:ln cap="flat" cmpd="sng" w="12600">
            <a:solidFill>
              <a:srgbClr val="E0C2C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76"/>
          <p:cNvSpPr/>
          <p:nvPr/>
        </p:nvSpPr>
        <p:spPr>
          <a:xfrm>
            <a:off x="5868000" y="2205000"/>
            <a:ext cx="2699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E0C2CD"/>
                </a:solidFill>
                <a:latin typeface="Arial"/>
                <a:ea typeface="Arial"/>
                <a:cs typeface="Arial"/>
                <a:sym typeface="Arial"/>
              </a:rPr>
              <a:t>Nombre: Marta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E0C2CD"/>
                </a:solidFill>
                <a:latin typeface="Arial"/>
                <a:ea typeface="Arial"/>
                <a:cs typeface="Arial"/>
                <a:sym typeface="Arial"/>
              </a:rPr>
              <a:t>Edad: 32</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E0C2CD"/>
                </a:solidFill>
                <a:latin typeface="Arial"/>
                <a:ea typeface="Arial"/>
                <a:cs typeface="Arial"/>
                <a:sym typeface="Arial"/>
              </a:rPr>
              <a:t>Email: marta32@gmail.com</a:t>
            </a:r>
            <a:endParaRPr b="0" i="0" sz="1300" u="none" cap="none" strike="noStrike">
              <a:latin typeface="Arial"/>
              <a:ea typeface="Arial"/>
              <a:cs typeface="Arial"/>
              <a:sym typeface="Arial"/>
            </a:endParaRPr>
          </a:p>
        </p:txBody>
      </p:sp>
      <p:sp>
        <p:nvSpPr>
          <p:cNvPr id="1575" name="Google Shape;1575;p76"/>
          <p:cNvSpPr/>
          <p:nvPr/>
        </p:nvSpPr>
        <p:spPr>
          <a:xfrm>
            <a:off x="5868000" y="3141360"/>
            <a:ext cx="2771280" cy="64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Juan</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40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juan40@gmail.com</a:t>
            </a:r>
            <a:endParaRPr b="0" i="0" sz="1300" u="none" cap="none" strike="noStrike">
              <a:latin typeface="Arial"/>
              <a:ea typeface="Arial"/>
              <a:cs typeface="Arial"/>
              <a:sym typeface="Arial"/>
            </a:endParaRPr>
          </a:p>
        </p:txBody>
      </p:sp>
      <p:sp>
        <p:nvSpPr>
          <p:cNvPr id="1576" name="Google Shape;1576;p76"/>
          <p:cNvSpPr/>
          <p:nvPr/>
        </p:nvSpPr>
        <p:spPr>
          <a:xfrm>
            <a:off x="5868000" y="3927240"/>
            <a:ext cx="2373840" cy="753840"/>
          </a:xfrm>
          <a:prstGeom prst="rect">
            <a:avLst/>
          </a:prstGeom>
          <a:noFill/>
          <a:ln cap="flat" cmpd="sng" w="12600">
            <a:solidFill>
              <a:srgbClr val="55215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76"/>
          <p:cNvSpPr/>
          <p:nvPr/>
        </p:nvSpPr>
        <p:spPr>
          <a:xfrm>
            <a:off x="5868720" y="3971160"/>
            <a:ext cx="2842560" cy="709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Nombre: Sara</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Edad: 50</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 sz="1300" u="none" cap="none" strike="noStrike">
                <a:solidFill>
                  <a:srgbClr val="55215B"/>
                </a:solidFill>
                <a:latin typeface="Arial"/>
                <a:ea typeface="Arial"/>
                <a:cs typeface="Arial"/>
                <a:sym typeface="Arial"/>
              </a:rPr>
              <a:t>Email: sara_50@gmail.com</a:t>
            </a:r>
            <a:endParaRPr b="0" i="0" sz="1300" u="none" cap="none" strike="noStrike">
              <a:latin typeface="Arial"/>
              <a:ea typeface="Arial"/>
              <a:cs typeface="Arial"/>
              <a:sym typeface="Arial"/>
            </a:endParaRPr>
          </a:p>
        </p:txBody>
      </p:sp>
      <p:cxnSp>
        <p:nvCxnSpPr>
          <p:cNvPr id="1578" name="Google Shape;1578;p76"/>
          <p:cNvCxnSpPr/>
          <p:nvPr/>
        </p:nvCxnSpPr>
        <p:spPr>
          <a:xfrm flipH="1" rot="10800000">
            <a:off x="6048000" y="2088000"/>
            <a:ext cx="1872000" cy="936000"/>
          </a:xfrm>
          <a:prstGeom prst="straightConnector1">
            <a:avLst/>
          </a:prstGeom>
          <a:noFill/>
          <a:ln cap="flat" cmpd="sng" w="19075">
            <a:solidFill>
              <a:srgbClr val="3465A4"/>
            </a:solidFill>
            <a:prstDash val="solid"/>
            <a:round/>
            <a:headEnd len="sm" w="sm" type="none"/>
            <a:tailEnd len="sm" w="sm" type="none"/>
          </a:ln>
        </p:spPr>
      </p:cxnSp>
      <p:cxnSp>
        <p:nvCxnSpPr>
          <p:cNvPr id="1579" name="Google Shape;1579;p76"/>
          <p:cNvCxnSpPr/>
          <p:nvPr/>
        </p:nvCxnSpPr>
        <p:spPr>
          <a:xfrm>
            <a:off x="6048000" y="2088000"/>
            <a:ext cx="1872000" cy="936000"/>
          </a:xfrm>
          <a:prstGeom prst="straightConnector1">
            <a:avLst/>
          </a:prstGeom>
          <a:noFill/>
          <a:ln cap="flat" cmpd="sng" w="19075">
            <a:solidFill>
              <a:srgbClr val="3465A4"/>
            </a:solidFill>
            <a:prstDash val="solid"/>
            <a:round/>
            <a:headEnd len="sm" w="sm" type="none"/>
            <a:tailEnd len="sm" w="sm"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7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585" name="Google Shape;1585;p7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586" name="Google Shape;1586;p7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587" name="Google Shape;1587;p7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588" name="Google Shape;1588;p7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589" name="Google Shape;1589;p7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590" name="Google Shape;1590;p7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591" name="Google Shape;1591;p7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graphicFrame>
        <p:nvGraphicFramePr>
          <p:cNvPr id="1592" name="Google Shape;1592;p77"/>
          <p:cNvGraphicFramePr/>
          <p:nvPr/>
        </p:nvGraphicFramePr>
        <p:xfrm>
          <a:off x="638280" y="1425960"/>
          <a:ext cx="3000000" cy="3000000"/>
        </p:xfrm>
        <a:graphic>
          <a:graphicData uri="http://schemas.openxmlformats.org/drawingml/2006/table">
            <a:tbl>
              <a:tblPr>
                <a:noFill/>
                <a:tableStyleId>{D4D7014C-CE49-4164-B76A-384B0BE8DE7C}</a:tableStyleId>
              </a:tblPr>
              <a:tblGrid>
                <a:gridCol w="3922550"/>
                <a:gridCol w="3925450"/>
              </a:tblGrid>
              <a:tr h="366125">
                <a:tc>
                  <a:txBody>
                    <a:bodyPr/>
                    <a:lstStyle/>
                    <a:p>
                      <a:pPr indent="0" lvl="0" marL="0" marR="0" rtl="0" algn="ctr">
                        <a:lnSpc>
                          <a:spcPct val="100000"/>
                        </a:lnSpc>
                        <a:spcBef>
                          <a:spcPts val="0"/>
                        </a:spcBef>
                        <a:spcAft>
                          <a:spcPts val="0"/>
                        </a:spcAft>
                        <a:buNone/>
                      </a:pPr>
                      <a:r>
                        <a:rPr b="0" lang="es" sz="1800" u="none" cap="none" strike="noStrike">
                          <a:latin typeface="Arial"/>
                          <a:ea typeface="Arial"/>
                          <a:cs typeface="Arial"/>
                          <a:sym typeface="Arial"/>
                        </a:rPr>
                        <a:t>PÁGINA WEB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CC"/>
                    </a:solidFill>
                  </a:tcPr>
                </a:tc>
                <a:tc>
                  <a:txBody>
                    <a:bodyPr/>
                    <a:lstStyle/>
                    <a:p>
                      <a:pPr indent="0" lvl="0" marL="0" marR="0" rtl="0" algn="ctr">
                        <a:lnSpc>
                          <a:spcPct val="100000"/>
                        </a:lnSpc>
                        <a:spcBef>
                          <a:spcPts val="0"/>
                        </a:spcBef>
                        <a:spcAft>
                          <a:spcPts val="0"/>
                        </a:spcAft>
                        <a:buNone/>
                      </a:pPr>
                      <a:r>
                        <a:rPr b="0" lang="es" sz="1800" u="none" cap="none" strike="noStrike">
                          <a:latin typeface="Arial"/>
                          <a:ea typeface="Arial"/>
                          <a:cs typeface="Arial"/>
                          <a:sym typeface="Arial"/>
                        </a:rPr>
                        <a:t>API</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CC"/>
                    </a:solidFill>
                  </a:tcPr>
                </a:tc>
              </a:tr>
              <a:tr h="548275">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El servidor devuelve una página web al cliente</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El servidor realiza otro tipo de procesado</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r>
              <a:tr h="548275">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El 99% de las peticiones usan el método “GET”</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Se puede usar cualquier método (“GET”, “POST”, “PUT”, “DELETE”...)</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320050">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Funcionan solamente con HTTP</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Funcionan principalmente con HTTP</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r>
              <a:tr h="548275">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Se suele usar un navegador</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Se suele usar Postman, HTTPie, u otros clientes HTTP</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548275">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Normalmente devuelven contenido HTML, CSS, JavaScript o imágenes</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Normalmente devuelven contenido JSON o XML</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FF"/>
                    </a:solidFill>
                  </a:tcPr>
                </a:tc>
              </a:tr>
              <a:tr h="776525">
                <a:tc>
                  <a:txBody>
                    <a:bodyPr/>
                    <a:lstStyle/>
                    <a:p>
                      <a:pPr indent="0" lvl="0" marL="0" marR="0" rtl="0" algn="ctr">
                        <a:lnSpc>
                          <a:spcPct val="100000"/>
                        </a:lnSpc>
                        <a:spcBef>
                          <a:spcPts val="0"/>
                        </a:spcBef>
                        <a:spcAft>
                          <a:spcPts val="0"/>
                        </a:spcAft>
                        <a:buNone/>
                      </a:pPr>
                      <a:r>
                        <a:rPr b="0" lang="es" sz="1500" u="none" cap="none" strike="noStrike">
                          <a:latin typeface="Arial"/>
                          <a:ea typeface="Arial"/>
                          <a:cs typeface="Arial"/>
                          <a:sym typeface="Arial"/>
                        </a:rPr>
                        <a:t>Una página web puede tener internamente llamadas a su API (podemos verlas en las DevTools)</a:t>
                      </a:r>
                      <a:endParaRPr b="0" sz="15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7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598" name="Google Shape;1598;p7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APIs</a:t>
            </a:r>
            <a:endParaRPr b="0" i="0" sz="2000" u="none" cap="none" strike="noStrike">
              <a:latin typeface="Arial"/>
              <a:ea typeface="Arial"/>
              <a:cs typeface="Arial"/>
              <a:sym typeface="Arial"/>
            </a:endParaRPr>
          </a:p>
        </p:txBody>
      </p:sp>
      <p:sp>
        <p:nvSpPr>
          <p:cNvPr id="1599" name="Google Shape;1599;p7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600" name="Google Shape;1600;p7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601" name="Google Shape;1601;p7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602" name="Google Shape;1602;p7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603" name="Google Shape;1603;p7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604" name="Google Shape;1604;p7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605" name="Google Shape;1605;p78"/>
          <p:cNvSpPr/>
          <p:nvPr/>
        </p:nvSpPr>
        <p:spPr>
          <a:xfrm>
            <a:off x="428050" y="1625059"/>
            <a:ext cx="3313200" cy="86430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Definición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Respuestas</a:t>
            </a:r>
            <a:endParaRPr b="1" sz="1500">
              <a:latin typeface="Poppins"/>
              <a:ea typeface="Poppins"/>
              <a:cs typeface="Poppins"/>
              <a:sym typeface="Poppins"/>
            </a:endParaRPr>
          </a:p>
          <a:p>
            <a:pPr indent="-212760" lvl="0" marL="216000" marR="0" rtl="0" algn="just">
              <a:lnSpc>
                <a:spcPct val="100000"/>
              </a:lnSpc>
              <a:spcBef>
                <a:spcPts val="0"/>
              </a:spcBef>
              <a:spcAft>
                <a:spcPts val="0"/>
              </a:spcAft>
              <a:buClr>
                <a:srgbClr val="000000"/>
              </a:buClr>
              <a:buSzPts val="675"/>
              <a:buFont typeface="Noto Sans Symbols"/>
              <a:buChar char="●"/>
            </a:pPr>
            <a:r>
              <a:rPr lang="es" sz="1500">
                <a:solidFill>
                  <a:schemeClr val="dk1"/>
                </a:solidFill>
                <a:latin typeface="Poppins Light"/>
                <a:ea typeface="Poppins Light"/>
                <a:cs typeface="Poppins Light"/>
                <a:sym typeface="Poppins Light"/>
              </a:rPr>
              <a:t>Autenticación</a:t>
            </a:r>
            <a:endParaRPr b="1" sz="1500">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922dcbae34_0_28"/>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184" name="Google Shape;184;g2922dcbae34_0_28"/>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Protocolo IP</a:t>
            </a:r>
            <a:endParaRPr b="0" i="0" sz="2000" u="none" cap="none" strike="noStrike">
              <a:latin typeface="Arial"/>
              <a:ea typeface="Arial"/>
              <a:cs typeface="Arial"/>
              <a:sym typeface="Arial"/>
            </a:endParaRPr>
          </a:p>
        </p:txBody>
      </p:sp>
      <p:sp>
        <p:nvSpPr>
          <p:cNvPr id="185" name="Google Shape;185;g2922dcbae34_0_28"/>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86" name="Google Shape;186;g2922dcbae34_0_28"/>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87" name="Google Shape;187;g2922dcbae34_0_2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88" name="Google Shape;188;g2922dcbae34_0_2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89" name="Google Shape;189;g2922dcbae34_0_28"/>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190" name="Google Shape;190;g2922dcbae34_0_28"/>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sp>
        <p:nvSpPr>
          <p:cNvPr id="191" name="Google Shape;191;g2922dcbae34_0_28"/>
          <p:cNvSpPr/>
          <p:nvPr/>
        </p:nvSpPr>
        <p:spPr>
          <a:xfrm>
            <a:off x="428050" y="1625757"/>
            <a:ext cx="8209200" cy="1586400"/>
          </a:xfrm>
          <a:prstGeom prst="rect">
            <a:avLst/>
          </a:prstGeom>
          <a:noFill/>
          <a:ln>
            <a:noFill/>
          </a:ln>
        </p:spPr>
        <p:txBody>
          <a:bodyPr anchorCtr="0" anchor="t" bIns="0" lIns="0" spcFirstLastPara="1" rIns="0" wrap="square" tIns="0">
            <a:noAutofit/>
          </a:bodyPr>
          <a:lstStyle/>
          <a:p>
            <a:pPr indent="-212760" lvl="0" marL="216000" marR="0" rtl="0" algn="l">
              <a:lnSpc>
                <a:spcPct val="100000"/>
              </a:lnSpc>
              <a:spcBef>
                <a:spcPts val="0"/>
              </a:spcBef>
              <a:spcAft>
                <a:spcPts val="0"/>
              </a:spcAft>
              <a:buClr>
                <a:srgbClr val="000000"/>
              </a:buClr>
              <a:buSzPts val="675"/>
              <a:buFont typeface="Noto Sans Symbols"/>
              <a:buChar char="●"/>
            </a:pPr>
            <a:r>
              <a:rPr lang="es" sz="1500">
                <a:latin typeface="Poppins Light"/>
                <a:ea typeface="Poppins Light"/>
                <a:cs typeface="Poppins Light"/>
                <a:sym typeface="Poppins Light"/>
              </a:rPr>
              <a:t>Localhost: se usa siempre para referirnos a nosotros mismos, a nuestro propio dispositivo</a:t>
            </a:r>
            <a:endParaRPr sz="1500">
              <a:latin typeface="Poppins Light"/>
              <a:ea typeface="Poppins Light"/>
              <a:cs typeface="Poppins Light"/>
              <a:sym typeface="Poppins Light"/>
            </a:endParaRPr>
          </a:p>
          <a:p>
            <a:pPr indent="-212760" lvl="0" marL="216000" marR="0" rtl="0" algn="l">
              <a:lnSpc>
                <a:spcPct val="100000"/>
              </a:lnSpc>
              <a:spcBef>
                <a:spcPts val="0"/>
              </a:spcBef>
              <a:spcAft>
                <a:spcPts val="0"/>
              </a:spcAft>
              <a:buClr>
                <a:srgbClr val="000000"/>
              </a:buClr>
              <a:buSzPts val="675"/>
              <a:buFont typeface="Noto Sans Symbols"/>
              <a:buChar char="●"/>
            </a:pPr>
            <a:r>
              <a:rPr lang="es" sz="1500">
                <a:latin typeface="Poppins Light"/>
                <a:ea typeface="Poppins Light"/>
                <a:cs typeface="Poppins Light"/>
                <a:sym typeface="Poppins Light"/>
              </a:rPr>
              <a:t>2 direcciones reservadas para esto: </a:t>
            </a:r>
            <a:r>
              <a:rPr lang="es" sz="1500">
                <a:solidFill>
                  <a:schemeClr val="dk1"/>
                </a:solidFill>
                <a:latin typeface="Poppins Light"/>
                <a:ea typeface="Poppins Light"/>
                <a:cs typeface="Poppins Light"/>
                <a:sym typeface="Poppins Light"/>
              </a:rPr>
              <a:t>127.0.0.1 y 0.0.0.0</a:t>
            </a:r>
            <a:endParaRPr sz="1500">
              <a:solidFill>
                <a:schemeClr val="dk1"/>
              </a:solidFill>
              <a:latin typeface="Poppins Light"/>
              <a:ea typeface="Poppins Light"/>
              <a:cs typeface="Poppins Light"/>
              <a:sym typeface="Poppins Light"/>
            </a:endParaRPr>
          </a:p>
          <a:p>
            <a:pPr indent="-212760" lvl="0" marL="216000" marR="0" rtl="0" algn="l">
              <a:lnSpc>
                <a:spcPct val="100000"/>
              </a:lnSpc>
              <a:spcBef>
                <a:spcPts val="0"/>
              </a:spcBef>
              <a:spcAft>
                <a:spcPts val="0"/>
              </a:spcAft>
              <a:buClr>
                <a:srgbClr val="000000"/>
              </a:buClr>
              <a:buSzPts val="675"/>
              <a:buFont typeface="Noto Sans Symbols"/>
              <a:buChar char="●"/>
            </a:pPr>
            <a:r>
              <a:rPr lang="es" sz="1500">
                <a:solidFill>
                  <a:schemeClr val="dk1"/>
                </a:solidFill>
                <a:latin typeface="Poppins Light"/>
                <a:ea typeface="Poppins Light"/>
                <a:cs typeface="Poppins Light"/>
                <a:sym typeface="Poppins Light"/>
              </a:rPr>
              <a:t>Además de estas dos direcciones, si el dispositivo está dentro de una red, recibirá su propia IP privada dentro de esa red</a:t>
            </a:r>
            <a:endParaRPr sz="1500">
              <a:solidFill>
                <a:schemeClr val="dk1"/>
              </a:solidFill>
              <a:latin typeface="Poppins Light"/>
              <a:ea typeface="Poppins Light"/>
              <a:cs typeface="Poppins Light"/>
              <a:sym typeface="Poppins Ligh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9" name="Shape 1609"/>
        <p:cNvGrpSpPr/>
        <p:nvPr/>
      </p:nvGrpSpPr>
      <p:grpSpPr>
        <a:xfrm>
          <a:off x="0" y="0"/>
          <a:ext cx="0" cy="0"/>
          <a:chOff x="0" y="0"/>
          <a:chExt cx="0" cy="0"/>
        </a:xfrm>
      </p:grpSpPr>
      <p:sp>
        <p:nvSpPr>
          <p:cNvPr id="1610" name="Google Shape;1610;p7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611" name="Google Shape;1611;p7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Respuestas</a:t>
            </a:r>
            <a:endParaRPr b="0" i="0" sz="2000" u="none" cap="none" strike="noStrike">
              <a:latin typeface="Arial"/>
              <a:ea typeface="Arial"/>
              <a:cs typeface="Arial"/>
              <a:sym typeface="Arial"/>
            </a:endParaRPr>
          </a:p>
        </p:txBody>
      </p:sp>
      <p:sp>
        <p:nvSpPr>
          <p:cNvPr id="1612" name="Google Shape;1612;p7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613" name="Google Shape;1613;p7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614" name="Google Shape;1614;p7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615" name="Google Shape;1615;p7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616" name="Google Shape;1616;p7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617" name="Google Shape;1617;p7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618" name="Google Shape;1618;p79"/>
          <p:cNvSpPr/>
          <p:nvPr/>
        </p:nvSpPr>
        <p:spPr>
          <a:xfrm>
            <a:off x="428040" y="1625040"/>
            <a:ext cx="8138520" cy="11408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Al trabajar con páginas web, el contenido que nos devuelve el servidor es el propio de una página web: HTML, CSS, JavaScript, imágenes…</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Al trabajar con APIs, el servidor nos devuelve información en dos formatos:</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JSON: el más usado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XML: se usa menos</a:t>
            </a:r>
            <a:endParaRPr b="0" i="0" sz="1500" u="none" cap="none" strike="noStrike">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8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624" name="Google Shape;1624;p8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Respuestas</a:t>
            </a:r>
            <a:endParaRPr b="0" i="0" sz="2000" u="none" cap="none" strike="noStrike">
              <a:latin typeface="Arial"/>
              <a:ea typeface="Arial"/>
              <a:cs typeface="Arial"/>
              <a:sym typeface="Arial"/>
            </a:endParaRPr>
          </a:p>
        </p:txBody>
      </p:sp>
      <p:sp>
        <p:nvSpPr>
          <p:cNvPr id="1625" name="Google Shape;1625;p8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626" name="Google Shape;1626;p8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627" name="Google Shape;1627;p8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628" name="Google Shape;1628;p8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629" name="Google Shape;1629;p8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630" name="Google Shape;1630;p8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631" name="Google Shape;1631;p80"/>
          <p:cNvSpPr/>
          <p:nvPr/>
        </p:nvSpPr>
        <p:spPr>
          <a:xfrm>
            <a:off x="428040" y="1625040"/>
            <a:ext cx="8138520" cy="114084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JSON:</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 usa muchísimo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Funciona con llaves</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Basado en los objetos de JavaScript (es muy parecido)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Soporta estos valores: string, número, booleano, </a:t>
            </a:r>
            <a:r>
              <a:rPr b="0" i="1" lang="es" sz="1500" u="none" cap="none" strike="noStrike">
                <a:solidFill>
                  <a:srgbClr val="000000"/>
                </a:solidFill>
                <a:latin typeface="Poppins Light"/>
                <a:ea typeface="Poppins Light"/>
                <a:cs typeface="Poppins Light"/>
                <a:sym typeface="Poppins Light"/>
              </a:rPr>
              <a:t>null</a:t>
            </a:r>
            <a:r>
              <a:rPr b="0" i="0" lang="es" sz="1500" u="none" cap="none" strike="noStrike">
                <a:solidFill>
                  <a:srgbClr val="000000"/>
                </a:solidFill>
                <a:latin typeface="Poppins Light"/>
                <a:ea typeface="Poppins Light"/>
                <a:cs typeface="Poppins Light"/>
                <a:sym typeface="Poppins Light"/>
              </a:rPr>
              <a:t>, objeto y array</a:t>
            </a:r>
            <a:endParaRPr b="0" i="0" sz="1500" u="none" cap="none" strike="noStrike">
              <a:latin typeface="Arial"/>
              <a:ea typeface="Arial"/>
              <a:cs typeface="Arial"/>
              <a:sym typeface="Arial"/>
            </a:endParaRPr>
          </a:p>
        </p:txBody>
      </p:sp>
      <p:pic>
        <p:nvPicPr>
          <p:cNvPr id="1632" name="Google Shape;1632;p80"/>
          <p:cNvPicPr preferRelativeResize="0"/>
          <p:nvPr/>
        </p:nvPicPr>
        <p:blipFill rotWithShape="1">
          <a:blip r:embed="rId7">
            <a:alphaModFix/>
          </a:blip>
          <a:srcRect b="0" l="0" r="0" t="0"/>
          <a:stretch/>
        </p:blipFill>
        <p:spPr>
          <a:xfrm>
            <a:off x="3024000" y="3168000"/>
            <a:ext cx="2760480" cy="94104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8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638" name="Google Shape;1638;p8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Respuestas</a:t>
            </a:r>
            <a:endParaRPr b="0" i="0" sz="2000" u="none" cap="none" strike="noStrike">
              <a:latin typeface="Arial"/>
              <a:ea typeface="Arial"/>
              <a:cs typeface="Arial"/>
              <a:sym typeface="Arial"/>
            </a:endParaRPr>
          </a:p>
        </p:txBody>
      </p:sp>
      <p:sp>
        <p:nvSpPr>
          <p:cNvPr id="1639" name="Google Shape;1639;p8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640" name="Google Shape;1640;p8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641" name="Google Shape;1641;p8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642" name="Google Shape;1642;p8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643" name="Google Shape;1643;p8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644" name="Google Shape;1644;p8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645" name="Google Shape;1645;p81"/>
          <p:cNvSpPr/>
          <p:nvPr/>
        </p:nvSpPr>
        <p:spPr>
          <a:xfrm>
            <a:off x="428040" y="1625040"/>
            <a:ext cx="8138520" cy="27385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JSON:</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Para enviar un JSON por la red, los datos tienen que estar en un string</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Para usarse con JavaScript, hay que usar estas funciones:</a:t>
            </a:r>
            <a:endParaRPr b="0" i="0" sz="1500" u="none" cap="none" strike="noStrike">
              <a:latin typeface="Arial"/>
              <a:ea typeface="Arial"/>
              <a:cs typeface="Arial"/>
              <a:sym typeface="Arial"/>
            </a:endParaRPr>
          </a:p>
          <a:p>
            <a:pPr indent="-214559" lvl="2" marL="648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355269"/>
                </a:solidFill>
                <a:latin typeface="Ubuntu"/>
                <a:ea typeface="Ubuntu"/>
                <a:cs typeface="Ubuntu"/>
                <a:sym typeface="Ubuntu"/>
              </a:rPr>
              <a:t>JSON.parse(</a:t>
            </a:r>
            <a:r>
              <a:rPr b="0" i="1" lang="es" sz="1500" u="none" cap="none" strike="noStrike">
                <a:solidFill>
                  <a:srgbClr val="355269"/>
                </a:solidFill>
                <a:latin typeface="Ubuntu"/>
                <a:ea typeface="Ubuntu"/>
                <a:cs typeface="Ubuntu"/>
                <a:sym typeface="Ubuntu"/>
              </a:rPr>
              <a:t>json_recibido</a:t>
            </a:r>
            <a:r>
              <a:rPr b="0" i="0" lang="es" sz="1500" u="none" cap="none" strike="noStrike">
                <a:solidFill>
                  <a:srgbClr val="355269"/>
                </a:solidFill>
                <a:latin typeface="Ubuntu"/>
                <a:ea typeface="Ubuntu"/>
                <a:cs typeface="Ubuntu"/>
                <a:sym typeface="Ubuntu"/>
              </a:rPr>
              <a:t>)</a:t>
            </a:r>
            <a:r>
              <a:rPr b="0" i="0" lang="es" sz="1500" u="none" cap="none" strike="noStrike">
                <a:solidFill>
                  <a:srgbClr val="000000"/>
                </a:solidFill>
                <a:latin typeface="Poppins Light"/>
                <a:ea typeface="Poppins Light"/>
                <a:cs typeface="Poppins Light"/>
                <a:sym typeface="Poppins Light"/>
              </a:rPr>
              <a:t>: convierte el JSON recibido (string) a objeto JavaScript</a:t>
            </a:r>
            <a:endParaRPr b="0" i="0" sz="1500" u="none" cap="none" strike="noStrike">
              <a:latin typeface="Arial"/>
              <a:ea typeface="Arial"/>
              <a:cs typeface="Arial"/>
              <a:sym typeface="Arial"/>
            </a:endParaRPr>
          </a:p>
          <a:p>
            <a:pPr indent="-214559" lvl="2" marL="648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355269"/>
                </a:solidFill>
                <a:latin typeface="Ubuntu"/>
                <a:ea typeface="Ubuntu"/>
                <a:cs typeface="Ubuntu"/>
                <a:sym typeface="Ubuntu"/>
              </a:rPr>
              <a:t>JSON.stringify(</a:t>
            </a:r>
            <a:r>
              <a:rPr b="0" i="1" lang="es" sz="1500" u="none" cap="none" strike="noStrike">
                <a:solidFill>
                  <a:srgbClr val="355269"/>
                </a:solidFill>
                <a:latin typeface="Ubuntu"/>
                <a:ea typeface="Ubuntu"/>
                <a:cs typeface="Ubuntu"/>
                <a:sym typeface="Ubuntu"/>
              </a:rPr>
              <a:t>objeto_javascript</a:t>
            </a:r>
            <a:r>
              <a:rPr b="0" i="0" lang="es" sz="1500" u="none" cap="none" strike="noStrike">
                <a:solidFill>
                  <a:srgbClr val="355269"/>
                </a:solidFill>
                <a:latin typeface="Ubuntu"/>
                <a:ea typeface="Ubuntu"/>
                <a:cs typeface="Ubuntu"/>
                <a:sym typeface="Ubuntu"/>
              </a:rPr>
              <a:t>)</a:t>
            </a:r>
            <a:r>
              <a:rPr b="0" i="0" lang="es" sz="1500" u="none" cap="none" strike="noStrike">
                <a:solidFill>
                  <a:srgbClr val="000000"/>
                </a:solidFill>
                <a:latin typeface="Poppins Light"/>
                <a:ea typeface="Poppins Light"/>
                <a:cs typeface="Poppins Light"/>
                <a:sym typeface="Poppins Light"/>
              </a:rPr>
              <a:t>: convierte un objeto JavaScript en un JSON (string) listo para ser enviado</a:t>
            </a:r>
            <a:endParaRPr b="0" i="0" sz="1500" u="none" cap="none" strike="noStrike">
              <a:latin typeface="Arial"/>
              <a:ea typeface="Arial"/>
              <a:cs typeface="Arial"/>
              <a:sym typeface="Arial"/>
            </a:endParaRPr>
          </a:p>
        </p:txBody>
      </p:sp>
      <p:pic>
        <p:nvPicPr>
          <p:cNvPr id="1646" name="Google Shape;1646;p81"/>
          <p:cNvPicPr preferRelativeResize="0"/>
          <p:nvPr/>
        </p:nvPicPr>
        <p:blipFill rotWithShape="1">
          <a:blip r:embed="rId7">
            <a:alphaModFix/>
          </a:blip>
          <a:srcRect b="0" l="0" r="0" t="0"/>
          <a:stretch/>
        </p:blipFill>
        <p:spPr>
          <a:xfrm>
            <a:off x="3224880" y="2220480"/>
            <a:ext cx="2750760" cy="95076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g291e46b823e_1_66"/>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652" name="Google Shape;1652;g291e46b823e_1_66"/>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Respuestas</a:t>
            </a:r>
            <a:endParaRPr b="0" i="0" sz="2000" u="none" cap="none" strike="noStrike">
              <a:latin typeface="Arial"/>
              <a:ea typeface="Arial"/>
              <a:cs typeface="Arial"/>
              <a:sym typeface="Arial"/>
            </a:endParaRPr>
          </a:p>
        </p:txBody>
      </p:sp>
      <p:sp>
        <p:nvSpPr>
          <p:cNvPr id="1653" name="Google Shape;1653;g291e46b823e_1_66"/>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654" name="Google Shape;1654;g291e46b823e_1_66"/>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655" name="Google Shape;1655;g291e46b823e_1_6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656" name="Google Shape;1656;g291e46b823e_1_6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657" name="Google Shape;1657;g291e46b823e_1_66"/>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1658" name="Google Shape;1658;g291e46b823e_1_66"/>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sp>
        <p:nvSpPr>
          <p:cNvPr id="1659" name="Google Shape;1659;g291e46b823e_1_66"/>
          <p:cNvSpPr/>
          <p:nvPr/>
        </p:nvSpPr>
        <p:spPr>
          <a:xfrm>
            <a:off x="428040" y="1625040"/>
            <a:ext cx="8138400" cy="2738400"/>
          </a:xfrm>
          <a:prstGeom prst="rect">
            <a:avLst/>
          </a:prstGeom>
          <a:noFill/>
          <a:ln>
            <a:noFill/>
          </a:ln>
        </p:spPr>
        <p:txBody>
          <a:bodyPr anchorCtr="0" anchor="t" bIns="0" lIns="0" spcFirstLastPara="1" rIns="0" wrap="square" tIns="0">
            <a:noAutofit/>
          </a:bodyPr>
          <a:lstStyle/>
          <a:p>
            <a:pPr indent="-212760" lvl="0" marL="216000" marR="0" rtl="0" algn="l">
              <a:lnSpc>
                <a:spcPct val="100000"/>
              </a:lnSpc>
              <a:spcBef>
                <a:spcPts val="0"/>
              </a:spcBef>
              <a:spcAft>
                <a:spcPts val="0"/>
              </a:spcAft>
              <a:buClr>
                <a:srgbClr val="000000"/>
              </a:buClr>
              <a:buSzPts val="675"/>
              <a:buFont typeface="Noto Sans Symbols"/>
              <a:buChar char="●"/>
            </a:pPr>
            <a:r>
              <a:rPr lang="es" sz="1500">
                <a:latin typeface="Poppins Light"/>
                <a:ea typeface="Poppins Light"/>
                <a:cs typeface="Poppins Light"/>
                <a:sym typeface="Poppins Light"/>
              </a:rPr>
              <a:t>Además, cuando trabajamos con APIs, el contenido que le envía el cliente al servidor (el “cuerpo” de la petición HTTP), también suele ser JSON</a:t>
            </a:r>
            <a:endParaRPr b="0" i="0" sz="1500" u="none" cap="none" strike="noStrike">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8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665" name="Google Shape;1665;p8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Respuestas</a:t>
            </a:r>
            <a:endParaRPr b="0" i="0" sz="2000" u="none" cap="none" strike="noStrike">
              <a:latin typeface="Arial"/>
              <a:ea typeface="Arial"/>
              <a:cs typeface="Arial"/>
              <a:sym typeface="Arial"/>
            </a:endParaRPr>
          </a:p>
        </p:txBody>
      </p:sp>
      <p:sp>
        <p:nvSpPr>
          <p:cNvPr id="1666" name="Google Shape;1666;p8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667" name="Google Shape;1667;p8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668" name="Google Shape;1668;p8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669" name="Google Shape;1669;p8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670" name="Google Shape;1670;p8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671" name="Google Shape;1671;p8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672" name="Google Shape;1672;p82"/>
          <p:cNvSpPr/>
          <p:nvPr/>
        </p:nvSpPr>
        <p:spPr>
          <a:xfrm>
            <a:off x="428040" y="1625040"/>
            <a:ext cx="8138520" cy="9126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XML:</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Se usa bastante menos</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Tiene cierto parecido a HTML</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Funciona con etiquetas</a:t>
            </a:r>
            <a:endParaRPr b="0" i="0" sz="1500" u="none" cap="none" strike="noStrike">
              <a:latin typeface="Arial"/>
              <a:ea typeface="Arial"/>
              <a:cs typeface="Arial"/>
              <a:sym typeface="Arial"/>
            </a:endParaRPr>
          </a:p>
        </p:txBody>
      </p:sp>
      <p:pic>
        <p:nvPicPr>
          <p:cNvPr id="1673" name="Google Shape;1673;p82"/>
          <p:cNvPicPr preferRelativeResize="0"/>
          <p:nvPr/>
        </p:nvPicPr>
        <p:blipFill rotWithShape="1">
          <a:blip r:embed="rId7">
            <a:alphaModFix/>
          </a:blip>
          <a:srcRect b="0" l="0" r="0" t="0"/>
          <a:stretch/>
        </p:blipFill>
        <p:spPr>
          <a:xfrm>
            <a:off x="3000960" y="3130560"/>
            <a:ext cx="3198600" cy="10746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g291e46b823e_1_79"/>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679" name="Google Shape;1679;g291e46b823e_1_79"/>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APIs</a:t>
            </a:r>
            <a:endParaRPr b="0" i="0" sz="2000" u="none" cap="none" strike="noStrike">
              <a:latin typeface="Arial"/>
              <a:ea typeface="Arial"/>
              <a:cs typeface="Arial"/>
              <a:sym typeface="Arial"/>
            </a:endParaRPr>
          </a:p>
        </p:txBody>
      </p:sp>
      <p:sp>
        <p:nvSpPr>
          <p:cNvPr id="1680" name="Google Shape;1680;g291e46b823e_1_79"/>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681" name="Google Shape;1681;g291e46b823e_1_79"/>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682" name="Google Shape;1682;g291e46b823e_1_7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683" name="Google Shape;1683;g291e46b823e_1_7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684" name="Google Shape;1684;g291e46b823e_1_79"/>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1685" name="Google Shape;1685;g291e46b823e_1_79"/>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sp>
        <p:nvSpPr>
          <p:cNvPr id="1686" name="Google Shape;1686;g291e46b823e_1_79"/>
          <p:cNvSpPr/>
          <p:nvPr/>
        </p:nvSpPr>
        <p:spPr>
          <a:xfrm>
            <a:off x="428050" y="1625048"/>
            <a:ext cx="3313200" cy="1093500"/>
          </a:xfrm>
          <a:prstGeom prst="rect">
            <a:avLst/>
          </a:prstGeom>
          <a:noFill/>
          <a:ln>
            <a:noFill/>
          </a:ln>
        </p:spPr>
        <p:txBody>
          <a:bodyPr anchorCtr="0" anchor="t" bIns="0" lIns="0" spcFirstLastPara="1" rIns="0" wrap="square" tIns="0">
            <a:no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Definición</a:t>
            </a:r>
            <a:endParaRPr sz="1500">
              <a:latin typeface="Poppins Light"/>
              <a:ea typeface="Poppins Light"/>
              <a:cs typeface="Poppins Light"/>
              <a:sym typeface="Poppins Light"/>
            </a:endParaRPr>
          </a:p>
          <a:p>
            <a:pPr indent="-212760" lvl="0" marL="216000" marR="0" rtl="0" algn="just">
              <a:lnSpc>
                <a:spcPct val="100000"/>
              </a:lnSpc>
              <a:spcBef>
                <a:spcPts val="0"/>
              </a:spcBef>
              <a:spcAft>
                <a:spcPts val="0"/>
              </a:spcAft>
              <a:buClr>
                <a:srgbClr val="000000"/>
              </a:buClr>
              <a:buSzPts val="675"/>
              <a:buFont typeface="Noto Sans Symbols"/>
              <a:buChar char="●"/>
            </a:pPr>
            <a:r>
              <a:rPr lang="es" sz="1500">
                <a:latin typeface="Poppins Light"/>
                <a:ea typeface="Poppins Light"/>
                <a:cs typeface="Poppins Light"/>
                <a:sym typeface="Poppins Light"/>
              </a:rPr>
              <a:t>Respuestas</a:t>
            </a:r>
            <a:endParaRPr sz="1500">
              <a:latin typeface="Poppins Light"/>
              <a:ea typeface="Poppins Light"/>
              <a:cs typeface="Poppins Light"/>
              <a:sym typeface="Poppins Light"/>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Autenticación</a:t>
            </a:r>
            <a:endParaRPr b="1" sz="1500">
              <a:latin typeface="Poppins"/>
              <a:ea typeface="Poppins"/>
              <a:cs typeface="Poppins"/>
              <a:sym typeface="Poppin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g291e46b823e_1_91"/>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692" name="Google Shape;1692;g291e46b823e_1_91"/>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Autenticación</a:t>
            </a:r>
            <a:endParaRPr b="0" i="0" sz="2000" u="none" cap="none" strike="noStrike">
              <a:latin typeface="Arial"/>
              <a:ea typeface="Arial"/>
              <a:cs typeface="Arial"/>
              <a:sym typeface="Arial"/>
            </a:endParaRPr>
          </a:p>
        </p:txBody>
      </p:sp>
      <p:sp>
        <p:nvSpPr>
          <p:cNvPr id="1693" name="Google Shape;1693;g291e46b823e_1_91"/>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694" name="Google Shape;1694;g291e46b823e_1_91"/>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695" name="Google Shape;1695;g291e46b823e_1_9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696" name="Google Shape;1696;g291e46b823e_1_9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697" name="Google Shape;1697;g291e46b823e_1_91"/>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1698" name="Google Shape;1698;g291e46b823e_1_91"/>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sp>
        <p:nvSpPr>
          <p:cNvPr id="1699" name="Google Shape;1699;g291e46b823e_1_91"/>
          <p:cNvSpPr/>
          <p:nvPr/>
        </p:nvSpPr>
        <p:spPr>
          <a:xfrm>
            <a:off x="428050" y="1625076"/>
            <a:ext cx="8138400" cy="1751400"/>
          </a:xfrm>
          <a:prstGeom prst="rect">
            <a:avLst/>
          </a:prstGeom>
          <a:noFill/>
          <a:ln>
            <a:noFill/>
          </a:ln>
        </p:spPr>
        <p:txBody>
          <a:bodyPr anchorCtr="0" anchor="t" bIns="0" lIns="0" spcFirstLastPara="1" rIns="0" wrap="square" tIns="0">
            <a:noAutofit/>
          </a:bodyPr>
          <a:lstStyle/>
          <a:p>
            <a:pPr indent="-212760" lvl="0" marL="216000" marR="0" rtl="0" algn="l">
              <a:lnSpc>
                <a:spcPct val="100000"/>
              </a:lnSpc>
              <a:spcBef>
                <a:spcPts val="0"/>
              </a:spcBef>
              <a:spcAft>
                <a:spcPts val="0"/>
              </a:spcAft>
              <a:buClr>
                <a:srgbClr val="000000"/>
              </a:buClr>
              <a:buSzPts val="675"/>
              <a:buFont typeface="Noto Sans Symbols"/>
              <a:buChar char="●"/>
            </a:pPr>
            <a:r>
              <a:rPr lang="es" sz="1500">
                <a:latin typeface="Poppins Light"/>
                <a:ea typeface="Poppins Light"/>
                <a:cs typeface="Poppins Light"/>
                <a:sym typeface="Poppins Light"/>
              </a:rPr>
              <a:t>Autenticación en páginas web:</a:t>
            </a:r>
            <a:endParaRPr sz="1500">
              <a:latin typeface="Poppins Light"/>
              <a:ea typeface="Poppins Light"/>
              <a:cs typeface="Poppins Light"/>
              <a:sym typeface="Poppins Light"/>
            </a:endParaRPr>
          </a:p>
          <a:p>
            <a:pPr indent="-214558" lvl="1" marL="431999" marR="0" rtl="0" algn="l">
              <a:lnSpc>
                <a:spcPct val="100000"/>
              </a:lnSpc>
              <a:spcBef>
                <a:spcPts val="0"/>
              </a:spcBef>
              <a:spcAft>
                <a:spcPts val="0"/>
              </a:spcAft>
              <a:buSzPts val="675"/>
              <a:buFont typeface="Noto Sans Symbols"/>
              <a:buChar char="●"/>
            </a:pPr>
            <a:r>
              <a:rPr lang="es" sz="1500">
                <a:latin typeface="Poppins Light"/>
                <a:ea typeface="Poppins Light"/>
                <a:cs typeface="Poppins Light"/>
                <a:sym typeface="Poppins Light"/>
              </a:rPr>
              <a:t>Se suele hacer con usuario + contraseña</a:t>
            </a:r>
            <a:endParaRPr sz="1500">
              <a:latin typeface="Poppins Light"/>
              <a:ea typeface="Poppins Light"/>
              <a:cs typeface="Poppins Light"/>
              <a:sym typeface="Poppins Light"/>
            </a:endParaRPr>
          </a:p>
          <a:p>
            <a:pPr indent="-214558" lvl="1" marL="431999" marR="0" rtl="0" algn="l">
              <a:lnSpc>
                <a:spcPct val="100000"/>
              </a:lnSpc>
              <a:spcBef>
                <a:spcPts val="0"/>
              </a:spcBef>
              <a:spcAft>
                <a:spcPts val="0"/>
              </a:spcAft>
              <a:buSzPts val="675"/>
              <a:buFont typeface="Noto Sans Symbols"/>
              <a:buChar char="●"/>
            </a:pPr>
            <a:r>
              <a:rPr lang="es" sz="1500">
                <a:latin typeface="Poppins Light"/>
                <a:ea typeface="Poppins Light"/>
                <a:cs typeface="Poppins Light"/>
                <a:sym typeface="Poppins Light"/>
              </a:rPr>
              <a:t>El servidor verifica que usuario y contraseña son válidos, y normalmente devuelve una cabecera al cliente (por ejemplo, una cookie de sesión)</a:t>
            </a:r>
            <a:endParaRPr sz="1500">
              <a:latin typeface="Poppins Light"/>
              <a:ea typeface="Poppins Light"/>
              <a:cs typeface="Poppins Light"/>
              <a:sym typeface="Poppins Light"/>
            </a:endParaRPr>
          </a:p>
          <a:p>
            <a:pPr indent="-214558" lvl="1" marL="431999" marR="0" rtl="0" algn="l">
              <a:lnSpc>
                <a:spcPct val="100000"/>
              </a:lnSpc>
              <a:spcBef>
                <a:spcPts val="0"/>
              </a:spcBef>
              <a:spcAft>
                <a:spcPts val="0"/>
              </a:spcAft>
              <a:buSzPts val="675"/>
              <a:buFont typeface="Noto Sans Symbols"/>
              <a:buChar char="●"/>
            </a:pPr>
            <a:r>
              <a:rPr lang="es" sz="1500">
                <a:latin typeface="Poppins Light"/>
                <a:ea typeface="Poppins Light"/>
                <a:cs typeface="Poppins Light"/>
                <a:sym typeface="Poppins Light"/>
              </a:rPr>
              <a:t>El cliente, en futuras peticiones al servidor, envía esta cabecera como forma de autenticarse</a:t>
            </a:r>
            <a:endParaRPr sz="1500">
              <a:latin typeface="Poppins Light"/>
              <a:ea typeface="Poppins Light"/>
              <a:cs typeface="Poppins Light"/>
              <a:sym typeface="Poppins Light"/>
            </a:endParaRPr>
          </a:p>
        </p:txBody>
      </p:sp>
      <p:sp>
        <p:nvSpPr>
          <p:cNvPr id="1700" name="Google Shape;1700;g291e46b823e_1_91"/>
          <p:cNvSpPr/>
          <p:nvPr/>
        </p:nvSpPr>
        <p:spPr>
          <a:xfrm>
            <a:off x="428050" y="3072875"/>
            <a:ext cx="8138400" cy="2109000"/>
          </a:xfrm>
          <a:prstGeom prst="rect">
            <a:avLst/>
          </a:prstGeom>
          <a:noFill/>
          <a:ln>
            <a:noFill/>
          </a:ln>
        </p:spPr>
        <p:txBody>
          <a:bodyPr anchorCtr="0" anchor="t" bIns="0" lIns="0" spcFirstLastPara="1" rIns="0" wrap="square" tIns="0">
            <a:noAutofit/>
          </a:bodyPr>
          <a:lstStyle/>
          <a:p>
            <a:pPr indent="-212760" lvl="0" marL="216000" marR="0" rtl="0" algn="l">
              <a:lnSpc>
                <a:spcPct val="100000"/>
              </a:lnSpc>
              <a:spcBef>
                <a:spcPts val="0"/>
              </a:spcBef>
              <a:spcAft>
                <a:spcPts val="0"/>
              </a:spcAft>
              <a:buClr>
                <a:srgbClr val="000000"/>
              </a:buClr>
              <a:buSzPts val="675"/>
              <a:buFont typeface="Noto Sans Symbols"/>
              <a:buChar char="●"/>
            </a:pPr>
            <a:r>
              <a:rPr lang="es" sz="1500">
                <a:latin typeface="Poppins Light"/>
                <a:ea typeface="Poppins Light"/>
                <a:cs typeface="Poppins Light"/>
                <a:sym typeface="Poppins Light"/>
              </a:rPr>
              <a:t>Autenticación en APIs:</a:t>
            </a:r>
            <a:endParaRPr sz="1500">
              <a:latin typeface="Poppins Light"/>
              <a:ea typeface="Poppins Light"/>
              <a:cs typeface="Poppins Light"/>
              <a:sym typeface="Poppins Light"/>
            </a:endParaRPr>
          </a:p>
          <a:p>
            <a:pPr indent="-214558" lvl="1" marL="431999" marR="0" rtl="0" algn="l">
              <a:lnSpc>
                <a:spcPct val="100000"/>
              </a:lnSpc>
              <a:spcBef>
                <a:spcPts val="0"/>
              </a:spcBef>
              <a:spcAft>
                <a:spcPts val="0"/>
              </a:spcAft>
              <a:buSzPts val="675"/>
              <a:buFont typeface="Noto Sans Symbols"/>
              <a:buChar char="●"/>
            </a:pPr>
            <a:r>
              <a:rPr lang="es" sz="1500">
                <a:latin typeface="Poppins Light"/>
                <a:ea typeface="Poppins Light"/>
                <a:cs typeface="Poppins Light"/>
                <a:sym typeface="Poppins Light"/>
              </a:rPr>
              <a:t>Se suele hacer con un token (a efectos prácticos funciona como una contraseña)</a:t>
            </a:r>
            <a:endParaRPr sz="1500">
              <a:latin typeface="Poppins Light"/>
              <a:ea typeface="Poppins Light"/>
              <a:cs typeface="Poppins Light"/>
              <a:sym typeface="Poppins Light"/>
            </a:endParaRPr>
          </a:p>
          <a:p>
            <a:pPr indent="-214558" lvl="1" marL="431999" marR="0" rtl="0" algn="l">
              <a:lnSpc>
                <a:spcPct val="100000"/>
              </a:lnSpc>
              <a:spcBef>
                <a:spcPts val="0"/>
              </a:spcBef>
              <a:spcAft>
                <a:spcPts val="0"/>
              </a:spcAft>
              <a:buSzPts val="675"/>
              <a:buFont typeface="Noto Sans Symbols"/>
              <a:buChar char="●"/>
            </a:pPr>
            <a:r>
              <a:rPr lang="es" sz="1500">
                <a:latin typeface="Poppins Light"/>
                <a:ea typeface="Poppins Light"/>
                <a:cs typeface="Poppins Light"/>
                <a:sym typeface="Poppins Light"/>
              </a:rPr>
              <a:t>El token puede ser fijo, puede rotar, puede tener caducidad…</a:t>
            </a:r>
            <a:endParaRPr sz="1500">
              <a:latin typeface="Poppins Light"/>
              <a:ea typeface="Poppins Light"/>
              <a:cs typeface="Poppins Light"/>
              <a:sym typeface="Poppins Light"/>
            </a:endParaRPr>
          </a:p>
          <a:p>
            <a:pPr indent="-214558" lvl="1" marL="431999" marR="0" rtl="0" algn="l">
              <a:lnSpc>
                <a:spcPct val="100000"/>
              </a:lnSpc>
              <a:spcBef>
                <a:spcPts val="0"/>
              </a:spcBef>
              <a:spcAft>
                <a:spcPts val="0"/>
              </a:spcAft>
              <a:buSzPts val="675"/>
              <a:buFont typeface="Noto Sans Symbols"/>
              <a:buChar char="●"/>
            </a:pPr>
            <a:r>
              <a:rPr lang="es" sz="1500">
                <a:latin typeface="Poppins Light"/>
                <a:ea typeface="Poppins Light"/>
                <a:cs typeface="Poppins Light"/>
                <a:sym typeface="Poppins Light"/>
              </a:rPr>
              <a:t>El cliente, al hacer peticiones al servidor, le envía el token en algún sitio (como parámetro de la URL, en una cabecera, en el cuerpo…). Cada API permite enviar el token de autenticación de ciertas formas, eso depende de cómo esté configurado el servidor</a:t>
            </a:r>
            <a:endParaRPr sz="1500">
              <a:latin typeface="Poppins Light"/>
              <a:ea typeface="Poppins Light"/>
              <a:cs typeface="Poppins Light"/>
              <a:sym typeface="Poppins Light"/>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83"/>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706" name="Google Shape;1706;p83"/>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PRÁCTICA!</a:t>
            </a:r>
            <a:endParaRPr b="0" i="0" sz="2000" u="none" cap="none" strike="noStrike">
              <a:latin typeface="Arial"/>
              <a:ea typeface="Arial"/>
              <a:cs typeface="Arial"/>
              <a:sym typeface="Arial"/>
            </a:endParaRPr>
          </a:p>
        </p:txBody>
      </p:sp>
      <p:sp>
        <p:nvSpPr>
          <p:cNvPr id="1707" name="Google Shape;1707;p83"/>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708" name="Google Shape;1708;p83"/>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709" name="Google Shape;1709;p83"/>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710" name="Google Shape;1710;p83"/>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711" name="Google Shape;1711;p83"/>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712" name="Google Shape;1712;p83"/>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713" name="Google Shape;1713;p83"/>
          <p:cNvSpPr/>
          <p:nvPr/>
        </p:nvSpPr>
        <p:spPr>
          <a:xfrm>
            <a:off x="1944000" y="2304000"/>
            <a:ext cx="6371640" cy="14626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1440"/>
              <a:buFont typeface="Noto Sans Symbols"/>
              <a:buChar char="●"/>
            </a:pPr>
            <a:r>
              <a:rPr b="0" i="0" lang="es" sz="3200" u="none" cap="none" strike="noStrike">
                <a:solidFill>
                  <a:srgbClr val="000000"/>
                </a:solidFill>
                <a:latin typeface="Poppins Light"/>
                <a:ea typeface="Poppins Light"/>
                <a:cs typeface="Poppins Light"/>
                <a:sym typeface="Poppins Light"/>
              </a:rPr>
              <a:t>[4.1] </a:t>
            </a:r>
            <a:r>
              <a:rPr b="0" i="0" lang="es" sz="3200" u="sng" cap="none" strike="noStrike">
                <a:solidFill>
                  <a:schemeClr val="dk1"/>
                </a:solidFill>
                <a:latin typeface="Poppins Light"/>
                <a:ea typeface="Poppins Light"/>
                <a:cs typeface="Poppins Light"/>
                <a:sym typeface="Poppins Light"/>
                <a:hlinkClick r:id="rId7">
                  <a:extLst>
                    <a:ext uri="{A12FA001-AC4F-418D-AE19-62706E023703}">
                      <ahyp:hlinkClr val="tx"/>
                    </a:ext>
                  </a:extLst>
                </a:hlinkClick>
              </a:rPr>
              <a:t>https://httpbin.org/</a:t>
            </a:r>
            <a:endParaRPr sz="3200">
              <a:solidFill>
                <a:schemeClr val="dk1"/>
              </a:solidFill>
            </a:endParaRPr>
          </a:p>
          <a:p>
            <a:pPr indent="0" lvl="0" marL="0" marR="0" rtl="0" algn="l">
              <a:lnSpc>
                <a:spcPct val="100000"/>
              </a:lnSpc>
              <a:spcBef>
                <a:spcPts val="0"/>
              </a:spcBef>
              <a:spcAft>
                <a:spcPts val="0"/>
              </a:spcAft>
              <a:buNone/>
            </a:pPr>
            <a:r>
              <a:t/>
            </a:r>
            <a:endParaRPr sz="3200"/>
          </a:p>
          <a:p>
            <a:pPr indent="-212760" lvl="0" marL="216000" marR="0" rtl="0" algn="l">
              <a:lnSpc>
                <a:spcPct val="100000"/>
              </a:lnSpc>
              <a:spcBef>
                <a:spcPts val="0"/>
              </a:spcBef>
              <a:spcAft>
                <a:spcPts val="0"/>
              </a:spcAft>
              <a:buClr>
                <a:srgbClr val="000000"/>
              </a:buClr>
              <a:buSzPts val="1440"/>
              <a:buFont typeface="Noto Sans Symbols"/>
              <a:buChar char="●"/>
            </a:pPr>
            <a:r>
              <a:rPr b="0" i="0" lang="es" sz="3200" u="none" cap="none" strike="sngStrike">
                <a:solidFill>
                  <a:srgbClr val="000000"/>
                </a:solidFill>
                <a:latin typeface="Poppins Light"/>
                <a:ea typeface="Poppins Light"/>
                <a:cs typeface="Poppins Light"/>
                <a:sym typeface="Poppins Light"/>
              </a:rPr>
              <a:t>[4.2] https://gorest.co.in/</a:t>
            </a:r>
            <a:endParaRPr b="0" i="0" sz="3200" u="none" cap="none" strike="noStrike">
              <a:latin typeface="Arial"/>
              <a:ea typeface="Arial"/>
              <a:cs typeface="Arial"/>
              <a:sym typeface="Arial"/>
            </a:endParaRPr>
          </a:p>
        </p:txBody>
      </p:sp>
      <p:sp>
        <p:nvSpPr>
          <p:cNvPr id="1714" name="Google Shape;1714;p83"/>
          <p:cNvSpPr/>
          <p:nvPr/>
        </p:nvSpPr>
        <p:spPr>
          <a:xfrm>
            <a:off x="2592000" y="1728000"/>
            <a:ext cx="179280" cy="344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84"/>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t>
            </a:r>
            <a:r>
              <a:rPr b="1" i="0" lang="es" sz="700" u="none" cap="none" strike="noStrike">
                <a:solidFill>
                  <a:srgbClr val="000000"/>
                </a:solidFill>
                <a:latin typeface="Poppins"/>
                <a:ea typeface="Poppins"/>
                <a:cs typeface="Poppins"/>
                <a:sym typeface="Poppins"/>
              </a:rPr>
              <a:t>APIs</a:t>
            </a:r>
            <a:r>
              <a:rPr b="0" i="0" lang="es" sz="700" u="none" cap="none" strike="noStrike">
                <a:solidFill>
                  <a:srgbClr val="000000"/>
                </a:solidFill>
                <a:latin typeface="Poppins"/>
                <a:ea typeface="Poppins"/>
                <a:cs typeface="Poppins"/>
                <a:sym typeface="Poppins"/>
              </a:rPr>
              <a:t>  I  Nginx  I  Certificados SSL  I  Resumen  I  Proyecto</a:t>
            </a:r>
            <a:endParaRPr b="0" i="0" sz="700" u="none" cap="none" strike="noStrike">
              <a:latin typeface="Arial"/>
              <a:ea typeface="Arial"/>
              <a:cs typeface="Arial"/>
              <a:sym typeface="Arial"/>
            </a:endParaRPr>
          </a:p>
        </p:txBody>
      </p:sp>
      <p:sp>
        <p:nvSpPr>
          <p:cNvPr id="1720" name="Google Shape;1720;p84"/>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EJERCICIO 2</a:t>
            </a:r>
            <a:endParaRPr b="0" i="0" sz="2000" u="none" cap="none" strike="noStrike">
              <a:latin typeface="Arial"/>
              <a:ea typeface="Arial"/>
              <a:cs typeface="Arial"/>
              <a:sym typeface="Arial"/>
            </a:endParaRPr>
          </a:p>
        </p:txBody>
      </p:sp>
      <p:sp>
        <p:nvSpPr>
          <p:cNvPr id="1721" name="Google Shape;1721;p84"/>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722" name="Google Shape;1722;p84"/>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723" name="Google Shape;1723;p84"/>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724" name="Google Shape;1724;p84"/>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725" name="Google Shape;1725;p84"/>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726" name="Google Shape;1726;p84"/>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727" name="Google Shape;1727;p84"/>
          <p:cNvSpPr/>
          <p:nvPr/>
        </p:nvSpPr>
        <p:spPr>
          <a:xfrm>
            <a:off x="2592000" y="1728000"/>
            <a:ext cx="179280" cy="344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84"/>
          <p:cNvSpPr/>
          <p:nvPr/>
        </p:nvSpPr>
        <p:spPr>
          <a:xfrm>
            <a:off x="428040" y="1626120"/>
            <a:ext cx="8138520" cy="18259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Entrar a </a:t>
            </a:r>
            <a:r>
              <a:rPr b="0" i="0" lang="es" sz="1500" u="sng" cap="none" strike="noStrike">
                <a:solidFill>
                  <a:schemeClr val="dk1"/>
                </a:solidFill>
                <a:latin typeface="Poppins Light"/>
                <a:ea typeface="Poppins Light"/>
                <a:cs typeface="Poppins Light"/>
                <a:sym typeface="Poppins Light"/>
                <a:hlinkClick r:id="rId7">
                  <a:extLst>
                    <a:ext uri="{A12FA001-AC4F-418D-AE19-62706E023703}">
                      <ahyp:hlinkClr val="tx"/>
                    </a:ext>
                  </a:extLst>
                </a:hlinkClick>
              </a:rPr>
              <a:t>https://reqres.in/</a:t>
            </a:r>
            <a:endParaRPr b="0" i="0" sz="1500" u="none" cap="none" strike="noStrike">
              <a:solidFill>
                <a:schemeClr val="dk1"/>
              </a:solidFill>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Revisar la API que tienen expuesta (hay 15 llamadas disponibles)</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Para cada llamada:</a:t>
            </a:r>
            <a:endParaRPr b="0" i="0" sz="1500" u="none" cap="none" strike="noStrike">
              <a:latin typeface="Arial"/>
              <a:ea typeface="Arial"/>
              <a:cs typeface="Arial"/>
              <a:sym typeface="Arial"/>
            </a:endParaRPr>
          </a:p>
          <a:p>
            <a:pPr indent="-21563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Realizar la llamada por comandos con cualquier herramienta de las vistas (HTTPie o cURL). Si se prefiere usar Postman, dadle a “code/cURL” para sacar el comando de cURL correspondiente</a:t>
            </a:r>
            <a:endParaRPr b="0" i="0" sz="1500" u="none" cap="none" strike="noStrike">
              <a:latin typeface="Arial"/>
              <a:ea typeface="Arial"/>
              <a:cs typeface="Arial"/>
              <a:sym typeface="Arial"/>
            </a:endParaRPr>
          </a:p>
          <a:p>
            <a:pPr indent="-21563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Comentar brevemente la petición enviada y la respuesta ob</a:t>
            </a:r>
            <a:r>
              <a:rPr lang="es" sz="1500">
                <a:latin typeface="Poppins Light"/>
                <a:ea typeface="Poppins Light"/>
                <a:cs typeface="Poppins Light"/>
                <a:sym typeface="Poppins Light"/>
              </a:rPr>
              <a:t>t</a:t>
            </a:r>
            <a:r>
              <a:rPr b="0" i="0" lang="es" sz="1500" u="none" cap="none" strike="noStrike">
                <a:solidFill>
                  <a:srgbClr val="000000"/>
                </a:solidFill>
                <a:latin typeface="Poppins Light"/>
                <a:ea typeface="Poppins Light"/>
                <a:cs typeface="Poppins Light"/>
                <a:sym typeface="Poppins Light"/>
              </a:rPr>
              <a:t>enida</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Redactar un informe con todo eso</a:t>
            </a:r>
            <a:endParaRPr b="0" i="0" sz="1500" u="none" cap="none" strike="noStrike">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85"/>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734" name="Google Shape;1734;p85"/>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Indice</a:t>
            </a:r>
            <a:endParaRPr b="0" i="0" sz="2000" u="none" cap="none" strike="noStrike">
              <a:latin typeface="Arial"/>
              <a:ea typeface="Arial"/>
              <a:cs typeface="Arial"/>
              <a:sym typeface="Arial"/>
            </a:endParaRPr>
          </a:p>
        </p:txBody>
      </p:sp>
      <p:sp>
        <p:nvSpPr>
          <p:cNvPr id="1735" name="Google Shape;1735;p85"/>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736" name="Google Shape;1736;p85"/>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737" name="Google Shape;1737;p85"/>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738" name="Google Shape;1738;p85"/>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739" name="Google Shape;1739;p85"/>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740" name="Google Shape;1740;p85"/>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741" name="Google Shape;1741;p85"/>
          <p:cNvSpPr/>
          <p:nvPr/>
        </p:nvSpPr>
        <p:spPr>
          <a:xfrm>
            <a:off x="428040" y="1625040"/>
            <a:ext cx="3313080" cy="182556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Introducción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HTTP</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Postman &amp; HTTPie</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APIs</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Nginx</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Certificados SSL</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Resumen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Proyecto</a:t>
            </a:r>
            <a:endParaRPr b="0" i="0" sz="15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 sz="700" u="none" cap="none" strike="noStrike">
                <a:solidFill>
                  <a:srgbClr val="000000"/>
                </a:solidFill>
                <a:latin typeface="Poppins"/>
                <a:ea typeface="Poppins"/>
                <a:cs typeface="Poppins"/>
                <a:sym typeface="Poppins"/>
              </a:rPr>
              <a:t>Introducción</a:t>
            </a:r>
            <a:r>
              <a:rPr b="0" i="0" lang="es" sz="700" u="none" cap="none" strike="noStrike">
                <a:solidFill>
                  <a:srgbClr val="000000"/>
                </a:solidFill>
                <a:latin typeface="Poppins"/>
                <a:ea typeface="Poppins"/>
                <a:cs typeface="Poppins"/>
                <a:sym typeface="Poppins"/>
              </a:rPr>
              <a:t>  I  HTTP  I  Postman &amp; HTTPie I  APIs  I  Nginx  I  Certificados SSL  I  Resumen  I  Proyecto</a:t>
            </a:r>
            <a:endParaRPr b="0" i="0" sz="700" u="none" cap="none" strike="noStrike">
              <a:latin typeface="Arial"/>
              <a:ea typeface="Arial"/>
              <a:cs typeface="Arial"/>
              <a:sym typeface="Arial"/>
            </a:endParaRPr>
          </a:p>
        </p:txBody>
      </p:sp>
      <p:sp>
        <p:nvSpPr>
          <p:cNvPr id="197" name="Google Shape;197;p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PRÁCTICA!</a:t>
            </a:r>
            <a:endParaRPr b="0" i="0" sz="2000" u="none" cap="none" strike="noStrike">
              <a:latin typeface="Arial"/>
              <a:ea typeface="Arial"/>
              <a:cs typeface="Arial"/>
              <a:sym typeface="Arial"/>
            </a:endParaRPr>
          </a:p>
        </p:txBody>
      </p:sp>
      <p:sp>
        <p:nvSpPr>
          <p:cNvPr id="198" name="Google Shape;198;p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99" name="Google Shape;199;p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200" name="Google Shape;200;p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201" name="Google Shape;201;p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202" name="Google Shape;202;p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203" name="Google Shape;203;p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204" name="Google Shape;204;p8"/>
          <p:cNvSpPr/>
          <p:nvPr/>
        </p:nvSpPr>
        <p:spPr>
          <a:xfrm>
            <a:off x="2120040" y="2310120"/>
            <a:ext cx="5043600" cy="1461960"/>
          </a:xfrm>
          <a:prstGeom prst="rect">
            <a:avLst/>
          </a:prstGeom>
          <a:noFill/>
          <a:ln>
            <a:noFill/>
          </a:ln>
        </p:spPr>
        <p:txBody>
          <a:bodyPr anchorCtr="0" anchor="t" bIns="0" lIns="0" spcFirstLastPara="1" rIns="0" wrap="square" tIns="0">
            <a:spAutoFit/>
          </a:bodyPr>
          <a:lstStyle/>
          <a:p>
            <a:pPr indent="-212760" lvl="0" marL="216000" marR="0" rtl="0" algn="ctr">
              <a:lnSpc>
                <a:spcPct val="100000"/>
              </a:lnSpc>
              <a:spcBef>
                <a:spcPts val="0"/>
              </a:spcBef>
              <a:spcAft>
                <a:spcPts val="0"/>
              </a:spcAft>
              <a:buClr>
                <a:srgbClr val="000000"/>
              </a:buClr>
              <a:buSzPts val="1440"/>
              <a:buFont typeface="Noto Sans Symbols"/>
              <a:buChar char="●"/>
            </a:pPr>
            <a:r>
              <a:rPr b="0" i="0" lang="es" sz="3200" u="none" cap="none" strike="noStrike">
                <a:solidFill>
                  <a:srgbClr val="000000"/>
                </a:solidFill>
                <a:latin typeface="Poppins Light"/>
                <a:ea typeface="Poppins Light"/>
                <a:cs typeface="Poppins Light"/>
                <a:sym typeface="Poppins Light"/>
              </a:rPr>
              <a:t>[1.1] Ifconfig</a:t>
            </a:r>
            <a:endParaRPr b="0" i="0" sz="32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3200" u="none" cap="none" strike="noStrike">
              <a:latin typeface="Arial"/>
              <a:ea typeface="Arial"/>
              <a:cs typeface="Arial"/>
              <a:sym typeface="Arial"/>
            </a:endParaRPr>
          </a:p>
          <a:p>
            <a:pPr indent="-212760" lvl="0" marL="216000" marR="0" rtl="0" algn="ctr">
              <a:lnSpc>
                <a:spcPct val="100000"/>
              </a:lnSpc>
              <a:spcBef>
                <a:spcPts val="0"/>
              </a:spcBef>
              <a:spcAft>
                <a:spcPts val="0"/>
              </a:spcAft>
              <a:buClr>
                <a:srgbClr val="000000"/>
              </a:buClr>
              <a:buSzPts val="1440"/>
              <a:buFont typeface="Poppins Light"/>
              <a:buChar char="●"/>
            </a:pPr>
            <a:r>
              <a:rPr i="0" lang="es" sz="3200" u="none" cap="none" strike="noStrike">
                <a:solidFill>
                  <a:srgbClr val="000000"/>
                </a:solidFill>
                <a:latin typeface="Poppins Light"/>
                <a:ea typeface="Poppins Light"/>
                <a:cs typeface="Poppins Light"/>
                <a:sym typeface="Poppins Light"/>
              </a:rPr>
              <a:t>[1.2] </a:t>
            </a:r>
            <a:r>
              <a:rPr i="0" lang="es" sz="3200" u="sng" cap="none" strike="noStrike">
                <a:solidFill>
                  <a:schemeClr val="dk1"/>
                </a:solidFill>
                <a:latin typeface="Poppins Light"/>
                <a:ea typeface="Poppins Light"/>
                <a:cs typeface="Poppins Light"/>
                <a:sym typeface="Poppins Light"/>
                <a:hlinkClick r:id="rId7">
                  <a:extLst>
                    <a:ext uri="{A12FA001-AC4F-418D-AE19-62706E023703}">
                      <ahyp:hlinkClr val="tx"/>
                    </a:ext>
                  </a:extLst>
                </a:hlinkClick>
              </a:rPr>
              <a:t>https://miip.es/</a:t>
            </a:r>
            <a:endParaRPr i="0" sz="3200" u="none" cap="none" strike="noStrike">
              <a:solidFill>
                <a:schemeClr val="dk1"/>
              </a:solidFill>
              <a:latin typeface="Poppins Light"/>
              <a:ea typeface="Poppins Light"/>
              <a:cs typeface="Poppins Light"/>
              <a:sym typeface="Poppins Light"/>
            </a:endParaRPr>
          </a:p>
          <a:p>
            <a:pPr indent="0" lvl="0" marL="0" marR="0" rtl="0" algn="ctr">
              <a:lnSpc>
                <a:spcPct val="100000"/>
              </a:lnSpc>
              <a:spcBef>
                <a:spcPts val="0"/>
              </a:spcBef>
              <a:spcAft>
                <a:spcPts val="0"/>
              </a:spcAft>
              <a:buNone/>
            </a:pPr>
            <a:r>
              <a:t/>
            </a:r>
            <a:endParaRPr sz="3200">
              <a:latin typeface="Poppins Light"/>
              <a:ea typeface="Poppins Light"/>
              <a:cs typeface="Poppins Light"/>
              <a:sym typeface="Poppins Ligh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86"/>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747" name="Google Shape;1747;p86"/>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Nginx</a:t>
            </a:r>
            <a:endParaRPr b="0" i="0" sz="2000" u="none" cap="none" strike="noStrike">
              <a:latin typeface="Arial"/>
              <a:ea typeface="Arial"/>
              <a:cs typeface="Arial"/>
              <a:sym typeface="Arial"/>
            </a:endParaRPr>
          </a:p>
        </p:txBody>
      </p:sp>
      <p:sp>
        <p:nvSpPr>
          <p:cNvPr id="1748" name="Google Shape;1748;p86"/>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749" name="Google Shape;1749;p86"/>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750" name="Google Shape;1750;p8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751" name="Google Shape;1751;p8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752" name="Google Shape;1752;p86"/>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753" name="Google Shape;1753;p86"/>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754" name="Google Shape;1754;p86"/>
          <p:cNvSpPr/>
          <p:nvPr/>
        </p:nvSpPr>
        <p:spPr>
          <a:xfrm>
            <a:off x="428050" y="1625062"/>
            <a:ext cx="3313200" cy="102180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Definición</a:t>
            </a:r>
            <a:endParaRPr b="1" i="0" sz="1500" u="none" cap="none" strike="noStrike"/>
          </a:p>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Funcionamiento</a:t>
            </a:r>
            <a:endParaRPr b="0" i="0" sz="1500" u="none" cap="none" strike="noStrike">
              <a:solidFill>
                <a:srgbClr val="000000"/>
              </a:solidFill>
              <a:latin typeface="Poppins Light"/>
              <a:ea typeface="Poppins Light"/>
              <a:cs typeface="Poppins Light"/>
              <a:sym typeface="Poppins Light"/>
            </a:endParaRPr>
          </a:p>
          <a:p>
            <a:pPr indent="-211173" lvl="0" marL="216000" marR="0" rtl="0" algn="just">
              <a:lnSpc>
                <a:spcPct val="100000"/>
              </a:lnSpc>
              <a:spcBef>
                <a:spcPts val="0"/>
              </a:spcBef>
              <a:spcAft>
                <a:spcPts val="0"/>
              </a:spcAft>
              <a:buSzPts val="650"/>
              <a:buFont typeface="Noto Sans Symbols"/>
              <a:buChar char="●"/>
            </a:pPr>
            <a:r>
              <a:rPr lang="es" sz="1500">
                <a:latin typeface="Poppins Light"/>
                <a:ea typeface="Poppins Light"/>
                <a:cs typeface="Poppins Light"/>
                <a:sym typeface="Poppins Light"/>
              </a:rPr>
              <a:t>Escenario real</a:t>
            </a:r>
            <a:endParaRPr sz="1500">
              <a:latin typeface="Poppins Light"/>
              <a:ea typeface="Poppins Light"/>
              <a:cs typeface="Poppins Light"/>
              <a:sym typeface="Poppins Ligh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87"/>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760" name="Google Shape;1760;p87"/>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761" name="Google Shape;1761;p87"/>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762" name="Google Shape;1762;p87"/>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763" name="Google Shape;1763;p87"/>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764" name="Google Shape;1764;p87"/>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765" name="Google Shape;1765;p87"/>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766" name="Google Shape;1766;p87"/>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767" name="Google Shape;1767;p87"/>
          <p:cNvSpPr/>
          <p:nvPr/>
        </p:nvSpPr>
        <p:spPr>
          <a:xfrm>
            <a:off x="428040" y="1625040"/>
            <a:ext cx="8138520" cy="22788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Hasta ahora hemos visto cómo usar clientes HTTP</a:t>
            </a:r>
            <a:endParaRPr b="0" i="0" sz="1500" u="none" cap="none" strike="noStrike">
              <a:latin typeface="Arial"/>
              <a:ea typeface="Arial"/>
              <a:cs typeface="Arial"/>
              <a:sym typeface="Arial"/>
            </a:endParaRPr>
          </a:p>
        </p:txBody>
      </p:sp>
      <p:pic>
        <p:nvPicPr>
          <p:cNvPr id="1768" name="Google Shape;1768;p87"/>
          <p:cNvPicPr preferRelativeResize="0"/>
          <p:nvPr/>
        </p:nvPicPr>
        <p:blipFill rotWithShape="1">
          <a:blip r:embed="rId7">
            <a:alphaModFix/>
          </a:blip>
          <a:srcRect b="0" l="0" r="0" t="0"/>
          <a:stretch/>
        </p:blipFill>
        <p:spPr>
          <a:xfrm>
            <a:off x="1731960" y="2822040"/>
            <a:ext cx="587880" cy="520920"/>
          </a:xfrm>
          <a:prstGeom prst="rect">
            <a:avLst/>
          </a:prstGeom>
          <a:noFill/>
          <a:ln>
            <a:noFill/>
          </a:ln>
        </p:spPr>
      </p:pic>
      <p:pic>
        <p:nvPicPr>
          <p:cNvPr id="1769" name="Google Shape;1769;p87"/>
          <p:cNvPicPr preferRelativeResize="0"/>
          <p:nvPr/>
        </p:nvPicPr>
        <p:blipFill rotWithShape="1">
          <a:blip r:embed="rId8">
            <a:alphaModFix/>
          </a:blip>
          <a:srcRect b="0" l="0" r="0" t="0"/>
          <a:stretch/>
        </p:blipFill>
        <p:spPr>
          <a:xfrm>
            <a:off x="1899000" y="3377880"/>
            <a:ext cx="266400" cy="461160"/>
          </a:xfrm>
          <a:prstGeom prst="rect">
            <a:avLst/>
          </a:prstGeom>
          <a:noFill/>
          <a:ln>
            <a:noFill/>
          </a:ln>
        </p:spPr>
      </p:pic>
      <p:pic>
        <p:nvPicPr>
          <p:cNvPr id="1770" name="Google Shape;1770;p87"/>
          <p:cNvPicPr preferRelativeResize="0"/>
          <p:nvPr/>
        </p:nvPicPr>
        <p:blipFill rotWithShape="1">
          <a:blip r:embed="rId9">
            <a:alphaModFix/>
          </a:blip>
          <a:srcRect b="0" l="0" r="0" t="0"/>
          <a:stretch/>
        </p:blipFill>
        <p:spPr>
          <a:xfrm rot="-5416200">
            <a:off x="1812240" y="3762360"/>
            <a:ext cx="450000" cy="612000"/>
          </a:xfrm>
          <a:prstGeom prst="rect">
            <a:avLst/>
          </a:prstGeom>
          <a:noFill/>
          <a:ln>
            <a:noFill/>
          </a:ln>
        </p:spPr>
      </p:pic>
      <p:sp>
        <p:nvSpPr>
          <p:cNvPr id="1771" name="Google Shape;1771;p87"/>
          <p:cNvSpPr/>
          <p:nvPr/>
        </p:nvSpPr>
        <p:spPr>
          <a:xfrm>
            <a:off x="1586160" y="2676600"/>
            <a:ext cx="870480" cy="17449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7"/>
          <p:cNvSpPr/>
          <p:nvPr/>
        </p:nvSpPr>
        <p:spPr>
          <a:xfrm>
            <a:off x="1187280" y="2326680"/>
            <a:ext cx="16740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1773" name="Google Shape;1773;p87"/>
          <p:cNvSpPr/>
          <p:nvPr/>
        </p:nvSpPr>
        <p:spPr>
          <a:xfrm>
            <a:off x="6210720" y="2676600"/>
            <a:ext cx="870480" cy="17449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87"/>
          <p:cNvSpPr/>
          <p:nvPr/>
        </p:nvSpPr>
        <p:spPr>
          <a:xfrm>
            <a:off x="5702400" y="2326680"/>
            <a:ext cx="189216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1775" name="Google Shape;1775;p87"/>
          <p:cNvPicPr preferRelativeResize="0"/>
          <p:nvPr/>
        </p:nvPicPr>
        <p:blipFill rotWithShape="1">
          <a:blip r:embed="rId10">
            <a:alphaModFix/>
          </a:blip>
          <a:srcRect b="0" l="0" r="0" t="0"/>
          <a:stretch/>
        </p:blipFill>
        <p:spPr>
          <a:xfrm>
            <a:off x="6467040" y="2753280"/>
            <a:ext cx="362160" cy="648720"/>
          </a:xfrm>
          <a:prstGeom prst="rect">
            <a:avLst/>
          </a:prstGeom>
          <a:noFill/>
          <a:ln>
            <a:noFill/>
          </a:ln>
        </p:spPr>
      </p:pic>
      <p:pic>
        <p:nvPicPr>
          <p:cNvPr id="1776" name="Google Shape;1776;p87"/>
          <p:cNvPicPr preferRelativeResize="0"/>
          <p:nvPr/>
        </p:nvPicPr>
        <p:blipFill rotWithShape="1">
          <a:blip r:embed="rId11">
            <a:alphaModFix/>
          </a:blip>
          <a:srcRect b="0" l="0" r="0" t="0"/>
          <a:stretch/>
        </p:blipFill>
        <p:spPr>
          <a:xfrm>
            <a:off x="6400800" y="3427200"/>
            <a:ext cx="536760" cy="411840"/>
          </a:xfrm>
          <a:prstGeom prst="rect">
            <a:avLst/>
          </a:prstGeom>
          <a:noFill/>
          <a:ln>
            <a:noFill/>
          </a:ln>
        </p:spPr>
      </p:pic>
      <p:pic>
        <p:nvPicPr>
          <p:cNvPr id="1777" name="Google Shape;1777;p87"/>
          <p:cNvPicPr preferRelativeResize="0"/>
          <p:nvPr/>
        </p:nvPicPr>
        <p:blipFill rotWithShape="1">
          <a:blip r:embed="rId12">
            <a:alphaModFix/>
          </a:blip>
          <a:srcRect b="0" l="0" r="0" t="0"/>
          <a:stretch/>
        </p:blipFill>
        <p:spPr>
          <a:xfrm>
            <a:off x="6503400" y="3914640"/>
            <a:ext cx="361080" cy="415440"/>
          </a:xfrm>
          <a:prstGeom prst="rect">
            <a:avLst/>
          </a:prstGeom>
          <a:noFill/>
          <a:ln>
            <a:noFill/>
          </a:ln>
        </p:spPr>
      </p:pic>
      <p:sp>
        <p:nvSpPr>
          <p:cNvPr id="1778" name="Google Shape;1778;p87"/>
          <p:cNvSpPr/>
          <p:nvPr/>
        </p:nvSpPr>
        <p:spPr>
          <a:xfrm flipH="1" rot="10800000">
            <a:off x="2687760" y="3178080"/>
            <a:ext cx="3361680" cy="1332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779" name="Google Shape;1779;p87"/>
          <p:cNvSpPr/>
          <p:nvPr/>
        </p:nvSpPr>
        <p:spPr>
          <a:xfrm flipH="1">
            <a:off x="2700720" y="3842280"/>
            <a:ext cx="3345840" cy="756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1780" name="Google Shape;1780;p87"/>
          <p:cNvSpPr/>
          <p:nvPr/>
        </p:nvSpPr>
        <p:spPr>
          <a:xfrm>
            <a:off x="2535120" y="2895480"/>
            <a:ext cx="3020040" cy="6472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 de google.com</a:t>
            </a:r>
            <a:endParaRPr b="0" i="0" sz="1300" u="none" cap="none" strike="noStrike">
              <a:latin typeface="Arial"/>
              <a:ea typeface="Arial"/>
              <a:cs typeface="Arial"/>
              <a:sym typeface="Arial"/>
            </a:endParaRPr>
          </a:p>
        </p:txBody>
      </p:sp>
      <p:sp>
        <p:nvSpPr>
          <p:cNvPr id="1781" name="Google Shape;1781;p87"/>
          <p:cNvSpPr/>
          <p:nvPr/>
        </p:nvSpPr>
        <p:spPr>
          <a:xfrm>
            <a:off x="2862720" y="3816360"/>
            <a:ext cx="3310560" cy="4608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Aquí tienes el contenido de google.com</a:t>
            </a:r>
            <a:endParaRPr b="0" i="0" sz="1300" u="none" cap="none" strike="noStrike">
              <a:latin typeface="Arial"/>
              <a:ea typeface="Arial"/>
              <a:cs typeface="Arial"/>
              <a:sym typeface="Arial"/>
            </a:endParaRPr>
          </a:p>
        </p:txBody>
      </p:sp>
      <p:sp>
        <p:nvSpPr>
          <p:cNvPr id="1782" name="Google Shape;1782;p87"/>
          <p:cNvSpPr/>
          <p:nvPr/>
        </p:nvSpPr>
        <p:spPr>
          <a:xfrm>
            <a:off x="3007440" y="3259080"/>
            <a:ext cx="2687040" cy="534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1783" name="Google Shape;1783;p87"/>
          <p:cNvSpPr/>
          <p:nvPr/>
        </p:nvSpPr>
        <p:spPr>
          <a:xfrm>
            <a:off x="2643840" y="2712960"/>
            <a:ext cx="3420000" cy="167256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87"/>
          <p:cNvSpPr/>
          <p:nvPr/>
        </p:nvSpPr>
        <p:spPr>
          <a:xfrm>
            <a:off x="4064400" y="2399040"/>
            <a:ext cx="1168920" cy="34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
        <p:nvSpPr>
          <p:cNvPr id="1785" name="Google Shape;1785;p87"/>
          <p:cNvSpPr/>
          <p:nvPr/>
        </p:nvSpPr>
        <p:spPr>
          <a:xfrm>
            <a:off x="1440000" y="2326680"/>
            <a:ext cx="1150560" cy="2207880"/>
          </a:xfrm>
          <a:prstGeom prst="rect">
            <a:avLst/>
          </a:prstGeom>
          <a:noFill/>
          <a:ln cap="flat" cmpd="sng" w="29150">
            <a:solidFill>
              <a:srgbClr val="1682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87"/>
          <p:cNvSpPr/>
          <p:nvPr/>
        </p:nvSpPr>
        <p:spPr>
          <a:xfrm>
            <a:off x="-20880" y="2967480"/>
            <a:ext cx="1459440" cy="6472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Navegador</a:t>
            </a:r>
            <a:endParaRPr b="0" i="0" sz="13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Postman</a:t>
            </a:r>
            <a:endParaRPr b="0" i="0" sz="13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HTTPie</a:t>
            </a:r>
            <a:endParaRPr b="0" i="0" sz="13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cURL</a:t>
            </a:r>
            <a:endParaRPr b="0" i="0" sz="1300" u="none" cap="none" strike="noStrike">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88"/>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792" name="Google Shape;1792;p88"/>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793" name="Google Shape;1793;p88"/>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794" name="Google Shape;1794;p88"/>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795" name="Google Shape;1795;p88"/>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796" name="Google Shape;1796;p88"/>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797" name="Google Shape;1797;p88"/>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798" name="Google Shape;1798;p88"/>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799" name="Google Shape;1799;p88"/>
          <p:cNvSpPr/>
          <p:nvPr/>
        </p:nvSpPr>
        <p:spPr>
          <a:xfrm>
            <a:off x="428040" y="1625040"/>
            <a:ext cx="813852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Nginx: servidor HTTP (</a:t>
            </a:r>
            <a:r>
              <a:rPr lang="es" sz="1500">
                <a:latin typeface="Poppins Light"/>
                <a:ea typeface="Poppins Light"/>
                <a:cs typeface="Poppins Light"/>
                <a:sym typeface="Poppins Light"/>
              </a:rPr>
              <a:t>existen muchos más)</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Además tiene funcionalidades avanzadas de los servidores: balanceo de carga, reverse proxy, caché, cifrado HTTPS (lo veremos al final del módulo)...</a:t>
            </a:r>
            <a:endParaRPr b="0" i="0" sz="1500" u="none" cap="none" strike="noStrike">
              <a:latin typeface="Arial"/>
              <a:ea typeface="Arial"/>
              <a:cs typeface="Arial"/>
              <a:sym typeface="Arial"/>
            </a:endParaRPr>
          </a:p>
        </p:txBody>
      </p:sp>
      <p:pic>
        <p:nvPicPr>
          <p:cNvPr id="1800" name="Google Shape;1800;p88"/>
          <p:cNvPicPr preferRelativeResize="0"/>
          <p:nvPr/>
        </p:nvPicPr>
        <p:blipFill rotWithShape="1">
          <a:blip r:embed="rId7">
            <a:alphaModFix/>
          </a:blip>
          <a:srcRect b="0" l="0" r="0" t="0"/>
          <a:stretch/>
        </p:blipFill>
        <p:spPr>
          <a:xfrm>
            <a:off x="1731960" y="3218040"/>
            <a:ext cx="587880" cy="520920"/>
          </a:xfrm>
          <a:prstGeom prst="rect">
            <a:avLst/>
          </a:prstGeom>
          <a:noFill/>
          <a:ln>
            <a:noFill/>
          </a:ln>
        </p:spPr>
      </p:pic>
      <p:pic>
        <p:nvPicPr>
          <p:cNvPr id="1801" name="Google Shape;1801;p88"/>
          <p:cNvPicPr preferRelativeResize="0"/>
          <p:nvPr/>
        </p:nvPicPr>
        <p:blipFill rotWithShape="1">
          <a:blip r:embed="rId8">
            <a:alphaModFix/>
          </a:blip>
          <a:srcRect b="0" l="0" r="0" t="0"/>
          <a:stretch/>
        </p:blipFill>
        <p:spPr>
          <a:xfrm>
            <a:off x="1899000" y="3773880"/>
            <a:ext cx="266400" cy="461160"/>
          </a:xfrm>
          <a:prstGeom prst="rect">
            <a:avLst/>
          </a:prstGeom>
          <a:noFill/>
          <a:ln>
            <a:noFill/>
          </a:ln>
        </p:spPr>
      </p:pic>
      <p:pic>
        <p:nvPicPr>
          <p:cNvPr id="1802" name="Google Shape;1802;p88"/>
          <p:cNvPicPr preferRelativeResize="0"/>
          <p:nvPr/>
        </p:nvPicPr>
        <p:blipFill rotWithShape="1">
          <a:blip r:embed="rId9">
            <a:alphaModFix/>
          </a:blip>
          <a:srcRect b="0" l="0" r="0" t="0"/>
          <a:stretch/>
        </p:blipFill>
        <p:spPr>
          <a:xfrm rot="-5416200">
            <a:off x="1812240" y="4158360"/>
            <a:ext cx="450000" cy="612000"/>
          </a:xfrm>
          <a:prstGeom prst="rect">
            <a:avLst/>
          </a:prstGeom>
          <a:noFill/>
          <a:ln>
            <a:noFill/>
          </a:ln>
        </p:spPr>
      </p:pic>
      <p:sp>
        <p:nvSpPr>
          <p:cNvPr id="1803" name="Google Shape;1803;p88"/>
          <p:cNvSpPr/>
          <p:nvPr/>
        </p:nvSpPr>
        <p:spPr>
          <a:xfrm>
            <a:off x="1586160" y="3072600"/>
            <a:ext cx="870480" cy="174492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8"/>
          <p:cNvSpPr/>
          <p:nvPr/>
        </p:nvSpPr>
        <p:spPr>
          <a:xfrm>
            <a:off x="1187280" y="2722680"/>
            <a:ext cx="16740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1805" name="Google Shape;1805;p88"/>
          <p:cNvSpPr/>
          <p:nvPr/>
        </p:nvSpPr>
        <p:spPr>
          <a:xfrm>
            <a:off x="6246720" y="3072600"/>
            <a:ext cx="1095840" cy="174492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8"/>
          <p:cNvSpPr/>
          <p:nvPr/>
        </p:nvSpPr>
        <p:spPr>
          <a:xfrm>
            <a:off x="5846400" y="2722680"/>
            <a:ext cx="189216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1807" name="Google Shape;1807;p88"/>
          <p:cNvPicPr preferRelativeResize="0"/>
          <p:nvPr/>
        </p:nvPicPr>
        <p:blipFill rotWithShape="1">
          <a:blip r:embed="rId10">
            <a:alphaModFix/>
          </a:blip>
          <a:srcRect b="0" l="0" r="0" t="0"/>
          <a:stretch/>
        </p:blipFill>
        <p:spPr>
          <a:xfrm>
            <a:off x="6647040" y="3149280"/>
            <a:ext cx="362160" cy="648720"/>
          </a:xfrm>
          <a:prstGeom prst="rect">
            <a:avLst/>
          </a:prstGeom>
          <a:noFill/>
          <a:ln>
            <a:noFill/>
          </a:ln>
        </p:spPr>
      </p:pic>
      <p:pic>
        <p:nvPicPr>
          <p:cNvPr id="1808" name="Google Shape;1808;p88"/>
          <p:cNvPicPr preferRelativeResize="0"/>
          <p:nvPr/>
        </p:nvPicPr>
        <p:blipFill rotWithShape="1">
          <a:blip r:embed="rId11">
            <a:alphaModFix/>
          </a:blip>
          <a:srcRect b="0" l="0" r="0" t="0"/>
          <a:stretch/>
        </p:blipFill>
        <p:spPr>
          <a:xfrm>
            <a:off x="6544800" y="3823200"/>
            <a:ext cx="536760" cy="411840"/>
          </a:xfrm>
          <a:prstGeom prst="rect">
            <a:avLst/>
          </a:prstGeom>
          <a:noFill/>
          <a:ln>
            <a:noFill/>
          </a:ln>
        </p:spPr>
      </p:pic>
      <p:pic>
        <p:nvPicPr>
          <p:cNvPr id="1809" name="Google Shape;1809;p88"/>
          <p:cNvPicPr preferRelativeResize="0"/>
          <p:nvPr/>
        </p:nvPicPr>
        <p:blipFill rotWithShape="1">
          <a:blip r:embed="rId12">
            <a:alphaModFix/>
          </a:blip>
          <a:srcRect b="0" l="0" r="0" t="0"/>
          <a:stretch/>
        </p:blipFill>
        <p:spPr>
          <a:xfrm>
            <a:off x="6647400" y="4310640"/>
            <a:ext cx="361080" cy="415440"/>
          </a:xfrm>
          <a:prstGeom prst="rect">
            <a:avLst/>
          </a:prstGeom>
          <a:noFill/>
          <a:ln>
            <a:noFill/>
          </a:ln>
        </p:spPr>
      </p:pic>
      <p:sp>
        <p:nvSpPr>
          <p:cNvPr id="1810" name="Google Shape;1810;p88"/>
          <p:cNvSpPr/>
          <p:nvPr/>
        </p:nvSpPr>
        <p:spPr>
          <a:xfrm flipH="1" rot="10800000">
            <a:off x="2687760" y="3574080"/>
            <a:ext cx="3361680" cy="1332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811" name="Google Shape;1811;p88"/>
          <p:cNvSpPr/>
          <p:nvPr/>
        </p:nvSpPr>
        <p:spPr>
          <a:xfrm flipH="1">
            <a:off x="2700720" y="4238280"/>
            <a:ext cx="3345840" cy="7560"/>
          </a:xfrm>
          <a:custGeom>
            <a:rect b="b" l="l" r="r" t="t"/>
            <a:pathLst>
              <a:path extrusionOk="0" h="21600" w="21600">
                <a:moveTo>
                  <a:pt x="0" y="0"/>
                </a:moveTo>
                <a:lnTo>
                  <a:pt x="21600" y="21600"/>
                </a:lnTo>
              </a:path>
            </a:pathLst>
          </a:custGeom>
          <a:noFill/>
          <a:ln cap="flat" cmpd="sng" w="12600">
            <a:solidFill>
              <a:srgbClr val="650953"/>
            </a:solidFill>
            <a:prstDash val="solid"/>
            <a:round/>
            <a:headEnd len="sm" w="sm" type="none"/>
            <a:tailEnd len="med" w="med" type="triangle"/>
          </a:ln>
        </p:spPr>
      </p:sp>
      <p:sp>
        <p:nvSpPr>
          <p:cNvPr id="1812" name="Google Shape;1812;p88"/>
          <p:cNvSpPr/>
          <p:nvPr/>
        </p:nvSpPr>
        <p:spPr>
          <a:xfrm>
            <a:off x="2535120" y="3291480"/>
            <a:ext cx="3020040" cy="6472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Dame el contenido de google.com</a:t>
            </a:r>
            <a:endParaRPr b="0" i="0" sz="1300" u="none" cap="none" strike="noStrike">
              <a:latin typeface="Arial"/>
              <a:ea typeface="Arial"/>
              <a:cs typeface="Arial"/>
              <a:sym typeface="Arial"/>
            </a:endParaRPr>
          </a:p>
        </p:txBody>
      </p:sp>
      <p:sp>
        <p:nvSpPr>
          <p:cNvPr id="1813" name="Google Shape;1813;p88"/>
          <p:cNvSpPr/>
          <p:nvPr/>
        </p:nvSpPr>
        <p:spPr>
          <a:xfrm>
            <a:off x="2862720" y="4212360"/>
            <a:ext cx="3310560" cy="4608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300" u="none" cap="none" strike="noStrike">
                <a:solidFill>
                  <a:srgbClr val="650953"/>
                </a:solidFill>
                <a:latin typeface="Arial"/>
                <a:ea typeface="Arial"/>
                <a:cs typeface="Arial"/>
                <a:sym typeface="Arial"/>
              </a:rPr>
              <a:t>Aquí tienes el contenido de google.com</a:t>
            </a:r>
            <a:endParaRPr b="0" i="0" sz="1300" u="none" cap="none" strike="noStrike">
              <a:latin typeface="Arial"/>
              <a:ea typeface="Arial"/>
              <a:cs typeface="Arial"/>
              <a:sym typeface="Arial"/>
            </a:endParaRPr>
          </a:p>
        </p:txBody>
      </p:sp>
      <p:sp>
        <p:nvSpPr>
          <p:cNvPr id="1814" name="Google Shape;1814;p88"/>
          <p:cNvSpPr/>
          <p:nvPr/>
        </p:nvSpPr>
        <p:spPr>
          <a:xfrm>
            <a:off x="3007440" y="3655080"/>
            <a:ext cx="2687040" cy="534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s" sz="1800" u="none" cap="none" strike="noStrike">
                <a:solidFill>
                  <a:srgbClr val="000000"/>
                </a:solidFill>
                <a:latin typeface="Arial"/>
                <a:ea typeface="Arial"/>
                <a:cs typeface="Arial"/>
                <a:sym typeface="Arial"/>
              </a:rPr>
              <a:t>INTERNET</a:t>
            </a:r>
            <a:endParaRPr b="0" i="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 sz="1300" u="none" cap="none" strike="noStrike">
                <a:solidFill>
                  <a:srgbClr val="000000"/>
                </a:solidFill>
                <a:latin typeface="Arial"/>
                <a:ea typeface="Arial"/>
                <a:cs typeface="Arial"/>
                <a:sym typeface="Arial"/>
              </a:rPr>
              <a:t>(red)</a:t>
            </a:r>
            <a:endParaRPr b="0" i="0" sz="1300" u="none" cap="none" strike="noStrike">
              <a:latin typeface="Arial"/>
              <a:ea typeface="Arial"/>
              <a:cs typeface="Arial"/>
              <a:sym typeface="Arial"/>
            </a:endParaRPr>
          </a:p>
        </p:txBody>
      </p:sp>
      <p:sp>
        <p:nvSpPr>
          <p:cNvPr id="1815" name="Google Shape;1815;p88"/>
          <p:cNvSpPr/>
          <p:nvPr/>
        </p:nvSpPr>
        <p:spPr>
          <a:xfrm>
            <a:off x="2643840" y="3108960"/>
            <a:ext cx="3420000" cy="1672560"/>
          </a:xfrm>
          <a:custGeom>
            <a:rect b="b" l="l" r="r" t="t"/>
            <a:pathLst>
              <a:path extrusionOk="0" h="4602" w="94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8634" y="4601"/>
                </a:lnTo>
                <a:lnTo>
                  <a:pt x="8634" y="4601"/>
                </a:lnTo>
                <a:cubicBezTo>
                  <a:pt x="8769" y="4601"/>
                  <a:pt x="8901" y="4566"/>
                  <a:pt x="9018" y="4498"/>
                </a:cubicBezTo>
                <a:cubicBezTo>
                  <a:pt x="9134" y="4431"/>
                  <a:pt x="9231" y="4334"/>
                  <a:pt x="9298" y="4218"/>
                </a:cubicBezTo>
                <a:cubicBezTo>
                  <a:pt x="9366" y="4101"/>
                  <a:pt x="9401" y="3969"/>
                  <a:pt x="9401" y="3834"/>
                </a:cubicBezTo>
                <a:lnTo>
                  <a:pt x="9401" y="766"/>
                </a:lnTo>
                <a:lnTo>
                  <a:pt x="9401" y="767"/>
                </a:lnTo>
                <a:lnTo>
                  <a:pt x="9401" y="767"/>
                </a:lnTo>
                <a:cubicBezTo>
                  <a:pt x="9401" y="632"/>
                  <a:pt x="9366" y="500"/>
                  <a:pt x="9298" y="383"/>
                </a:cubicBezTo>
                <a:cubicBezTo>
                  <a:pt x="9231" y="267"/>
                  <a:pt x="9134" y="170"/>
                  <a:pt x="9018" y="103"/>
                </a:cubicBezTo>
                <a:cubicBezTo>
                  <a:pt x="8901" y="35"/>
                  <a:pt x="8769" y="0"/>
                  <a:pt x="8634" y="0"/>
                </a:cubicBezTo>
                <a:lnTo>
                  <a:pt x="766" y="0"/>
                </a:lnTo>
              </a:path>
            </a:pathLst>
          </a:custGeom>
          <a:noFill/>
          <a:ln cap="flat" cmpd="sng" w="12600">
            <a:solidFill>
              <a:srgbClr val="C9211E"/>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8"/>
          <p:cNvSpPr/>
          <p:nvPr/>
        </p:nvSpPr>
        <p:spPr>
          <a:xfrm>
            <a:off x="4064400" y="2795040"/>
            <a:ext cx="1168920" cy="34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600" u="none" cap="none" strike="noStrike">
                <a:solidFill>
                  <a:srgbClr val="C9211E"/>
                </a:solidFill>
                <a:latin typeface="Arial"/>
                <a:ea typeface="Arial"/>
                <a:cs typeface="Arial"/>
                <a:sym typeface="Arial"/>
              </a:rPr>
              <a:t>HTTP</a:t>
            </a:r>
            <a:endParaRPr b="0" i="0" sz="1600" u="none" cap="none" strike="noStrike">
              <a:latin typeface="Arial"/>
              <a:ea typeface="Arial"/>
              <a:cs typeface="Arial"/>
              <a:sym typeface="Arial"/>
            </a:endParaRPr>
          </a:p>
        </p:txBody>
      </p:sp>
      <p:sp>
        <p:nvSpPr>
          <p:cNvPr id="1817" name="Google Shape;1817;p88"/>
          <p:cNvSpPr/>
          <p:nvPr/>
        </p:nvSpPr>
        <p:spPr>
          <a:xfrm>
            <a:off x="6156000" y="2722680"/>
            <a:ext cx="1258560" cy="2207880"/>
          </a:xfrm>
          <a:prstGeom prst="rect">
            <a:avLst/>
          </a:prstGeom>
          <a:noFill/>
          <a:ln cap="flat" cmpd="sng" w="29150">
            <a:solidFill>
              <a:srgbClr val="1682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88"/>
          <p:cNvSpPr/>
          <p:nvPr/>
        </p:nvSpPr>
        <p:spPr>
          <a:xfrm>
            <a:off x="51120" y="3363480"/>
            <a:ext cx="1459440" cy="11710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Navegador</a:t>
            </a:r>
            <a:endParaRPr b="0" i="0" sz="13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Postman</a:t>
            </a:r>
            <a:endParaRPr b="0" i="0" sz="13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HTTPie</a:t>
            </a:r>
            <a:endParaRPr b="0" i="0" sz="13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i="0" lang="es" sz="1300" u="none" cap="none" strike="noStrike">
                <a:solidFill>
                  <a:srgbClr val="3465A4"/>
                </a:solidFill>
                <a:latin typeface="Arial"/>
                <a:ea typeface="Arial"/>
                <a:cs typeface="Arial"/>
                <a:sym typeface="Arial"/>
              </a:rPr>
              <a:t>cURL</a:t>
            </a:r>
            <a:endParaRPr b="0" i="0" sz="1300" u="none" cap="none" strike="noStrike">
              <a:latin typeface="Arial"/>
              <a:ea typeface="Arial"/>
              <a:cs typeface="Arial"/>
              <a:sym typeface="Arial"/>
            </a:endParaRPr>
          </a:p>
        </p:txBody>
      </p:sp>
      <p:sp>
        <p:nvSpPr>
          <p:cNvPr id="1819" name="Google Shape;1819;p88"/>
          <p:cNvSpPr/>
          <p:nvPr/>
        </p:nvSpPr>
        <p:spPr>
          <a:xfrm>
            <a:off x="7416000" y="3708000"/>
            <a:ext cx="1258560" cy="970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s" sz="1800" u="none" cap="none" strike="noStrike">
                <a:solidFill>
                  <a:srgbClr val="650953"/>
                </a:solidFill>
                <a:latin typeface="Arial"/>
                <a:ea typeface="Arial"/>
                <a:cs typeface="Arial"/>
                <a:sym typeface="Arial"/>
              </a:rPr>
              <a:t>Nginx</a:t>
            </a:r>
            <a:endParaRPr b="0" i="0" sz="1800" u="none" cap="none" strike="noStrike">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89"/>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825" name="Google Shape;1825;p89"/>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Definición</a:t>
            </a:r>
            <a:endParaRPr b="0" i="0" sz="2000" u="none" cap="none" strike="noStrike">
              <a:latin typeface="Arial"/>
              <a:ea typeface="Arial"/>
              <a:cs typeface="Arial"/>
              <a:sym typeface="Arial"/>
            </a:endParaRPr>
          </a:p>
        </p:txBody>
      </p:sp>
      <p:sp>
        <p:nvSpPr>
          <p:cNvPr id="1826" name="Google Shape;1826;p89"/>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827" name="Google Shape;1827;p89"/>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828" name="Google Shape;1828;p89"/>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829" name="Google Shape;1829;p89"/>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830" name="Google Shape;1830;p89"/>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831" name="Google Shape;1831;p89"/>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832" name="Google Shape;1832;p89"/>
          <p:cNvSpPr/>
          <p:nvPr/>
        </p:nvSpPr>
        <p:spPr>
          <a:xfrm>
            <a:off x="428040" y="1625040"/>
            <a:ext cx="8138520" cy="68436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Instalación:</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Ejecutar “sudo apt install nginx” desde la terminal</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Para comprobar que está instalado: “nginx -v”</a:t>
            </a:r>
            <a:endParaRPr b="0" i="0" sz="1500" u="none" cap="none" strike="noStrike">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90"/>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838" name="Google Shape;1838;p90"/>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Nginx</a:t>
            </a:r>
            <a:endParaRPr b="0" i="0" sz="2000" u="none" cap="none" strike="noStrike">
              <a:latin typeface="Arial"/>
              <a:ea typeface="Arial"/>
              <a:cs typeface="Arial"/>
              <a:sym typeface="Arial"/>
            </a:endParaRPr>
          </a:p>
        </p:txBody>
      </p:sp>
      <p:sp>
        <p:nvSpPr>
          <p:cNvPr id="1839" name="Google Shape;1839;p90"/>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840" name="Google Shape;1840;p90"/>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841" name="Google Shape;1841;p9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842" name="Google Shape;1842;p9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843" name="Google Shape;1843;p90"/>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844" name="Google Shape;1844;p90"/>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845" name="Google Shape;1845;p90"/>
          <p:cNvSpPr/>
          <p:nvPr/>
        </p:nvSpPr>
        <p:spPr>
          <a:xfrm>
            <a:off x="428050" y="1625059"/>
            <a:ext cx="3313200" cy="871500"/>
          </a:xfrm>
          <a:prstGeom prst="rect">
            <a:avLst/>
          </a:prstGeom>
          <a:noFill/>
          <a:ln>
            <a:noFill/>
          </a:ln>
        </p:spPr>
        <p:txBody>
          <a:bodyPr anchorCtr="0" anchor="t" bIns="0" lIns="0" spcFirstLastPara="1" rIns="0" wrap="square" tIns="0">
            <a:sp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Definición</a:t>
            </a:r>
            <a:endParaRPr b="0" i="0" sz="1500" u="none" cap="none" strike="noStrike">
              <a:latin typeface="Arial"/>
              <a:ea typeface="Arial"/>
              <a:cs typeface="Arial"/>
              <a:sym typeface="Arial"/>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Funcionamiento</a:t>
            </a:r>
            <a:endParaRPr b="1" sz="1500">
              <a:latin typeface="Poppins"/>
              <a:ea typeface="Poppins"/>
              <a:cs typeface="Poppins"/>
              <a:sym typeface="Poppins"/>
            </a:endParaRPr>
          </a:p>
          <a:p>
            <a:pPr indent="-212760" lvl="0" marL="216000" marR="0" rtl="0" algn="just">
              <a:lnSpc>
                <a:spcPct val="100000"/>
              </a:lnSpc>
              <a:spcBef>
                <a:spcPts val="0"/>
              </a:spcBef>
              <a:spcAft>
                <a:spcPts val="0"/>
              </a:spcAft>
              <a:buClr>
                <a:srgbClr val="000000"/>
              </a:buClr>
              <a:buSzPts val="675"/>
              <a:buFont typeface="Noto Sans Symbols"/>
              <a:buChar char="●"/>
            </a:pPr>
            <a:r>
              <a:rPr lang="es" sz="1500">
                <a:solidFill>
                  <a:schemeClr val="dk1"/>
                </a:solidFill>
                <a:latin typeface="Poppins Light"/>
                <a:ea typeface="Poppins Light"/>
                <a:cs typeface="Poppins Light"/>
                <a:sym typeface="Poppins Light"/>
              </a:rPr>
              <a:t>Escenario real</a:t>
            </a:r>
            <a:endParaRPr b="1" sz="1500">
              <a:latin typeface="Poppins Light"/>
              <a:ea typeface="Poppins Light"/>
              <a:cs typeface="Poppins Light"/>
              <a:sym typeface="Poppins Light"/>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9" name="Shape 1849"/>
        <p:cNvGrpSpPr/>
        <p:nvPr/>
      </p:nvGrpSpPr>
      <p:grpSpPr>
        <a:xfrm>
          <a:off x="0" y="0"/>
          <a:ext cx="0" cy="0"/>
          <a:chOff x="0" y="0"/>
          <a:chExt cx="0" cy="0"/>
        </a:xfrm>
      </p:grpSpPr>
      <p:sp>
        <p:nvSpPr>
          <p:cNvPr id="1850" name="Google Shape;1850;p91"/>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851" name="Google Shape;1851;p91"/>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Funcionamiento</a:t>
            </a:r>
            <a:endParaRPr b="0" i="0" sz="2000" u="none" cap="none" strike="noStrike">
              <a:latin typeface="Arial"/>
              <a:ea typeface="Arial"/>
              <a:cs typeface="Arial"/>
              <a:sym typeface="Arial"/>
            </a:endParaRPr>
          </a:p>
        </p:txBody>
      </p:sp>
      <p:sp>
        <p:nvSpPr>
          <p:cNvPr id="1852" name="Google Shape;1852;p91"/>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853" name="Google Shape;1853;p91"/>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854" name="Google Shape;1854;p91"/>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855" name="Google Shape;1855;p91"/>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856" name="Google Shape;1856;p91"/>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857" name="Google Shape;1857;p91"/>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858" name="Google Shape;1858;p91"/>
          <p:cNvSpPr/>
          <p:nvPr/>
        </p:nvSpPr>
        <p:spPr>
          <a:xfrm>
            <a:off x="428040" y="1625040"/>
            <a:ext cx="8138520" cy="261720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Arrancar Nginx:</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Ejecutar “sudo systemctl start nginx” desde la terminal</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Parar Nginx:</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Ejecutar “sudo systemctl stop nginx” desde la terminal</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Comprobar el estado de Nginx:</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Ejecutar “sudo systemctl status nginx” desde la terminal</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Recar</a:t>
            </a:r>
            <a:r>
              <a:rPr lang="es" sz="1500">
                <a:latin typeface="Poppins Light"/>
                <a:ea typeface="Poppins Light"/>
                <a:cs typeface="Poppins Light"/>
                <a:sym typeface="Poppins Light"/>
              </a:rPr>
              <a:t>g</a:t>
            </a:r>
            <a:r>
              <a:rPr b="0" i="0" lang="es" sz="1500" u="none" cap="none" strike="noStrike">
                <a:solidFill>
                  <a:srgbClr val="000000"/>
                </a:solidFill>
                <a:latin typeface="Poppins Light"/>
                <a:ea typeface="Poppins Light"/>
                <a:cs typeface="Poppins Light"/>
                <a:sym typeface="Poppins Light"/>
              </a:rPr>
              <a:t>ar Nginx con los últimos cambios:</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Ejecutar “sudo systemctl reload nginx” desde la terminal</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Podemos acceder al servidor en esta URL: </a:t>
            </a:r>
            <a:r>
              <a:rPr b="0" i="0" lang="es" sz="2200" u="sng" cap="none" strike="noStrike">
                <a:solidFill>
                  <a:schemeClr val="dk1"/>
                </a:solidFill>
                <a:latin typeface="Poppins Light"/>
                <a:ea typeface="Poppins Light"/>
                <a:cs typeface="Poppins Light"/>
                <a:sym typeface="Poppins Light"/>
                <a:hlinkClick r:id="rId7">
                  <a:extLst>
                    <a:ext uri="{A12FA001-AC4F-418D-AE19-62706E023703}">
                      <ahyp:hlinkClr val="tx"/>
                    </a:ext>
                  </a:extLst>
                </a:hlinkClick>
              </a:rPr>
              <a:t>http://0.0.0.0</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92"/>
          <p:cNvSpPr/>
          <p:nvPr/>
        </p:nvSpPr>
        <p:spPr>
          <a:xfrm>
            <a:off x="395280" y="640080"/>
            <a:ext cx="8347680" cy="10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864" name="Google Shape;1864;p92"/>
          <p:cNvSpPr/>
          <p:nvPr/>
        </p:nvSpPr>
        <p:spPr>
          <a:xfrm>
            <a:off x="404280" y="1094040"/>
            <a:ext cx="4027680" cy="27396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Funcionamiento</a:t>
            </a:r>
            <a:endParaRPr b="0" i="0" sz="2000" u="none" cap="none" strike="noStrike">
              <a:latin typeface="Arial"/>
              <a:ea typeface="Arial"/>
              <a:cs typeface="Arial"/>
              <a:sym typeface="Arial"/>
            </a:endParaRPr>
          </a:p>
        </p:txBody>
      </p:sp>
      <p:sp>
        <p:nvSpPr>
          <p:cNvPr id="1865" name="Google Shape;1865;p92"/>
          <p:cNvSpPr/>
          <p:nvPr/>
        </p:nvSpPr>
        <p:spPr>
          <a:xfrm>
            <a:off x="395280" y="566640"/>
            <a:ext cx="8347680" cy="360"/>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866" name="Google Shape;1866;p92"/>
          <p:cNvSpPr/>
          <p:nvPr/>
        </p:nvSpPr>
        <p:spPr>
          <a:xfrm>
            <a:off x="395280" y="812880"/>
            <a:ext cx="8347680" cy="360"/>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867" name="Google Shape;1867;p9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868" name="Google Shape;1868;p9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869" name="Google Shape;1869;p92"/>
          <p:cNvPicPr preferRelativeResize="0"/>
          <p:nvPr/>
        </p:nvPicPr>
        <p:blipFill rotWithShape="1">
          <a:blip r:embed="rId5">
            <a:alphaModFix/>
          </a:blip>
          <a:srcRect b="0" l="0" r="0" t="0"/>
          <a:stretch/>
        </p:blipFill>
        <p:spPr>
          <a:xfrm>
            <a:off x="7201440" y="264960"/>
            <a:ext cx="579240" cy="188280"/>
          </a:xfrm>
          <a:prstGeom prst="rect">
            <a:avLst/>
          </a:prstGeom>
          <a:noFill/>
          <a:ln>
            <a:noFill/>
          </a:ln>
        </p:spPr>
      </p:pic>
      <p:pic>
        <p:nvPicPr>
          <p:cNvPr id="1870" name="Google Shape;1870;p92"/>
          <p:cNvPicPr preferRelativeResize="0"/>
          <p:nvPr/>
        </p:nvPicPr>
        <p:blipFill rotWithShape="1">
          <a:blip r:embed="rId6">
            <a:alphaModFix/>
          </a:blip>
          <a:srcRect b="0" l="0" r="0" t="0"/>
          <a:stretch/>
        </p:blipFill>
        <p:spPr>
          <a:xfrm>
            <a:off x="395280" y="264960"/>
            <a:ext cx="1625040" cy="188280"/>
          </a:xfrm>
          <a:prstGeom prst="rect">
            <a:avLst/>
          </a:prstGeom>
          <a:noFill/>
          <a:ln>
            <a:noFill/>
          </a:ln>
        </p:spPr>
      </p:pic>
      <p:sp>
        <p:nvSpPr>
          <p:cNvPr id="1871" name="Google Shape;1871;p92"/>
          <p:cNvSpPr/>
          <p:nvPr/>
        </p:nvSpPr>
        <p:spPr>
          <a:xfrm>
            <a:off x="428040" y="1625040"/>
            <a:ext cx="8138520" cy="1597320"/>
          </a:xfrm>
          <a:prstGeom prst="rect">
            <a:avLst/>
          </a:prstGeom>
          <a:noFill/>
          <a:ln>
            <a:noFill/>
          </a:ln>
        </p:spPr>
        <p:txBody>
          <a:bodyPr anchorCtr="0" anchor="t" bIns="0" lIns="0" spcFirstLastPara="1" rIns="0" wrap="square" tIns="0">
            <a:spAutoFit/>
          </a:bodyPr>
          <a:lstStyle/>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La configuración de Nginx está en “/etc/nginx/”:</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“/etc/nginx/nginx.conf”: el archivo de configuración principal (es mejor no tocarlo)</a:t>
            </a:r>
            <a:endParaRPr b="0" i="0" sz="1500" u="none" cap="none" strike="noStrike">
              <a:latin typeface="Arial"/>
              <a:ea typeface="Arial"/>
              <a:cs typeface="Arial"/>
              <a:sym typeface="Arial"/>
            </a:endParaRPr>
          </a:p>
          <a:p>
            <a:pPr indent="-214559" lvl="1" marL="432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“/etc/nginx/sites-available/default”: otro archivo de configuración (mejor tocar aquí). La alternativa a este es “/etc/nginx/sites-enabled/default”</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El contenido web que sirve Nginx está en “/var/www/html/”</a:t>
            </a:r>
            <a:endParaRPr b="0" i="0" sz="1500" u="none" cap="none" strike="noStrike">
              <a:latin typeface="Arial"/>
              <a:ea typeface="Arial"/>
              <a:cs typeface="Arial"/>
              <a:sym typeface="Arial"/>
            </a:endParaRPr>
          </a:p>
          <a:p>
            <a:pPr indent="-212760" lvl="0" marL="216000" marR="0" rtl="0" algn="l">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Los logs están en “/var/log/nginx/”</a:t>
            </a:r>
            <a:endParaRPr b="0" i="0" sz="1500" u="none" cap="none" strike="noStrike">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g291e46b823e_0_0"/>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877" name="Google Shape;1877;g291e46b823e_0_0"/>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Nginx</a:t>
            </a:r>
            <a:endParaRPr b="0" i="0" sz="2000" u="none" cap="none" strike="noStrike">
              <a:latin typeface="Arial"/>
              <a:ea typeface="Arial"/>
              <a:cs typeface="Arial"/>
              <a:sym typeface="Arial"/>
            </a:endParaRPr>
          </a:p>
        </p:txBody>
      </p:sp>
      <p:sp>
        <p:nvSpPr>
          <p:cNvPr id="1878" name="Google Shape;1878;g291e46b823e_0_0"/>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879" name="Google Shape;1879;g291e46b823e_0_0"/>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880" name="Google Shape;1880;g291e46b823e_0_0"/>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881" name="Google Shape;1881;g291e46b823e_0_0"/>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882" name="Google Shape;1882;g291e46b823e_0_0"/>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1883" name="Google Shape;1883;g291e46b823e_0_0"/>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sp>
        <p:nvSpPr>
          <p:cNvPr id="1884" name="Google Shape;1884;g291e46b823e_0_0"/>
          <p:cNvSpPr/>
          <p:nvPr/>
        </p:nvSpPr>
        <p:spPr>
          <a:xfrm>
            <a:off x="428050" y="1625047"/>
            <a:ext cx="3313200" cy="1136400"/>
          </a:xfrm>
          <a:prstGeom prst="rect">
            <a:avLst/>
          </a:prstGeom>
          <a:noFill/>
          <a:ln>
            <a:noFill/>
          </a:ln>
        </p:spPr>
        <p:txBody>
          <a:bodyPr anchorCtr="0" anchor="t" bIns="0" lIns="0" spcFirstLastPara="1" rIns="0" wrap="square" tIns="0">
            <a:noAutofit/>
          </a:bodyPr>
          <a:lstStyle/>
          <a:p>
            <a:pPr indent="-212760" lvl="0" marL="216000" marR="0" rtl="0" algn="just">
              <a:lnSpc>
                <a:spcPct val="100000"/>
              </a:lnSpc>
              <a:spcBef>
                <a:spcPts val="0"/>
              </a:spcBef>
              <a:spcAft>
                <a:spcPts val="0"/>
              </a:spcAft>
              <a:buClr>
                <a:srgbClr val="000000"/>
              </a:buClr>
              <a:buSzPts val="675"/>
              <a:buFont typeface="Noto Sans Symbols"/>
              <a:buChar char="●"/>
            </a:pPr>
            <a:r>
              <a:rPr b="0" i="0" lang="es" sz="1500" u="none" cap="none" strike="noStrike">
                <a:solidFill>
                  <a:srgbClr val="000000"/>
                </a:solidFill>
                <a:latin typeface="Poppins Light"/>
                <a:ea typeface="Poppins Light"/>
                <a:cs typeface="Poppins Light"/>
                <a:sym typeface="Poppins Light"/>
              </a:rPr>
              <a:t>Definición</a:t>
            </a:r>
            <a:endParaRPr sz="1500">
              <a:latin typeface="Poppins Light"/>
              <a:ea typeface="Poppins Light"/>
              <a:cs typeface="Poppins Light"/>
              <a:sym typeface="Poppins Light"/>
            </a:endParaRPr>
          </a:p>
          <a:p>
            <a:pPr indent="-212760" lvl="0" marL="216000" marR="0" rtl="0" algn="just">
              <a:lnSpc>
                <a:spcPct val="100000"/>
              </a:lnSpc>
              <a:spcBef>
                <a:spcPts val="0"/>
              </a:spcBef>
              <a:spcAft>
                <a:spcPts val="0"/>
              </a:spcAft>
              <a:buClr>
                <a:srgbClr val="000000"/>
              </a:buClr>
              <a:buSzPts val="675"/>
              <a:buFont typeface="Noto Sans Symbols"/>
              <a:buChar char="●"/>
            </a:pPr>
            <a:r>
              <a:rPr lang="es" sz="1500">
                <a:solidFill>
                  <a:schemeClr val="dk1"/>
                </a:solidFill>
                <a:latin typeface="Poppins Light"/>
                <a:ea typeface="Poppins Light"/>
                <a:cs typeface="Poppins Light"/>
                <a:sym typeface="Poppins Light"/>
              </a:rPr>
              <a:t>Funcionamiento</a:t>
            </a:r>
            <a:endParaRPr sz="1500">
              <a:latin typeface="Poppins Light"/>
              <a:ea typeface="Poppins Light"/>
              <a:cs typeface="Poppins Light"/>
              <a:sym typeface="Poppins Light"/>
            </a:endParaRPr>
          </a:p>
          <a:p>
            <a:pPr indent="-212760" lvl="0" marL="216000" marR="0" rtl="0" algn="just">
              <a:lnSpc>
                <a:spcPct val="100000"/>
              </a:lnSpc>
              <a:spcBef>
                <a:spcPts val="0"/>
              </a:spcBef>
              <a:spcAft>
                <a:spcPts val="0"/>
              </a:spcAft>
              <a:buClr>
                <a:srgbClr val="000000"/>
              </a:buClr>
              <a:buSzPts val="675"/>
              <a:buFont typeface="Noto Sans Symbols"/>
              <a:buChar char="●"/>
            </a:pPr>
            <a:r>
              <a:rPr b="1" i="0" lang="es" sz="1500" u="none" cap="none" strike="noStrike">
                <a:solidFill>
                  <a:srgbClr val="000000"/>
                </a:solidFill>
                <a:latin typeface="Poppins"/>
                <a:ea typeface="Poppins"/>
                <a:cs typeface="Poppins"/>
                <a:sym typeface="Poppins"/>
              </a:rPr>
              <a:t>Escenario real</a:t>
            </a:r>
            <a:endParaRPr b="1" sz="1500">
              <a:latin typeface="Poppins"/>
              <a:ea typeface="Poppins"/>
              <a:cs typeface="Poppins"/>
              <a:sym typeface="Poppin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g291e46b823e_0_46"/>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890" name="Google Shape;1890;g291e46b823e_0_46"/>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Escenario real</a:t>
            </a:r>
            <a:endParaRPr b="0" i="0" sz="2000" u="none" cap="none" strike="noStrike">
              <a:latin typeface="Arial"/>
              <a:ea typeface="Arial"/>
              <a:cs typeface="Arial"/>
              <a:sym typeface="Arial"/>
            </a:endParaRPr>
          </a:p>
        </p:txBody>
      </p:sp>
      <p:sp>
        <p:nvSpPr>
          <p:cNvPr id="1891" name="Google Shape;1891;g291e46b823e_0_46"/>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892" name="Google Shape;1892;g291e46b823e_0_46"/>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893" name="Google Shape;1893;g291e46b823e_0_46"/>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894" name="Google Shape;1894;g291e46b823e_0_46"/>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895" name="Google Shape;1895;g291e46b823e_0_46"/>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1896" name="Google Shape;1896;g291e46b823e_0_46"/>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pic>
        <p:nvPicPr>
          <p:cNvPr id="1897" name="Google Shape;1897;g291e46b823e_0_46"/>
          <p:cNvPicPr preferRelativeResize="0"/>
          <p:nvPr/>
        </p:nvPicPr>
        <p:blipFill rotWithShape="1">
          <a:blip r:embed="rId7">
            <a:alphaModFix/>
          </a:blip>
          <a:srcRect b="0" l="0" r="0" t="0"/>
          <a:stretch/>
        </p:blipFill>
        <p:spPr>
          <a:xfrm>
            <a:off x="817560" y="2060040"/>
            <a:ext cx="587880" cy="520920"/>
          </a:xfrm>
          <a:prstGeom prst="rect">
            <a:avLst/>
          </a:prstGeom>
          <a:noFill/>
          <a:ln>
            <a:noFill/>
          </a:ln>
        </p:spPr>
      </p:pic>
      <p:pic>
        <p:nvPicPr>
          <p:cNvPr id="1898" name="Google Shape;1898;g291e46b823e_0_46"/>
          <p:cNvPicPr preferRelativeResize="0"/>
          <p:nvPr/>
        </p:nvPicPr>
        <p:blipFill rotWithShape="1">
          <a:blip r:embed="rId8">
            <a:alphaModFix/>
          </a:blip>
          <a:srcRect b="0" l="0" r="0" t="0"/>
          <a:stretch/>
        </p:blipFill>
        <p:spPr>
          <a:xfrm>
            <a:off x="984600" y="2615880"/>
            <a:ext cx="266400" cy="461160"/>
          </a:xfrm>
          <a:prstGeom prst="rect">
            <a:avLst/>
          </a:prstGeom>
          <a:noFill/>
          <a:ln>
            <a:noFill/>
          </a:ln>
        </p:spPr>
      </p:pic>
      <p:pic>
        <p:nvPicPr>
          <p:cNvPr id="1899" name="Google Shape;1899;g291e46b823e_0_46"/>
          <p:cNvPicPr preferRelativeResize="0"/>
          <p:nvPr/>
        </p:nvPicPr>
        <p:blipFill rotWithShape="1">
          <a:blip r:embed="rId9">
            <a:alphaModFix/>
          </a:blip>
          <a:srcRect b="0" l="0" r="0" t="0"/>
          <a:stretch/>
        </p:blipFill>
        <p:spPr>
          <a:xfrm rot="-5416201">
            <a:off x="897840" y="3000360"/>
            <a:ext cx="450000" cy="612000"/>
          </a:xfrm>
          <a:prstGeom prst="rect">
            <a:avLst/>
          </a:prstGeom>
          <a:noFill/>
          <a:ln>
            <a:noFill/>
          </a:ln>
        </p:spPr>
      </p:pic>
      <p:sp>
        <p:nvSpPr>
          <p:cNvPr id="1900" name="Google Shape;1900;g291e46b823e_0_46"/>
          <p:cNvSpPr/>
          <p:nvPr/>
        </p:nvSpPr>
        <p:spPr>
          <a:xfrm>
            <a:off x="671760" y="1914600"/>
            <a:ext cx="870600" cy="174480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g291e46b823e_0_46"/>
          <p:cNvSpPr/>
          <p:nvPr/>
        </p:nvSpPr>
        <p:spPr>
          <a:xfrm>
            <a:off x="272880" y="1564680"/>
            <a:ext cx="16740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1902" name="Google Shape;1902;g291e46b823e_0_46"/>
          <p:cNvSpPr/>
          <p:nvPr/>
        </p:nvSpPr>
        <p:spPr>
          <a:xfrm>
            <a:off x="7734720" y="1914600"/>
            <a:ext cx="870600" cy="174480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g291e46b823e_0_46"/>
          <p:cNvSpPr/>
          <p:nvPr/>
        </p:nvSpPr>
        <p:spPr>
          <a:xfrm>
            <a:off x="7226400" y="15646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1904" name="Google Shape;1904;g291e46b823e_0_46"/>
          <p:cNvPicPr preferRelativeResize="0"/>
          <p:nvPr/>
        </p:nvPicPr>
        <p:blipFill rotWithShape="1">
          <a:blip r:embed="rId10">
            <a:alphaModFix/>
          </a:blip>
          <a:srcRect b="0" l="0" r="0" t="0"/>
          <a:stretch/>
        </p:blipFill>
        <p:spPr>
          <a:xfrm>
            <a:off x="7991040" y="1991280"/>
            <a:ext cx="362160" cy="648720"/>
          </a:xfrm>
          <a:prstGeom prst="rect">
            <a:avLst/>
          </a:prstGeom>
          <a:noFill/>
          <a:ln>
            <a:noFill/>
          </a:ln>
        </p:spPr>
      </p:pic>
      <p:pic>
        <p:nvPicPr>
          <p:cNvPr id="1905" name="Google Shape;1905;g291e46b823e_0_46"/>
          <p:cNvPicPr preferRelativeResize="0"/>
          <p:nvPr/>
        </p:nvPicPr>
        <p:blipFill rotWithShape="1">
          <a:blip r:embed="rId11">
            <a:alphaModFix/>
          </a:blip>
          <a:srcRect b="0" l="0" r="0" t="0"/>
          <a:stretch/>
        </p:blipFill>
        <p:spPr>
          <a:xfrm>
            <a:off x="7924800" y="2665200"/>
            <a:ext cx="536760" cy="411840"/>
          </a:xfrm>
          <a:prstGeom prst="rect">
            <a:avLst/>
          </a:prstGeom>
          <a:noFill/>
          <a:ln>
            <a:noFill/>
          </a:ln>
        </p:spPr>
      </p:pic>
      <p:pic>
        <p:nvPicPr>
          <p:cNvPr id="1906" name="Google Shape;1906;g291e46b823e_0_46"/>
          <p:cNvPicPr preferRelativeResize="0"/>
          <p:nvPr/>
        </p:nvPicPr>
        <p:blipFill rotWithShape="1">
          <a:blip r:embed="rId12">
            <a:alphaModFix/>
          </a:blip>
          <a:srcRect b="0" l="0" r="0" t="0"/>
          <a:stretch/>
        </p:blipFill>
        <p:spPr>
          <a:xfrm>
            <a:off x="8027400" y="3152640"/>
            <a:ext cx="361080" cy="415440"/>
          </a:xfrm>
          <a:prstGeom prst="rect">
            <a:avLst/>
          </a:prstGeom>
          <a:noFill/>
          <a:ln>
            <a:noFill/>
          </a:ln>
        </p:spPr>
      </p:pic>
      <p:sp>
        <p:nvSpPr>
          <p:cNvPr id="1907" name="Google Shape;1907;g291e46b823e_0_46"/>
          <p:cNvSpPr/>
          <p:nvPr/>
        </p:nvSpPr>
        <p:spPr>
          <a:xfrm flipH="1" rot="10800000">
            <a:off x="1697150" y="2725560"/>
            <a:ext cx="5907222" cy="864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908" name="Google Shape;1908;g291e46b823e_0_46"/>
          <p:cNvSpPr/>
          <p:nvPr/>
        </p:nvSpPr>
        <p:spPr>
          <a:xfrm>
            <a:off x="1972250" y="2277925"/>
            <a:ext cx="9675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9" name="Google Shape;1909;g291e46b823e_0_46"/>
          <p:cNvSpPr/>
          <p:nvPr/>
        </p:nvSpPr>
        <p:spPr>
          <a:xfrm>
            <a:off x="3377513" y="2277925"/>
            <a:ext cx="14985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0" name="Google Shape;1910;g291e46b823e_0_46"/>
          <p:cNvSpPr/>
          <p:nvPr/>
        </p:nvSpPr>
        <p:spPr>
          <a:xfrm>
            <a:off x="5305813" y="2277925"/>
            <a:ext cx="19728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g291e46b823e_0_102"/>
          <p:cNvSpPr/>
          <p:nvPr/>
        </p:nvSpPr>
        <p:spPr>
          <a:xfrm>
            <a:off x="395280" y="640080"/>
            <a:ext cx="8347800" cy="1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s" sz="700" u="none" cap="none" strike="noStrike">
                <a:solidFill>
                  <a:srgbClr val="000000"/>
                </a:solidFill>
                <a:latin typeface="Poppins"/>
                <a:ea typeface="Poppins"/>
                <a:cs typeface="Poppins"/>
                <a:sym typeface="Poppins"/>
              </a:rPr>
              <a:t>Introducción  I  HTTP  I  Postman &amp; HTTPie I  APIs  I  </a:t>
            </a:r>
            <a:r>
              <a:rPr b="1" i="0" lang="es" sz="700" u="none" cap="none" strike="noStrike">
                <a:solidFill>
                  <a:srgbClr val="000000"/>
                </a:solidFill>
                <a:latin typeface="Poppins"/>
                <a:ea typeface="Poppins"/>
                <a:cs typeface="Poppins"/>
                <a:sym typeface="Poppins"/>
              </a:rPr>
              <a:t>Nginx</a:t>
            </a:r>
            <a:r>
              <a:rPr b="0" i="0" lang="es" sz="700" u="none" cap="none" strike="noStrike">
                <a:solidFill>
                  <a:srgbClr val="000000"/>
                </a:solidFill>
                <a:latin typeface="Poppins"/>
                <a:ea typeface="Poppins"/>
                <a:cs typeface="Poppins"/>
                <a:sym typeface="Poppins"/>
              </a:rPr>
              <a:t>  I  Certificados SSL  I  Resumen  I  Proyecto</a:t>
            </a:r>
            <a:endParaRPr b="0" i="0" sz="700" u="none" cap="none" strike="noStrike">
              <a:latin typeface="Arial"/>
              <a:ea typeface="Arial"/>
              <a:cs typeface="Arial"/>
              <a:sym typeface="Arial"/>
            </a:endParaRPr>
          </a:p>
        </p:txBody>
      </p:sp>
      <p:sp>
        <p:nvSpPr>
          <p:cNvPr id="1916" name="Google Shape;1916;g291e46b823e_0_102"/>
          <p:cNvSpPr/>
          <p:nvPr/>
        </p:nvSpPr>
        <p:spPr>
          <a:xfrm>
            <a:off x="404280" y="1094040"/>
            <a:ext cx="4027800" cy="2739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s" sz="2000" u="none" cap="none" strike="noStrike">
                <a:solidFill>
                  <a:srgbClr val="1A5EAE"/>
                </a:solidFill>
                <a:latin typeface="Poppins Black"/>
                <a:ea typeface="Poppins Black"/>
                <a:cs typeface="Poppins Black"/>
                <a:sym typeface="Poppins Black"/>
              </a:rPr>
              <a:t>Escenario real</a:t>
            </a:r>
            <a:endParaRPr b="0" i="0" sz="2000" u="none" cap="none" strike="noStrike">
              <a:latin typeface="Arial"/>
              <a:ea typeface="Arial"/>
              <a:cs typeface="Arial"/>
              <a:sym typeface="Arial"/>
            </a:endParaRPr>
          </a:p>
        </p:txBody>
      </p:sp>
      <p:sp>
        <p:nvSpPr>
          <p:cNvPr id="1917" name="Google Shape;1917;g291e46b823e_0_102"/>
          <p:cNvSpPr/>
          <p:nvPr/>
        </p:nvSpPr>
        <p:spPr>
          <a:xfrm>
            <a:off x="395280" y="566640"/>
            <a:ext cx="8347698" cy="378"/>
          </a:xfrm>
          <a:custGeom>
            <a:rect b="b" l="l" r="r" t="t"/>
            <a:pathLst>
              <a:path extrusionOk="0" h="21600" w="21600">
                <a:moveTo>
                  <a:pt x="0" y="0"/>
                </a:moveTo>
                <a:lnTo>
                  <a:pt x="21600" y="21600"/>
                </a:lnTo>
              </a:path>
            </a:pathLst>
          </a:custGeom>
          <a:noFill/>
          <a:ln cap="flat" cmpd="sng" w="19075">
            <a:solidFill>
              <a:srgbClr val="195EAF"/>
            </a:solidFill>
            <a:prstDash val="solid"/>
            <a:round/>
            <a:headEnd len="sm" w="sm" type="none"/>
            <a:tailEnd len="sm" w="sm" type="none"/>
          </a:ln>
        </p:spPr>
      </p:sp>
      <p:sp>
        <p:nvSpPr>
          <p:cNvPr id="1918" name="Google Shape;1918;g291e46b823e_0_102"/>
          <p:cNvSpPr/>
          <p:nvPr/>
        </p:nvSpPr>
        <p:spPr>
          <a:xfrm>
            <a:off x="395280" y="812880"/>
            <a:ext cx="8347698" cy="378"/>
          </a:xfrm>
          <a:custGeom>
            <a:rect b="b" l="l" r="r" t="t"/>
            <a:pathLst>
              <a:path extrusionOk="0" h="21600" w="21600">
                <a:moveTo>
                  <a:pt x="0" y="0"/>
                </a:moveTo>
                <a:lnTo>
                  <a:pt x="21600" y="21600"/>
                </a:lnTo>
              </a:path>
            </a:pathLst>
          </a:custGeom>
          <a:noFill/>
          <a:ln cap="flat" cmpd="sng" w="9525">
            <a:solidFill>
              <a:srgbClr val="195EAF"/>
            </a:solidFill>
            <a:prstDash val="solid"/>
            <a:round/>
            <a:headEnd len="sm" w="sm" type="none"/>
            <a:tailEnd len="sm" w="sm" type="none"/>
          </a:ln>
        </p:spPr>
      </p:sp>
      <p:pic>
        <p:nvPicPr>
          <p:cNvPr id="1919" name="Google Shape;1919;g291e46b823e_0_102"/>
          <p:cNvPicPr preferRelativeResize="0"/>
          <p:nvPr/>
        </p:nvPicPr>
        <p:blipFill rotWithShape="1">
          <a:blip r:embed="rId3">
            <a:alphaModFix/>
          </a:blip>
          <a:srcRect b="0" l="0" r="0" t="0"/>
          <a:stretch/>
        </p:blipFill>
        <p:spPr>
          <a:xfrm>
            <a:off x="7868520" y="264960"/>
            <a:ext cx="389880" cy="188280"/>
          </a:xfrm>
          <a:prstGeom prst="rect">
            <a:avLst/>
          </a:prstGeom>
          <a:noFill/>
          <a:ln>
            <a:noFill/>
          </a:ln>
        </p:spPr>
      </p:pic>
      <p:pic>
        <p:nvPicPr>
          <p:cNvPr id="1920" name="Google Shape;1920;g291e46b823e_0_102"/>
          <p:cNvPicPr preferRelativeResize="0"/>
          <p:nvPr/>
        </p:nvPicPr>
        <p:blipFill rotWithShape="1">
          <a:blip r:embed="rId4">
            <a:alphaModFix/>
          </a:blip>
          <a:srcRect b="0" l="0" r="0" t="0"/>
          <a:stretch/>
        </p:blipFill>
        <p:spPr>
          <a:xfrm>
            <a:off x="8353440" y="257400"/>
            <a:ext cx="389880" cy="203040"/>
          </a:xfrm>
          <a:prstGeom prst="rect">
            <a:avLst/>
          </a:prstGeom>
          <a:noFill/>
          <a:ln>
            <a:noFill/>
          </a:ln>
        </p:spPr>
      </p:pic>
      <p:pic>
        <p:nvPicPr>
          <p:cNvPr id="1921" name="Google Shape;1921;g291e46b823e_0_102"/>
          <p:cNvPicPr preferRelativeResize="0"/>
          <p:nvPr/>
        </p:nvPicPr>
        <p:blipFill rotWithShape="1">
          <a:blip r:embed="rId5">
            <a:alphaModFix/>
          </a:blip>
          <a:srcRect b="0" l="0" r="0" t="0"/>
          <a:stretch/>
        </p:blipFill>
        <p:spPr>
          <a:xfrm>
            <a:off x="7201440" y="264960"/>
            <a:ext cx="579241" cy="188279"/>
          </a:xfrm>
          <a:prstGeom prst="rect">
            <a:avLst/>
          </a:prstGeom>
          <a:noFill/>
          <a:ln>
            <a:noFill/>
          </a:ln>
        </p:spPr>
      </p:pic>
      <p:pic>
        <p:nvPicPr>
          <p:cNvPr id="1922" name="Google Shape;1922;g291e46b823e_0_102"/>
          <p:cNvPicPr preferRelativeResize="0"/>
          <p:nvPr/>
        </p:nvPicPr>
        <p:blipFill rotWithShape="1">
          <a:blip r:embed="rId6">
            <a:alphaModFix/>
          </a:blip>
          <a:srcRect b="0" l="0" r="0" t="0"/>
          <a:stretch/>
        </p:blipFill>
        <p:spPr>
          <a:xfrm>
            <a:off x="395280" y="264960"/>
            <a:ext cx="1625041" cy="188280"/>
          </a:xfrm>
          <a:prstGeom prst="rect">
            <a:avLst/>
          </a:prstGeom>
          <a:noFill/>
          <a:ln>
            <a:noFill/>
          </a:ln>
        </p:spPr>
      </p:pic>
      <p:pic>
        <p:nvPicPr>
          <p:cNvPr id="1923" name="Google Shape;1923;g291e46b823e_0_102"/>
          <p:cNvPicPr preferRelativeResize="0"/>
          <p:nvPr/>
        </p:nvPicPr>
        <p:blipFill rotWithShape="1">
          <a:blip r:embed="rId7">
            <a:alphaModFix/>
          </a:blip>
          <a:srcRect b="0" l="0" r="0" t="0"/>
          <a:stretch/>
        </p:blipFill>
        <p:spPr>
          <a:xfrm>
            <a:off x="817560" y="2060040"/>
            <a:ext cx="587880" cy="520920"/>
          </a:xfrm>
          <a:prstGeom prst="rect">
            <a:avLst/>
          </a:prstGeom>
          <a:noFill/>
          <a:ln>
            <a:noFill/>
          </a:ln>
        </p:spPr>
      </p:pic>
      <p:pic>
        <p:nvPicPr>
          <p:cNvPr id="1924" name="Google Shape;1924;g291e46b823e_0_102"/>
          <p:cNvPicPr preferRelativeResize="0"/>
          <p:nvPr/>
        </p:nvPicPr>
        <p:blipFill rotWithShape="1">
          <a:blip r:embed="rId8">
            <a:alphaModFix/>
          </a:blip>
          <a:srcRect b="0" l="0" r="0" t="0"/>
          <a:stretch/>
        </p:blipFill>
        <p:spPr>
          <a:xfrm>
            <a:off x="984600" y="2615880"/>
            <a:ext cx="266400" cy="461160"/>
          </a:xfrm>
          <a:prstGeom prst="rect">
            <a:avLst/>
          </a:prstGeom>
          <a:noFill/>
          <a:ln>
            <a:noFill/>
          </a:ln>
        </p:spPr>
      </p:pic>
      <p:pic>
        <p:nvPicPr>
          <p:cNvPr id="1925" name="Google Shape;1925;g291e46b823e_0_102"/>
          <p:cNvPicPr preferRelativeResize="0"/>
          <p:nvPr/>
        </p:nvPicPr>
        <p:blipFill rotWithShape="1">
          <a:blip r:embed="rId9">
            <a:alphaModFix/>
          </a:blip>
          <a:srcRect b="0" l="0" r="0" t="0"/>
          <a:stretch/>
        </p:blipFill>
        <p:spPr>
          <a:xfrm rot="-5416201">
            <a:off x="897840" y="3000360"/>
            <a:ext cx="450000" cy="612000"/>
          </a:xfrm>
          <a:prstGeom prst="rect">
            <a:avLst/>
          </a:prstGeom>
          <a:noFill/>
          <a:ln>
            <a:noFill/>
          </a:ln>
        </p:spPr>
      </p:pic>
      <p:sp>
        <p:nvSpPr>
          <p:cNvPr id="1926" name="Google Shape;1926;g291e46b823e_0_102"/>
          <p:cNvSpPr/>
          <p:nvPr/>
        </p:nvSpPr>
        <p:spPr>
          <a:xfrm>
            <a:off x="671760" y="1914600"/>
            <a:ext cx="870600" cy="1744800"/>
          </a:xfrm>
          <a:prstGeom prst="rect">
            <a:avLst/>
          </a:prstGeom>
          <a:noFill/>
          <a:ln cap="flat" cmpd="sng" w="126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g291e46b823e_0_102"/>
          <p:cNvSpPr/>
          <p:nvPr/>
        </p:nvSpPr>
        <p:spPr>
          <a:xfrm>
            <a:off x="272880" y="1564680"/>
            <a:ext cx="16740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3465A4"/>
                </a:solidFill>
                <a:latin typeface="Arial"/>
                <a:ea typeface="Arial"/>
                <a:cs typeface="Arial"/>
                <a:sym typeface="Arial"/>
              </a:rPr>
              <a:t>CLIENTE</a:t>
            </a:r>
            <a:endParaRPr b="0" i="0" sz="1800" u="none" cap="none" strike="noStrike">
              <a:latin typeface="Arial"/>
              <a:ea typeface="Arial"/>
              <a:cs typeface="Arial"/>
              <a:sym typeface="Arial"/>
            </a:endParaRPr>
          </a:p>
        </p:txBody>
      </p:sp>
      <p:sp>
        <p:nvSpPr>
          <p:cNvPr id="1928" name="Google Shape;1928;g291e46b823e_0_102"/>
          <p:cNvSpPr/>
          <p:nvPr/>
        </p:nvSpPr>
        <p:spPr>
          <a:xfrm>
            <a:off x="7734720" y="1914600"/>
            <a:ext cx="870600" cy="1744800"/>
          </a:xfrm>
          <a:prstGeom prst="rect">
            <a:avLst/>
          </a:prstGeom>
          <a:noFill/>
          <a:ln cap="flat" cmpd="sng" w="1260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g291e46b823e_0_102"/>
          <p:cNvSpPr/>
          <p:nvPr/>
        </p:nvSpPr>
        <p:spPr>
          <a:xfrm>
            <a:off x="7226400" y="15646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s" sz="1800" u="none" cap="none" strike="noStrike">
                <a:solidFill>
                  <a:srgbClr val="55215B"/>
                </a:solidFill>
                <a:latin typeface="Arial"/>
                <a:ea typeface="Arial"/>
                <a:cs typeface="Arial"/>
                <a:sym typeface="Arial"/>
              </a:rPr>
              <a:t>SERVIDOR</a:t>
            </a:r>
            <a:endParaRPr b="0" i="0" sz="1800" u="none" cap="none" strike="noStrike">
              <a:latin typeface="Arial"/>
              <a:ea typeface="Arial"/>
              <a:cs typeface="Arial"/>
              <a:sym typeface="Arial"/>
            </a:endParaRPr>
          </a:p>
        </p:txBody>
      </p:sp>
      <p:pic>
        <p:nvPicPr>
          <p:cNvPr id="1930" name="Google Shape;1930;g291e46b823e_0_102"/>
          <p:cNvPicPr preferRelativeResize="0"/>
          <p:nvPr/>
        </p:nvPicPr>
        <p:blipFill rotWithShape="1">
          <a:blip r:embed="rId10">
            <a:alphaModFix/>
          </a:blip>
          <a:srcRect b="0" l="0" r="0" t="0"/>
          <a:stretch/>
        </p:blipFill>
        <p:spPr>
          <a:xfrm>
            <a:off x="7991040" y="1991280"/>
            <a:ext cx="362160" cy="648720"/>
          </a:xfrm>
          <a:prstGeom prst="rect">
            <a:avLst/>
          </a:prstGeom>
          <a:noFill/>
          <a:ln>
            <a:noFill/>
          </a:ln>
        </p:spPr>
      </p:pic>
      <p:pic>
        <p:nvPicPr>
          <p:cNvPr id="1931" name="Google Shape;1931;g291e46b823e_0_102"/>
          <p:cNvPicPr preferRelativeResize="0"/>
          <p:nvPr/>
        </p:nvPicPr>
        <p:blipFill rotWithShape="1">
          <a:blip r:embed="rId11">
            <a:alphaModFix/>
          </a:blip>
          <a:srcRect b="0" l="0" r="0" t="0"/>
          <a:stretch/>
        </p:blipFill>
        <p:spPr>
          <a:xfrm>
            <a:off x="7924800" y="2665200"/>
            <a:ext cx="536760" cy="411840"/>
          </a:xfrm>
          <a:prstGeom prst="rect">
            <a:avLst/>
          </a:prstGeom>
          <a:noFill/>
          <a:ln>
            <a:noFill/>
          </a:ln>
        </p:spPr>
      </p:pic>
      <p:pic>
        <p:nvPicPr>
          <p:cNvPr id="1932" name="Google Shape;1932;g291e46b823e_0_102"/>
          <p:cNvPicPr preferRelativeResize="0"/>
          <p:nvPr/>
        </p:nvPicPr>
        <p:blipFill rotWithShape="1">
          <a:blip r:embed="rId12">
            <a:alphaModFix/>
          </a:blip>
          <a:srcRect b="0" l="0" r="0" t="0"/>
          <a:stretch/>
        </p:blipFill>
        <p:spPr>
          <a:xfrm>
            <a:off x="8027400" y="3152640"/>
            <a:ext cx="361080" cy="415440"/>
          </a:xfrm>
          <a:prstGeom prst="rect">
            <a:avLst/>
          </a:prstGeom>
          <a:noFill/>
          <a:ln>
            <a:noFill/>
          </a:ln>
        </p:spPr>
      </p:pic>
      <p:sp>
        <p:nvSpPr>
          <p:cNvPr id="1933" name="Google Shape;1933;g291e46b823e_0_102"/>
          <p:cNvSpPr/>
          <p:nvPr/>
        </p:nvSpPr>
        <p:spPr>
          <a:xfrm flipH="1" rot="10800000">
            <a:off x="1697150" y="2725560"/>
            <a:ext cx="5907222" cy="8640"/>
          </a:xfrm>
          <a:custGeom>
            <a:rect b="b" l="l" r="r" t="t"/>
            <a:pathLst>
              <a:path extrusionOk="0" h="21600" w="21600">
                <a:moveTo>
                  <a:pt x="0" y="0"/>
                </a:moveTo>
                <a:lnTo>
                  <a:pt x="21600" y="21600"/>
                </a:lnTo>
              </a:path>
            </a:pathLst>
          </a:custGeom>
          <a:noFill/>
          <a:ln cap="flat" cmpd="sng" w="12600">
            <a:solidFill>
              <a:srgbClr val="3465A4"/>
            </a:solidFill>
            <a:prstDash val="solid"/>
            <a:round/>
            <a:headEnd len="sm" w="sm" type="none"/>
            <a:tailEnd len="med" w="med" type="triangle"/>
          </a:ln>
        </p:spPr>
      </p:sp>
      <p:sp>
        <p:nvSpPr>
          <p:cNvPr id="1934" name="Google Shape;1934;g291e46b823e_0_102"/>
          <p:cNvSpPr/>
          <p:nvPr/>
        </p:nvSpPr>
        <p:spPr>
          <a:xfrm>
            <a:off x="1972250" y="2277925"/>
            <a:ext cx="967500" cy="903900"/>
          </a:xfrm>
          <a:prstGeom prst="roundRect">
            <a:avLst>
              <a:gd fmla="val 16667" name="adj"/>
            </a:avLst>
          </a:prstGeom>
          <a:solidFill>
            <a:srgbClr val="D9D2E9"/>
          </a:solidFill>
          <a:ln cap="flat" cmpd="sng" w="19050">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5" name="Google Shape;1935;g291e46b823e_0_102"/>
          <p:cNvSpPr/>
          <p:nvPr/>
        </p:nvSpPr>
        <p:spPr>
          <a:xfrm>
            <a:off x="3377513" y="2277925"/>
            <a:ext cx="14985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6" name="Google Shape;1936;g291e46b823e_0_102"/>
          <p:cNvSpPr/>
          <p:nvPr/>
        </p:nvSpPr>
        <p:spPr>
          <a:xfrm>
            <a:off x="5305813" y="2277925"/>
            <a:ext cx="1972800" cy="903900"/>
          </a:xfrm>
          <a:prstGeom prst="roundRect">
            <a:avLst>
              <a:gd fmla="val 16667" name="adj"/>
            </a:avLst>
          </a:prstGeom>
          <a:solidFill>
            <a:schemeClr val="lt1"/>
          </a:solidFill>
          <a:ln cap="flat" cmpd="sng" w="9525">
            <a:solidFill>
              <a:srgbClr val="65095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7" name="Google Shape;1937;g291e46b823e_0_102"/>
          <p:cNvSpPr/>
          <p:nvPr/>
        </p:nvSpPr>
        <p:spPr>
          <a:xfrm>
            <a:off x="1503775" y="2556180"/>
            <a:ext cx="1892100" cy="34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s" sz="1800">
                <a:solidFill>
                  <a:srgbClr val="55215B"/>
                </a:solidFill>
              </a:rPr>
              <a:t>CACHÉ</a:t>
            </a:r>
            <a:endParaRPr b="0" i="0" sz="1800" u="none" cap="none" strike="noStrike">
              <a:latin typeface="Arial"/>
              <a:ea typeface="Arial"/>
              <a:cs typeface="Arial"/>
              <a:sym typeface="Arial"/>
            </a:endParaRPr>
          </a:p>
        </p:txBody>
      </p:sp>
      <p:sp>
        <p:nvSpPr>
          <p:cNvPr id="1938" name="Google Shape;1938;g291e46b823e_0_102"/>
          <p:cNvSpPr/>
          <p:nvPr/>
        </p:nvSpPr>
        <p:spPr>
          <a:xfrm>
            <a:off x="1814175" y="3659400"/>
            <a:ext cx="5665800" cy="1104900"/>
          </a:xfrm>
          <a:prstGeom prst="rect">
            <a:avLst/>
          </a:prstGeom>
          <a:noFill/>
          <a:ln>
            <a:noFill/>
          </a:ln>
        </p:spPr>
        <p:txBody>
          <a:bodyPr anchorCtr="0" anchor="t" bIns="0" lIns="0" spcFirstLastPara="1" rIns="0" wrap="square" tIns="0">
            <a:noAutofit/>
          </a:bodyPr>
          <a:lstStyle/>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Almacena las respuestas para devolverlas de forma rápida en futuras peticiones</a:t>
            </a:r>
            <a:endParaRPr b="0" i="0" sz="1300" u="none" cap="none" strike="noStrike">
              <a:latin typeface="Arial"/>
              <a:ea typeface="Arial"/>
              <a:cs typeface="Arial"/>
              <a:sym typeface="Arial"/>
            </a:endParaRPr>
          </a:p>
          <a:p>
            <a:pPr indent="-200060" lvl="0" marL="216000" marR="0" rtl="0" algn="l">
              <a:lnSpc>
                <a:spcPct val="100000"/>
              </a:lnSpc>
              <a:spcBef>
                <a:spcPts val="0"/>
              </a:spcBef>
              <a:spcAft>
                <a:spcPts val="0"/>
              </a:spcAft>
              <a:buClr>
                <a:srgbClr val="000000"/>
              </a:buClr>
              <a:buSzPts val="475"/>
              <a:buFont typeface="Noto Sans Symbols"/>
              <a:buChar char="●"/>
            </a:pPr>
            <a:r>
              <a:rPr lang="es" sz="1300">
                <a:latin typeface="Poppins Light"/>
                <a:ea typeface="Poppins Light"/>
                <a:cs typeface="Poppins Light"/>
                <a:sym typeface="Poppins Light"/>
              </a:rPr>
              <a:t>La información cacheada tiene un tiempo de validez</a:t>
            </a:r>
            <a:endParaRPr b="0" i="0" sz="13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Presentación en pantalla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