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2BF2F4-9B83-3BF9-0E54-EE93BA992DB7}" v="1595" dt="2025-02-12T16:58:54.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977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016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848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21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6643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7837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427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173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621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30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605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928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48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4564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384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02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629830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0730" y="-42"/>
            <a:ext cx="9144000" cy="1163069"/>
          </a:xfrm>
        </p:spPr>
        <p:txBody>
          <a:bodyPr/>
          <a:lstStyle/>
          <a:p>
            <a:r>
              <a:rPr lang="en-US" b="1" dirty="0">
                <a:latin typeface="Aptos"/>
              </a:rPr>
              <a:t>          Web Development</a:t>
            </a:r>
          </a:p>
        </p:txBody>
      </p:sp>
      <p:sp>
        <p:nvSpPr>
          <p:cNvPr id="3" name="Subtitle 2"/>
          <p:cNvSpPr>
            <a:spLocks noGrp="1"/>
          </p:cNvSpPr>
          <p:nvPr>
            <p:ph type="subTitle" idx="1"/>
          </p:nvPr>
        </p:nvSpPr>
        <p:spPr>
          <a:xfrm>
            <a:off x="1550799" y="1861795"/>
            <a:ext cx="7603637" cy="3726928"/>
          </a:xfrm>
        </p:spPr>
        <p:txBody>
          <a:bodyPr vert="horz" lIns="91440" tIns="45720" rIns="91440" bIns="45720" rtlCol="0" anchor="t">
            <a:noAutofit/>
          </a:bodyPr>
          <a:lstStyle/>
          <a:p>
            <a:r>
              <a:rPr lang="en-US" sz="3200" b="1" dirty="0"/>
              <a:t>Name: Rudra Bokil</a:t>
            </a:r>
          </a:p>
          <a:p>
            <a:r>
              <a:rPr lang="en-US" sz="3200" b="1" dirty="0"/>
              <a:t>Rollno.:70      </a:t>
            </a:r>
          </a:p>
          <a:p>
            <a:r>
              <a:rPr lang="en-US" sz="3200" b="1" dirty="0"/>
              <a:t>PRN:12415365</a:t>
            </a:r>
          </a:p>
          <a:p>
            <a:r>
              <a:rPr lang="en-US" sz="3200" b="1" dirty="0" err="1"/>
              <a:t>Branch:CSSE-C</a:t>
            </a:r>
            <a:endParaRPr lang="en-US" sz="3200" b="1" dirty="0"/>
          </a:p>
          <a:p>
            <a:r>
              <a:rPr lang="en-US" sz="3200" b="1" dirty="0"/>
              <a:t>Batch:3</a:t>
            </a:r>
          </a:p>
        </p:txBody>
      </p:sp>
      <p:pic>
        <p:nvPicPr>
          <p:cNvPr id="4" name="Picture 3" descr="A yellow and black logo&#10;&#10;AI-generated content may be incorrect.">
            <a:extLst>
              <a:ext uri="{FF2B5EF4-FFF2-40B4-BE49-F238E27FC236}">
                <a16:creationId xmlns:a16="http://schemas.microsoft.com/office/drawing/2014/main" id="{23431896-4DD6-07D0-8F16-3E40C8D8747A}"/>
              </a:ext>
            </a:extLst>
          </p:cNvPr>
          <p:cNvPicPr>
            <a:picLocks noChangeAspect="1"/>
          </p:cNvPicPr>
          <p:nvPr/>
        </p:nvPicPr>
        <p:blipFill>
          <a:blip r:embed="rId2"/>
          <a:stretch>
            <a:fillRect/>
          </a:stretch>
        </p:blipFill>
        <p:spPr>
          <a:xfrm>
            <a:off x="7340262" y="2103478"/>
            <a:ext cx="2393497" cy="2177144"/>
          </a:xfrm>
          <a:prstGeom prst="rect">
            <a:avLst/>
          </a:prstGeom>
        </p:spPr>
      </p:pic>
      <p:pic>
        <p:nvPicPr>
          <p:cNvPr id="5" name="Picture 4" descr="A logo on a black background&#10;&#10;AI-generated content may be incorrect.">
            <a:extLst>
              <a:ext uri="{FF2B5EF4-FFF2-40B4-BE49-F238E27FC236}">
                <a16:creationId xmlns:a16="http://schemas.microsoft.com/office/drawing/2014/main" id="{1B0F4999-D358-6A6C-88A2-1D668609A9D1}"/>
              </a:ext>
            </a:extLst>
          </p:cNvPr>
          <p:cNvPicPr>
            <a:picLocks noChangeAspect="1"/>
          </p:cNvPicPr>
          <p:nvPr/>
        </p:nvPicPr>
        <p:blipFill>
          <a:blip r:embed="rId3"/>
          <a:stretch>
            <a:fillRect/>
          </a:stretch>
        </p:blipFill>
        <p:spPr>
          <a:xfrm>
            <a:off x="9979479" y="1600881"/>
            <a:ext cx="2051958" cy="2012498"/>
          </a:xfrm>
          <a:prstGeom prst="rect">
            <a:avLst/>
          </a:prstGeom>
        </p:spPr>
      </p:pic>
      <p:pic>
        <p:nvPicPr>
          <p:cNvPr id="6" name="Picture 5" descr="A white letter on a purple background&#10;&#10;AI-generated content may be incorrect.">
            <a:extLst>
              <a:ext uri="{FF2B5EF4-FFF2-40B4-BE49-F238E27FC236}">
                <a16:creationId xmlns:a16="http://schemas.microsoft.com/office/drawing/2014/main" id="{20095FC1-27B1-BECC-0544-F6CA85F279DD}"/>
              </a:ext>
            </a:extLst>
          </p:cNvPr>
          <p:cNvPicPr>
            <a:picLocks noChangeAspect="1"/>
          </p:cNvPicPr>
          <p:nvPr/>
        </p:nvPicPr>
        <p:blipFill>
          <a:blip r:embed="rId4"/>
          <a:stretch>
            <a:fillRect/>
          </a:stretch>
        </p:blipFill>
        <p:spPr>
          <a:xfrm>
            <a:off x="8852127" y="4498521"/>
            <a:ext cx="2238375" cy="21717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2AEE-1728-8865-9817-886E2FB7EFE1}"/>
              </a:ext>
            </a:extLst>
          </p:cNvPr>
          <p:cNvSpPr>
            <a:spLocks noGrp="1"/>
          </p:cNvSpPr>
          <p:nvPr>
            <p:ph type="title"/>
          </p:nvPr>
        </p:nvSpPr>
        <p:spPr>
          <a:xfrm>
            <a:off x="3138681" y="624110"/>
            <a:ext cx="8376228" cy="1280890"/>
          </a:xfrm>
        </p:spPr>
        <p:txBody>
          <a:bodyPr>
            <a:normAutofit/>
          </a:bodyPr>
          <a:lstStyle/>
          <a:p>
            <a:r>
              <a:rPr lang="en-US" sz="6000" b="1" dirty="0"/>
              <a:t>Group members</a:t>
            </a:r>
          </a:p>
        </p:txBody>
      </p:sp>
      <p:sp>
        <p:nvSpPr>
          <p:cNvPr id="3" name="Content Placeholder 2">
            <a:extLst>
              <a:ext uri="{FF2B5EF4-FFF2-40B4-BE49-F238E27FC236}">
                <a16:creationId xmlns:a16="http://schemas.microsoft.com/office/drawing/2014/main" id="{482AADC0-C2A2-67ED-21F9-C13E586ACD9F}"/>
              </a:ext>
            </a:extLst>
          </p:cNvPr>
          <p:cNvSpPr>
            <a:spLocks noGrp="1"/>
          </p:cNvSpPr>
          <p:nvPr>
            <p:ph idx="1"/>
          </p:nvPr>
        </p:nvSpPr>
        <p:spPr>
          <a:xfrm>
            <a:off x="2084645" y="1814384"/>
            <a:ext cx="8905103" cy="4879432"/>
          </a:xfrm>
        </p:spPr>
        <p:txBody>
          <a:bodyPr vert="horz" lIns="91440" tIns="45720" rIns="91440" bIns="45720" rtlCol="0" anchor="t">
            <a:noAutofit/>
          </a:bodyPr>
          <a:lstStyle/>
          <a:p>
            <a:r>
              <a:rPr lang="en-US" sz="2800" b="1" dirty="0">
                <a:latin typeface="Aptos"/>
                <a:ea typeface="+mn-lt"/>
                <a:cs typeface="+mn-lt"/>
              </a:rPr>
              <a:t>Rutika </a:t>
            </a:r>
            <a:r>
              <a:rPr lang="en-US" sz="2800" b="1" err="1">
                <a:latin typeface="Aptos"/>
                <a:ea typeface="+mn-lt"/>
                <a:cs typeface="+mn-lt"/>
              </a:rPr>
              <a:t>thaware</a:t>
            </a:r>
            <a:r>
              <a:rPr lang="en-US" sz="2800" b="1" dirty="0">
                <a:latin typeface="Aptos"/>
                <a:ea typeface="+mn-lt"/>
                <a:cs typeface="+mn-lt"/>
              </a:rPr>
              <a:t> (68)</a:t>
            </a:r>
            <a:endParaRPr lang="en-US" sz="2800" b="1">
              <a:latin typeface="Aptos"/>
            </a:endParaRPr>
          </a:p>
          <a:p>
            <a:endParaRPr lang="en-US" sz="2800" b="1" dirty="0">
              <a:latin typeface="Aptos"/>
            </a:endParaRPr>
          </a:p>
          <a:p>
            <a:r>
              <a:rPr lang="en-US" sz="2800" b="1" dirty="0">
                <a:latin typeface="Aptos"/>
                <a:ea typeface="+mn-lt"/>
                <a:cs typeface="+mn-lt"/>
              </a:rPr>
              <a:t>Narayani </a:t>
            </a:r>
            <a:r>
              <a:rPr lang="en-US" sz="2800" b="1" err="1">
                <a:latin typeface="Aptos"/>
                <a:ea typeface="+mn-lt"/>
                <a:cs typeface="+mn-lt"/>
              </a:rPr>
              <a:t>yewle</a:t>
            </a:r>
            <a:r>
              <a:rPr lang="en-US" sz="2800" b="1" dirty="0">
                <a:latin typeface="Aptos"/>
                <a:ea typeface="+mn-lt"/>
                <a:cs typeface="+mn-lt"/>
              </a:rPr>
              <a:t> (69)</a:t>
            </a:r>
            <a:endParaRPr lang="en-US" sz="2800" b="1">
              <a:latin typeface="Aptos"/>
            </a:endParaRPr>
          </a:p>
          <a:p>
            <a:endParaRPr lang="en-US" sz="2800" b="1" dirty="0">
              <a:latin typeface="Aptos"/>
            </a:endParaRPr>
          </a:p>
          <a:p>
            <a:r>
              <a:rPr lang="en-US" sz="2800" b="1" dirty="0">
                <a:latin typeface="Aptos"/>
                <a:ea typeface="+mn-lt"/>
                <a:cs typeface="+mn-lt"/>
              </a:rPr>
              <a:t>Rudra </a:t>
            </a:r>
            <a:r>
              <a:rPr lang="en-US" sz="2800" b="1" err="1">
                <a:latin typeface="Aptos"/>
                <a:ea typeface="+mn-lt"/>
                <a:cs typeface="+mn-lt"/>
              </a:rPr>
              <a:t>bokil</a:t>
            </a:r>
            <a:r>
              <a:rPr lang="en-US" sz="2800" b="1" dirty="0">
                <a:latin typeface="Aptos"/>
                <a:ea typeface="+mn-lt"/>
                <a:cs typeface="+mn-lt"/>
              </a:rPr>
              <a:t> (70)</a:t>
            </a:r>
            <a:endParaRPr lang="en-US" sz="2800" b="1">
              <a:latin typeface="Aptos"/>
            </a:endParaRPr>
          </a:p>
          <a:p>
            <a:endParaRPr lang="en-US" sz="2800" b="1" dirty="0">
              <a:latin typeface="Aptos"/>
            </a:endParaRPr>
          </a:p>
          <a:p>
            <a:r>
              <a:rPr lang="en-US" sz="2800" b="1" dirty="0">
                <a:latin typeface="Aptos"/>
                <a:ea typeface="+mn-lt"/>
                <a:cs typeface="+mn-lt"/>
              </a:rPr>
              <a:t>Krish </a:t>
            </a:r>
            <a:r>
              <a:rPr lang="en-US" sz="2800" b="1" err="1">
                <a:latin typeface="Aptos"/>
                <a:ea typeface="+mn-lt"/>
                <a:cs typeface="+mn-lt"/>
              </a:rPr>
              <a:t>ramena</a:t>
            </a:r>
            <a:r>
              <a:rPr lang="en-US" sz="2800" b="1" dirty="0">
                <a:latin typeface="Aptos"/>
                <a:ea typeface="+mn-lt"/>
                <a:cs typeface="+mn-lt"/>
              </a:rPr>
              <a:t> (71)</a:t>
            </a:r>
          </a:p>
          <a:p>
            <a:endParaRPr lang="en-US" sz="2400" dirty="0">
              <a:latin typeface="Aptos"/>
            </a:endParaRPr>
          </a:p>
          <a:p>
            <a:pPr marL="0" indent="0">
              <a:buNone/>
            </a:pPr>
            <a:r>
              <a:rPr lang="en-US" sz="3600" b="1" dirty="0">
                <a:latin typeface="Aptos"/>
                <a:ea typeface="+mn-lt"/>
                <a:cs typeface="+mn-lt"/>
              </a:rPr>
              <a:t>Guided by : </a:t>
            </a:r>
            <a:r>
              <a:rPr lang="en-US" sz="3600" b="1" err="1">
                <a:latin typeface="Aptos"/>
                <a:ea typeface="+mn-lt"/>
                <a:cs typeface="+mn-lt"/>
              </a:rPr>
              <a:t>pawan</a:t>
            </a:r>
            <a:r>
              <a:rPr lang="en-US" sz="3600" b="1" dirty="0">
                <a:latin typeface="Aptos"/>
                <a:ea typeface="+mn-lt"/>
                <a:cs typeface="+mn-lt"/>
              </a:rPr>
              <a:t> </a:t>
            </a:r>
            <a:r>
              <a:rPr lang="en-US" sz="3600" b="1" err="1">
                <a:latin typeface="Aptos"/>
                <a:ea typeface="+mn-lt"/>
                <a:cs typeface="+mn-lt"/>
              </a:rPr>
              <a:t>wawage</a:t>
            </a:r>
            <a:r>
              <a:rPr lang="en-US" sz="3600" b="1" dirty="0">
                <a:latin typeface="Aptos"/>
                <a:ea typeface="+mn-lt"/>
                <a:cs typeface="+mn-lt"/>
              </a:rPr>
              <a:t> sir</a:t>
            </a:r>
          </a:p>
        </p:txBody>
      </p:sp>
    </p:spTree>
    <p:extLst>
      <p:ext uri="{BB962C8B-B14F-4D97-AF65-F5344CB8AC3E}">
        <p14:creationId xmlns:p14="http://schemas.microsoft.com/office/powerpoint/2010/main" val="111981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6255-D77E-42D9-5888-E820E15FB654}"/>
              </a:ext>
            </a:extLst>
          </p:cNvPr>
          <p:cNvSpPr>
            <a:spLocks noGrp="1"/>
          </p:cNvSpPr>
          <p:nvPr>
            <p:ph type="title"/>
          </p:nvPr>
        </p:nvSpPr>
        <p:spPr>
          <a:xfrm>
            <a:off x="2016276" y="-4025"/>
            <a:ext cx="9498632" cy="1723673"/>
          </a:xfrm>
        </p:spPr>
        <p:txBody>
          <a:bodyPr/>
          <a:lstStyle/>
          <a:p>
            <a:r>
              <a:rPr lang="en-US" sz="4400" b="1" dirty="0" err="1"/>
              <a:t>Javascript</a:t>
            </a:r>
            <a:r>
              <a:rPr lang="en-US" sz="4400" b="1" dirty="0"/>
              <a:t> Features used:</a:t>
            </a:r>
          </a:p>
        </p:txBody>
      </p:sp>
      <p:sp>
        <p:nvSpPr>
          <p:cNvPr id="3" name="Content Placeholder 2">
            <a:extLst>
              <a:ext uri="{FF2B5EF4-FFF2-40B4-BE49-F238E27FC236}">
                <a16:creationId xmlns:a16="http://schemas.microsoft.com/office/drawing/2014/main" id="{54A6FC5D-004F-039D-26F3-B33614C9FB2E}"/>
              </a:ext>
            </a:extLst>
          </p:cNvPr>
          <p:cNvSpPr>
            <a:spLocks noGrp="1"/>
          </p:cNvSpPr>
          <p:nvPr>
            <p:ph idx="1"/>
          </p:nvPr>
        </p:nvSpPr>
        <p:spPr>
          <a:xfrm>
            <a:off x="2640699" y="1577546"/>
            <a:ext cx="8863913" cy="5105973"/>
          </a:xfrm>
        </p:spPr>
        <p:txBody>
          <a:bodyPr vert="horz" lIns="91440" tIns="45720" rIns="91440" bIns="45720" rtlCol="0" anchor="t">
            <a:noAutofit/>
          </a:bodyPr>
          <a:lstStyle/>
          <a:p>
            <a:pPr>
              <a:buFont typeface="Arial" panose="020B0604020202020204" pitchFamily="34" charset="0"/>
              <a:buChar char="•"/>
            </a:pPr>
            <a:r>
              <a:rPr lang="en-US" dirty="0"/>
              <a:t>Functions for reusability of code.</a:t>
            </a:r>
          </a:p>
          <a:p>
            <a:pPr>
              <a:buFont typeface="Arial" panose="020B0604020202020204" pitchFamily="34" charset="0"/>
              <a:buChar char="•"/>
            </a:pPr>
            <a:r>
              <a:rPr lang="en-US" dirty="0" err="1"/>
              <a:t>Document.getElementByID</a:t>
            </a:r>
            <a:r>
              <a:rPr lang="en-US" dirty="0"/>
              <a:t>():</a:t>
            </a:r>
            <a:br>
              <a:rPr lang="en-US" dirty="0"/>
            </a:br>
            <a:r>
              <a:rPr lang="en-US" dirty="0"/>
              <a:t>To store the data input by the user into a variable.</a:t>
            </a:r>
          </a:p>
          <a:p>
            <a:pPr>
              <a:buFont typeface="Arial" panose="020B0604020202020204" pitchFamily="34" charset="0"/>
              <a:buChar char="•"/>
            </a:pPr>
            <a:r>
              <a:rPr lang="en-US" dirty="0" err="1"/>
              <a:t>createElement</a:t>
            </a:r>
            <a:r>
              <a:rPr lang="en-US" dirty="0"/>
              <a:t>():</a:t>
            </a:r>
            <a:br>
              <a:rPr lang="en-US" dirty="0"/>
            </a:br>
            <a:r>
              <a:rPr lang="en-US" dirty="0"/>
              <a:t>Used to create a new row to display content as entered by the user.</a:t>
            </a:r>
          </a:p>
          <a:p>
            <a:pPr>
              <a:buFont typeface="Arial" panose="020B0604020202020204" pitchFamily="34" charset="0"/>
              <a:buChar char="•"/>
            </a:pPr>
            <a:r>
              <a:rPr lang="en-US" dirty="0" err="1"/>
              <a:t>innerHTML</a:t>
            </a:r>
            <a:r>
              <a:rPr lang="en-US" dirty="0"/>
              <a:t>:</a:t>
            </a:r>
            <a:br>
              <a:rPr lang="en-US" dirty="0"/>
            </a:br>
            <a:r>
              <a:rPr lang="en-US" dirty="0"/>
              <a:t>Used int accordance with </a:t>
            </a:r>
            <a:r>
              <a:rPr lang="en-US" dirty="0" err="1"/>
              <a:t>createElement</a:t>
            </a:r>
            <a:r>
              <a:rPr lang="en-US" dirty="0"/>
              <a:t>() to modify the existing page. Here, it is used to add content including committee members or story as entered by the user to the rows created using </a:t>
            </a:r>
            <a:r>
              <a:rPr lang="en-US" dirty="0" err="1"/>
              <a:t>createElement</a:t>
            </a:r>
            <a:r>
              <a:rPr lang="en-US" dirty="0"/>
              <a:t>().</a:t>
            </a:r>
          </a:p>
          <a:p>
            <a:pPr>
              <a:buFont typeface="Arial" panose="020B0604020202020204" pitchFamily="34" charset="0"/>
              <a:buChar char="•"/>
            </a:pPr>
            <a:r>
              <a:rPr lang="en-US" dirty="0" err="1"/>
              <a:t>Preventdefault</a:t>
            </a:r>
            <a:r>
              <a:rPr lang="en-US" dirty="0"/>
              <a:t>():</a:t>
            </a:r>
            <a:br>
              <a:rPr lang="en-US" dirty="0"/>
            </a:br>
            <a:r>
              <a:rPr lang="en-US" dirty="0"/>
              <a:t>Used to cancel the event if it is cancellable or prevent the default action. Here, it is used to prevent reloading of the page to allow data to be stored in </a:t>
            </a:r>
            <a:r>
              <a:rPr lang="en-US" dirty="0" err="1"/>
              <a:t>LocalStorage</a:t>
            </a:r>
            <a:r>
              <a:rPr lang="en-US" dirty="0"/>
              <a:t>.</a:t>
            </a:r>
          </a:p>
          <a:p>
            <a:pPr>
              <a:buFont typeface="Arial" panose="020B0604020202020204" pitchFamily="34" charset="0"/>
              <a:buChar char="•"/>
            </a:pPr>
            <a:r>
              <a:rPr lang="en-US" sz="1800" dirty="0" err="1"/>
              <a:t>EmailJS</a:t>
            </a:r>
            <a:r>
              <a:rPr lang="en-US" sz="1800" dirty="0"/>
              <a:t> is used to send new additions of stories which are entered by the user to students.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472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0946-A8A9-DA50-6E81-D9401627205C}"/>
              </a:ext>
            </a:extLst>
          </p:cNvPr>
          <p:cNvSpPr>
            <a:spLocks noGrp="1"/>
          </p:cNvSpPr>
          <p:nvPr>
            <p:ph type="title"/>
          </p:nvPr>
        </p:nvSpPr>
        <p:spPr>
          <a:xfrm>
            <a:off x="1697061" y="6273"/>
            <a:ext cx="9817848" cy="1898727"/>
          </a:xfrm>
        </p:spPr>
        <p:txBody>
          <a:bodyPr>
            <a:normAutofit/>
          </a:bodyPr>
          <a:lstStyle/>
          <a:p>
            <a:r>
              <a:rPr lang="en-US" sz="4400" b="1" dirty="0" err="1"/>
              <a:t>JQuery</a:t>
            </a:r>
            <a:r>
              <a:rPr lang="en-US" sz="4400" b="1" dirty="0"/>
              <a:t> Features Used:</a:t>
            </a:r>
            <a:endParaRPr lang="en-US" dirty="0"/>
          </a:p>
        </p:txBody>
      </p:sp>
      <p:sp>
        <p:nvSpPr>
          <p:cNvPr id="3" name="Content Placeholder 2">
            <a:extLst>
              <a:ext uri="{FF2B5EF4-FFF2-40B4-BE49-F238E27FC236}">
                <a16:creationId xmlns:a16="http://schemas.microsoft.com/office/drawing/2014/main" id="{25740B2B-0477-FD2C-57CD-488A1FF1FC78}"/>
              </a:ext>
            </a:extLst>
          </p:cNvPr>
          <p:cNvSpPr>
            <a:spLocks noGrp="1"/>
          </p:cNvSpPr>
          <p:nvPr>
            <p:ph idx="1"/>
          </p:nvPr>
        </p:nvSpPr>
        <p:spPr>
          <a:xfrm>
            <a:off x="2115537" y="1711412"/>
            <a:ext cx="9924534" cy="5136864"/>
          </a:xfrm>
        </p:spPr>
        <p:txBody>
          <a:bodyPr vert="horz" lIns="91440" tIns="45720" rIns="91440" bIns="45720" rtlCol="0" anchor="t">
            <a:noAutofit/>
          </a:bodyPr>
          <a:lstStyle/>
          <a:p>
            <a:pPr>
              <a:buFont typeface="Arial" panose="020B0604020202020204" pitchFamily="34" charset="0"/>
              <a:buChar char="•"/>
            </a:pPr>
            <a:endParaRPr lang="en-US" dirty="0">
              <a:solidFill>
                <a:srgbClr val="404040"/>
              </a:solidFill>
              <a:latin typeface="Century Gothic"/>
              <a:ea typeface="+mn-lt"/>
              <a:cs typeface="+mn-lt"/>
            </a:endParaRPr>
          </a:p>
          <a:p>
            <a:pPr>
              <a:buFont typeface="Arial" panose="020B0604020202020204" pitchFamily="34" charset="0"/>
              <a:buChar char="•"/>
            </a:pPr>
            <a:r>
              <a:rPr lang="en-US" dirty="0">
                <a:solidFill>
                  <a:srgbClr val="404040"/>
                </a:solidFill>
                <a:latin typeface="Century Gothic"/>
                <a:ea typeface="+mn-lt"/>
                <a:cs typeface="+mn-lt"/>
              </a:rPr>
              <a:t>$(document).ready(function()):</a:t>
            </a:r>
            <a:br>
              <a:rPr lang="en-US" dirty="0">
                <a:solidFill>
                  <a:srgbClr val="404040"/>
                </a:solidFill>
                <a:latin typeface="Century Gothic"/>
                <a:ea typeface="+mn-lt"/>
                <a:cs typeface="+mn-lt"/>
              </a:rPr>
            </a:br>
            <a:r>
              <a:rPr lang="en-US" dirty="0">
                <a:solidFill>
                  <a:srgbClr val="404040"/>
                </a:solidFill>
                <a:latin typeface="Century Gothic"/>
                <a:ea typeface="+mn-lt"/>
                <a:cs typeface="+mn-lt"/>
              </a:rPr>
              <a:t>Ensures Document Object Model is loaded before execution of the </a:t>
            </a:r>
            <a:r>
              <a:rPr lang="en-US" dirty="0" err="1">
                <a:solidFill>
                  <a:srgbClr val="404040"/>
                </a:solidFill>
                <a:latin typeface="Century Gothic"/>
                <a:ea typeface="+mn-lt"/>
                <a:cs typeface="+mn-lt"/>
              </a:rPr>
              <a:t>Javascript</a:t>
            </a:r>
            <a:r>
              <a:rPr lang="en-US" dirty="0">
                <a:solidFill>
                  <a:srgbClr val="404040"/>
                </a:solidFill>
                <a:latin typeface="Century Gothic"/>
                <a:ea typeface="+mn-lt"/>
                <a:cs typeface="+mn-lt"/>
              </a:rPr>
              <a:t> or </a:t>
            </a:r>
            <a:r>
              <a:rPr lang="en-US" dirty="0" err="1">
                <a:solidFill>
                  <a:srgbClr val="404040"/>
                </a:solidFill>
                <a:latin typeface="Century Gothic"/>
                <a:ea typeface="+mn-lt"/>
                <a:cs typeface="+mn-lt"/>
              </a:rPr>
              <a:t>JQuery</a:t>
            </a:r>
            <a:r>
              <a:rPr lang="en-US" dirty="0">
                <a:solidFill>
                  <a:srgbClr val="404040"/>
                </a:solidFill>
                <a:latin typeface="Century Gothic"/>
                <a:ea typeface="+mn-lt"/>
                <a:cs typeface="+mn-lt"/>
              </a:rPr>
              <a:t> file.</a:t>
            </a:r>
          </a:p>
          <a:p>
            <a:pPr>
              <a:buFont typeface="Arial" panose="020B0604020202020204" pitchFamily="34" charset="0"/>
              <a:buChar char="•"/>
            </a:pPr>
            <a:r>
              <a:rPr lang="en-US" dirty="0">
                <a:solidFill>
                  <a:srgbClr val="404040"/>
                </a:solidFill>
                <a:latin typeface="Century Gothic"/>
                <a:ea typeface="+mn-lt"/>
                <a:cs typeface="+mn-lt"/>
              </a:rPr>
              <a:t>.on():</a:t>
            </a:r>
            <a:br>
              <a:rPr lang="en-US" dirty="0">
                <a:solidFill>
                  <a:srgbClr val="404040"/>
                </a:solidFill>
                <a:latin typeface="Century Gothic"/>
                <a:ea typeface="+mn-lt"/>
                <a:cs typeface="+mn-lt"/>
              </a:rPr>
            </a:br>
            <a:r>
              <a:rPr lang="en-US" dirty="0">
                <a:solidFill>
                  <a:srgbClr val="404040"/>
                </a:solidFill>
                <a:latin typeface="Century Gothic"/>
                <a:ea typeface="+mn-lt"/>
                <a:cs typeface="+mn-lt"/>
              </a:rPr>
              <a:t>Used for adding events to the file. Here, it is used to store the data in </a:t>
            </a:r>
            <a:r>
              <a:rPr lang="en-US" dirty="0" err="1">
                <a:solidFill>
                  <a:srgbClr val="404040"/>
                </a:solidFill>
                <a:latin typeface="Century Gothic"/>
                <a:ea typeface="+mn-lt"/>
                <a:cs typeface="+mn-lt"/>
              </a:rPr>
              <a:t>Localstorage</a:t>
            </a:r>
            <a:r>
              <a:rPr lang="en-US" dirty="0">
                <a:solidFill>
                  <a:srgbClr val="404040"/>
                </a:solidFill>
                <a:latin typeface="Century Gothic"/>
                <a:ea typeface="+mn-lt"/>
                <a:cs typeface="+mn-lt"/>
              </a:rPr>
              <a:t> on pressing the submit button.</a:t>
            </a:r>
          </a:p>
          <a:p>
            <a:pPr>
              <a:buFont typeface="Arial" panose="020B0604020202020204" pitchFamily="34" charset="0"/>
              <a:buChar char="•"/>
            </a:pPr>
            <a:r>
              <a:rPr lang="en-US" dirty="0">
                <a:solidFill>
                  <a:srgbClr val="404040"/>
                </a:solidFill>
                <a:latin typeface="Century Gothic"/>
                <a:ea typeface="+mn-lt"/>
                <a:cs typeface="+mn-lt"/>
              </a:rPr>
              <a:t>.</a:t>
            </a:r>
            <a:r>
              <a:rPr lang="en-US" dirty="0" err="1">
                <a:solidFill>
                  <a:srgbClr val="404040"/>
                </a:solidFill>
                <a:latin typeface="Century Gothic"/>
                <a:ea typeface="+mn-lt"/>
                <a:cs typeface="+mn-lt"/>
              </a:rPr>
              <a:t>val</a:t>
            </a:r>
            <a:r>
              <a:rPr lang="en-US" dirty="0">
                <a:solidFill>
                  <a:srgbClr val="404040"/>
                </a:solidFill>
                <a:latin typeface="Century Gothic"/>
                <a:ea typeface="+mn-lt"/>
                <a:cs typeface="+mn-lt"/>
              </a:rPr>
              <a:t>():</a:t>
            </a:r>
            <a:br>
              <a:rPr lang="en-US" dirty="0">
                <a:solidFill>
                  <a:srgbClr val="404040"/>
                </a:solidFill>
                <a:latin typeface="Century Gothic"/>
                <a:ea typeface="+mn-lt"/>
                <a:cs typeface="+mn-lt"/>
              </a:rPr>
            </a:br>
            <a:r>
              <a:rPr lang="en-US" dirty="0">
                <a:solidFill>
                  <a:srgbClr val="404040"/>
                </a:solidFill>
                <a:latin typeface="Century Gothic"/>
                <a:ea typeface="+mn-lt"/>
                <a:cs typeface="+mn-lt"/>
              </a:rPr>
              <a:t>Used to store the value that is entered by the user in the field of a particular ID in a variable.</a:t>
            </a:r>
          </a:p>
        </p:txBody>
      </p:sp>
    </p:spTree>
    <p:extLst>
      <p:ext uri="{BB962C8B-B14F-4D97-AF65-F5344CB8AC3E}">
        <p14:creationId xmlns:p14="http://schemas.microsoft.com/office/powerpoint/2010/main" val="183491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72E9-16C6-82CE-9484-4CA53B638D38}"/>
              </a:ext>
            </a:extLst>
          </p:cNvPr>
          <p:cNvSpPr>
            <a:spLocks noGrp="1"/>
          </p:cNvSpPr>
          <p:nvPr>
            <p:ph type="title"/>
          </p:nvPr>
        </p:nvSpPr>
        <p:spPr>
          <a:xfrm>
            <a:off x="1726541" y="-2191"/>
            <a:ext cx="8911687" cy="1468780"/>
          </a:xfrm>
        </p:spPr>
        <p:txBody>
          <a:bodyPr>
            <a:normAutofit/>
          </a:bodyPr>
          <a:lstStyle/>
          <a:p>
            <a:r>
              <a:rPr lang="en-US" sz="4400" b="1" dirty="0"/>
              <a:t>Bootstrap features used:</a:t>
            </a:r>
            <a:endParaRPr lang="en-US" sz="2700" dirty="0"/>
          </a:p>
        </p:txBody>
      </p:sp>
      <p:sp>
        <p:nvSpPr>
          <p:cNvPr id="3" name="Content Placeholder 2">
            <a:extLst>
              <a:ext uri="{FF2B5EF4-FFF2-40B4-BE49-F238E27FC236}">
                <a16:creationId xmlns:a16="http://schemas.microsoft.com/office/drawing/2014/main" id="{8CB2EAAB-CD36-1324-8BE3-CCFD5C5CFCAF}"/>
              </a:ext>
            </a:extLst>
          </p:cNvPr>
          <p:cNvSpPr>
            <a:spLocks noGrp="1"/>
          </p:cNvSpPr>
          <p:nvPr>
            <p:ph idx="1"/>
          </p:nvPr>
        </p:nvSpPr>
        <p:spPr>
          <a:xfrm>
            <a:off x="2401322" y="1371600"/>
            <a:ext cx="9510386" cy="5479074"/>
          </a:xfrm>
        </p:spPr>
        <p:txBody>
          <a:bodyPr vert="horz" lIns="91440" tIns="45720" rIns="91440" bIns="45720" rtlCol="0" anchor="t">
            <a:noAutofit/>
          </a:bodyPr>
          <a:lstStyle/>
          <a:p>
            <a:pPr>
              <a:buFont typeface="Arial" panose="020B0604020202020204" pitchFamily="34" charset="0"/>
              <a:buChar char="•"/>
            </a:pPr>
            <a:endParaRPr lang="en-US" dirty="0"/>
          </a:p>
          <a:p>
            <a:pPr>
              <a:buFont typeface="Arial" panose="020B0604020202020204" pitchFamily="34" charset="0"/>
              <a:buChar char="•"/>
            </a:pPr>
            <a:r>
              <a:rPr lang="en-US" dirty="0"/>
              <a:t>Fixed-top:</a:t>
            </a:r>
            <a:br>
              <a:rPr lang="en-US" dirty="0"/>
            </a:br>
            <a:r>
              <a:rPr lang="en-US" dirty="0"/>
              <a:t>Used to position the navbar at the top of the page and keeping its position fixed on scrolling.</a:t>
            </a:r>
          </a:p>
          <a:p>
            <a:pPr>
              <a:buFont typeface="Arial" panose="020B0604020202020204" pitchFamily="34" charset="0"/>
              <a:buChar char="•"/>
            </a:pPr>
            <a:r>
              <a:rPr lang="en-US" dirty="0"/>
              <a:t>Navbar-collapse:</a:t>
            </a:r>
            <a:br>
              <a:rPr lang="en-US" dirty="0"/>
            </a:br>
            <a:r>
              <a:rPr lang="en-US" dirty="0"/>
              <a:t>Used to collapse or display the content of the navbar. Here, it is used to create a dropdown contain the list of clubs.</a:t>
            </a:r>
          </a:p>
          <a:p>
            <a:pPr>
              <a:buFont typeface="Arial" panose="020B0604020202020204" pitchFamily="34" charset="0"/>
              <a:buChar char="•"/>
            </a:pPr>
            <a:r>
              <a:rPr lang="en-US" dirty="0"/>
              <a:t>Dropdown dropdown-toggle:</a:t>
            </a:r>
            <a:br>
              <a:rPr lang="en-US" dirty="0"/>
            </a:br>
            <a:r>
              <a:rPr lang="en-US" dirty="0"/>
              <a:t>Used to create a toggleable menu that allows the user to select an option. Here, it is used to redirect the user to a specific club from the navbar.</a:t>
            </a:r>
          </a:p>
          <a:p>
            <a:pPr>
              <a:buFont typeface="Arial" panose="020B0604020202020204" pitchFamily="34" charset="0"/>
              <a:buChar char="•"/>
            </a:pPr>
            <a:r>
              <a:rPr lang="en-US" dirty="0" err="1"/>
              <a:t>Img</a:t>
            </a:r>
            <a:r>
              <a:rPr lang="en-US" dirty="0"/>
              <a:t>-fluid:</a:t>
            </a:r>
            <a:br>
              <a:rPr lang="en-US" dirty="0"/>
            </a:br>
            <a:r>
              <a:rPr lang="en-US" dirty="0"/>
              <a:t>Used to automatically adjust the size of the image to fit the size of parent. Thereby making the image responsive.</a:t>
            </a:r>
          </a:p>
          <a:p>
            <a:pPr>
              <a:buFont typeface="Arial" panose="020B0604020202020204" pitchFamily="34" charset="0"/>
              <a:buChar char="•"/>
            </a:pPr>
            <a:r>
              <a:rPr lang="en-US" dirty="0" err="1"/>
              <a:t>Btn</a:t>
            </a:r>
            <a:r>
              <a:rPr lang="en-US" dirty="0"/>
              <a:t> </a:t>
            </a:r>
            <a:r>
              <a:rPr lang="en-US" dirty="0" err="1"/>
              <a:t>btn</a:t>
            </a:r>
            <a:r>
              <a:rPr lang="en-US" dirty="0"/>
              <a:t>-danger:</a:t>
            </a:r>
            <a:br>
              <a:rPr lang="en-US" dirty="0"/>
            </a:br>
            <a:r>
              <a:rPr lang="en-US" dirty="0"/>
              <a:t>Used to style buttons on the HTML page. </a:t>
            </a:r>
            <a:r>
              <a:rPr lang="en-US" dirty="0" err="1"/>
              <a:t>Btn</a:t>
            </a:r>
            <a:r>
              <a:rPr lang="en-US" dirty="0"/>
              <a:t>-danger is used to give a red color to the buttons.</a:t>
            </a:r>
          </a:p>
        </p:txBody>
      </p:sp>
    </p:spTree>
    <p:extLst>
      <p:ext uri="{BB962C8B-B14F-4D97-AF65-F5344CB8AC3E}">
        <p14:creationId xmlns:p14="http://schemas.microsoft.com/office/powerpoint/2010/main" val="19298729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411</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Century Gothic</vt:lpstr>
      <vt:lpstr>Wingdings 3</vt:lpstr>
      <vt:lpstr>Wisp</vt:lpstr>
      <vt:lpstr>          Web Development</vt:lpstr>
      <vt:lpstr>Group members</vt:lpstr>
      <vt:lpstr>Javascript Features used:</vt:lpstr>
      <vt:lpstr>JQuery Features Used:</vt:lpstr>
      <vt:lpstr>Bootstrap features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rudrabokil@gmail.com</cp:lastModifiedBy>
  <cp:revision>393</cp:revision>
  <dcterms:created xsi:type="dcterms:W3CDTF">2025-02-12T15:43:29Z</dcterms:created>
  <dcterms:modified xsi:type="dcterms:W3CDTF">2025-02-12T17:34:11Z</dcterms:modified>
</cp:coreProperties>
</file>