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0" r:id="rId5"/>
    <p:sldId id="259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406"/>
    <a:srgbClr val="000000"/>
    <a:srgbClr val="FF0302"/>
    <a:srgbClr val="403DD6"/>
    <a:srgbClr val="FFD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54B34-85EC-4571-B8B6-C649396E9C13}" v="8" dt="2024-05-26T08:48:23.550"/>
    <p1510:client id="{6AFB22FC-29C3-5474-3DEB-1C416700E0B2}" v="1354" dt="2024-05-26T08:41:15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5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1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7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1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Введение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60902"/>
            <a:ext cx="9144000" cy="267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latin typeface="Franklin Gothic Book"/>
              </a:rPr>
              <a:t>Основная задача проекта - это создание алгоритма который подсвечивает только важные данные в момент инцидента в работе системы. Такой алгоритм упростит поиск корневых причин неисправностей. </a:t>
            </a:r>
            <a:endParaRPr lang="ru-RU">
              <a:latin typeface="Franklin Gothic Book"/>
            </a:endParaRPr>
          </a:p>
          <a:p>
            <a:pPr algn="l"/>
            <a:endParaRPr lang="ru-RU" dirty="0">
              <a:latin typeface="Franklin Gothic Book"/>
            </a:endParaRPr>
          </a:p>
          <a:p>
            <a:pPr algn="l"/>
            <a:r>
              <a:rPr lang="ru-RU" dirty="0">
                <a:latin typeface="Franklin Gothic Book"/>
              </a:rPr>
              <a:t>Далее мы представим вам наш подход в разработке и покажем результаты работы такого алгоритма.</a:t>
            </a:r>
            <a:endParaRPr lang="ru-RU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Вывод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24B1853-78CF-DD80-F981-ECD4C4A65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3456"/>
            <a:ext cx="9144000" cy="1533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latin typeface="Franklin Gothic Book"/>
              </a:rPr>
              <a:t>Полученный результат позволяет оператору и технической команде с легкостью обнаруживать проблемные зоны в работе системы. Этот алгоритм можно имплементировать в систему мониторинга современных ИТ-систем.</a:t>
            </a:r>
          </a:p>
        </p:txBody>
      </p:sp>
    </p:spTree>
    <p:extLst>
      <p:ext uri="{BB962C8B-B14F-4D97-AF65-F5344CB8AC3E}">
        <p14:creationId xmlns:p14="http://schemas.microsoft.com/office/powerpoint/2010/main" val="17664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Обнаружение аномалий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697" y="2273964"/>
            <a:ext cx="10822607" cy="2119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latin typeface="Franklin Gothic Book"/>
              </a:rPr>
              <a:t>Пропуская весь рутинный EDA, перейдем сразу к обнаружению аномалий.</a:t>
            </a:r>
          </a:p>
          <a:p>
            <a:pPr algn="l"/>
            <a:r>
              <a:rPr lang="ru-RU" dirty="0">
                <a:latin typeface="Franklin Gothic Book"/>
              </a:rPr>
              <a:t>Для этого сперва мы стандартизировали набор данных в метриках, используя </a:t>
            </a:r>
            <a:r>
              <a:rPr lang="ru-RU" err="1">
                <a:latin typeface="Franklin Gothic Book"/>
              </a:rPr>
              <a:t>StandardScaler</a:t>
            </a:r>
            <a:r>
              <a:rPr lang="ru-RU" dirty="0">
                <a:latin typeface="Franklin Gothic Book"/>
              </a:rPr>
              <a:t>. Для алгоритма детекции аномалий в ряду была выбрана модель </a:t>
            </a:r>
            <a:r>
              <a:rPr lang="ru-RU" err="1">
                <a:latin typeface="Franklin Gothic Book"/>
              </a:rPr>
              <a:t>IsolationForest</a:t>
            </a:r>
            <a:r>
              <a:rPr lang="ru-RU" dirty="0">
                <a:latin typeface="Franklin Gothic Book"/>
              </a:rPr>
              <a:t>, с </a:t>
            </a:r>
            <a:r>
              <a:rPr lang="ru-RU" dirty="0">
                <a:latin typeface="Franklin Gothic Book"/>
                <a:ea typeface="+mn-lt"/>
                <a:cs typeface="+mn-lt"/>
              </a:rPr>
              <a:t>экспериментально</a:t>
            </a:r>
            <a:r>
              <a:rPr lang="ru-RU" dirty="0">
                <a:latin typeface="Franklin Gothic Book"/>
              </a:rPr>
              <a:t> подобранной степенью "загрязнения".</a:t>
            </a:r>
          </a:p>
        </p:txBody>
      </p:sp>
    </p:spTree>
    <p:extLst>
      <p:ext uri="{BB962C8B-B14F-4D97-AF65-F5344CB8AC3E}">
        <p14:creationId xmlns:p14="http://schemas.microsoft.com/office/powerpoint/2010/main" val="7808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Аномалии Web Response</a:t>
            </a:r>
          </a:p>
        </p:txBody>
      </p:sp>
      <p:pic>
        <p:nvPicPr>
          <p:cNvPr id="3" name="Рисунок 2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554ADF6-4556-7C60-2900-9E6C9002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6" y="1711669"/>
            <a:ext cx="11165370" cy="37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Аномалии </a:t>
            </a:r>
            <a:r>
              <a:rPr lang="ru-RU" dirty="0" err="1">
                <a:latin typeface="Franklin Gothic Book"/>
              </a:rPr>
              <a:t>Throughput</a:t>
            </a:r>
            <a:endParaRPr lang="ru-RU" dirty="0">
              <a:latin typeface="Franklin Gothic Book"/>
            </a:endParaRPr>
          </a:p>
        </p:txBody>
      </p:sp>
      <p:pic>
        <p:nvPicPr>
          <p:cNvPr id="7" name="Рисунок 6" descr="Изображение выглядит как текст, снимок экрана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AA313DC8-E5D5-669A-F9E2-2A89971C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7" y="1933822"/>
            <a:ext cx="11187043" cy="374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9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Аномалии APDEX</a:t>
            </a:r>
          </a:p>
        </p:txBody>
      </p:sp>
      <p:pic>
        <p:nvPicPr>
          <p:cNvPr id="5" name="Рисунок 4" descr="Изображение выглядит как текст, снимок экрана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52458C8-ABC3-2233-8B0D-ABBB29C5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72836"/>
            <a:ext cx="11201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5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Аномалии </a:t>
            </a:r>
            <a:r>
              <a:rPr lang="ru-RU" err="1">
                <a:latin typeface="Franklin Gothic Book"/>
              </a:rPr>
              <a:t>Error</a:t>
            </a:r>
            <a:endParaRPr lang="ru-RU">
              <a:latin typeface="Franklin Gothic Book"/>
            </a:endParaRPr>
          </a:p>
        </p:txBody>
      </p:sp>
      <p:pic>
        <p:nvPicPr>
          <p:cNvPr id="4" name="Рисунок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749A58D-6863-9DA6-5BFA-DB61F9F5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72227"/>
            <a:ext cx="11201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9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Кластеризация аномалий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5311" y="2652491"/>
            <a:ext cx="11521964" cy="1835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latin typeface="Franklin Gothic Book"/>
              </a:rPr>
              <a:t>Для того чтобы отразить важные моменты времени с ключевыми метриками когда произошел инцидент, мы реализовали следующий подход. </a:t>
            </a:r>
            <a:r>
              <a:rPr lang="ru-RU" dirty="0" err="1">
                <a:latin typeface="Franklin Gothic Book"/>
                <a:ea typeface="+mn-lt"/>
                <a:cs typeface="+mn-lt"/>
              </a:rPr>
              <a:t>кластеризировали</a:t>
            </a:r>
            <a:r>
              <a:rPr lang="ru-RU" dirty="0">
                <a:latin typeface="Franklin Gothic Book"/>
              </a:rPr>
              <a:t> все аномалии с заданным временным шагом и минимальным количеством аномалий в кластере, чтобы отразить отдельные периоды сбоев и отбросить точечные сбои.  Таким образом мы получили ключевые периоды сбоев.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3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Кластеры аномалий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3D7CC9E-DAAB-2447-99CC-E96697A7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732"/>
            <a:ext cx="9144000" cy="2308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  - Связь кластеров аномалий</a:t>
            </a:r>
          </a:p>
          <a:p>
            <a:pPr algn="l"/>
            <a:r>
              <a:rPr lang="ru-RU" dirty="0"/>
              <a:t>  - </a:t>
            </a:r>
            <a:r>
              <a:rPr lang="ru-RU" dirty="0" err="1"/>
              <a:t>Error</a:t>
            </a:r>
            <a:endParaRPr lang="ru-RU" dirty="0"/>
          </a:p>
          <a:p>
            <a:pPr algn="l"/>
            <a:r>
              <a:rPr lang="ru-RU" dirty="0"/>
              <a:t>  - APDEX</a:t>
            </a:r>
          </a:p>
          <a:p>
            <a:pPr algn="l"/>
            <a:r>
              <a:rPr lang="ru-RU" dirty="0"/>
              <a:t>  - </a:t>
            </a:r>
            <a:r>
              <a:rPr lang="ru-RU" dirty="0" err="1"/>
              <a:t>Throughput</a:t>
            </a:r>
            <a:endParaRPr lang="ru-RU" dirty="0"/>
          </a:p>
          <a:p>
            <a:pPr algn="l"/>
            <a:r>
              <a:rPr lang="ru-RU" dirty="0"/>
              <a:t>  - Web Response</a:t>
            </a:r>
          </a:p>
          <a:p>
            <a:pPr algn="l"/>
            <a:endParaRPr lang="ru-RU" dirty="0"/>
          </a:p>
        </p:txBody>
      </p:sp>
      <p:pic>
        <p:nvPicPr>
          <p:cNvPr id="7" name="Рисунок 6" descr="Изображение выглядит как снимок экрана, диаграмм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E2C7090-9985-87CF-2E5B-DF26C9E3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7" y="1221222"/>
            <a:ext cx="10401300" cy="2933700"/>
          </a:xfrm>
          <a:prstGeom prst="rect">
            <a:avLst/>
          </a:prstGeom>
        </p:spPr>
      </p:pic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F1906939-CF57-CA81-CC5E-94AA1BE645DD}"/>
              </a:ext>
            </a:extLst>
          </p:cNvPr>
          <p:cNvSpPr/>
          <p:nvPr/>
        </p:nvSpPr>
        <p:spPr>
          <a:xfrm>
            <a:off x="1891861" y="4401206"/>
            <a:ext cx="210207" cy="210207"/>
          </a:xfrm>
          <a:prstGeom prst="flowChartConnector">
            <a:avLst/>
          </a:prstGeom>
          <a:solidFill>
            <a:srgbClr val="FFD0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486696E6-D75F-1C0C-A5EA-41F294472D54}"/>
              </a:ext>
            </a:extLst>
          </p:cNvPr>
          <p:cNvSpPr/>
          <p:nvPr/>
        </p:nvSpPr>
        <p:spPr>
          <a:xfrm>
            <a:off x="1891861" y="4861033"/>
            <a:ext cx="210207" cy="210207"/>
          </a:xfrm>
          <a:prstGeom prst="flowChartConnector">
            <a:avLst/>
          </a:prstGeom>
          <a:solidFill>
            <a:srgbClr val="403D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360D2284-560C-34D5-0FAF-4FF6156954C4}"/>
              </a:ext>
            </a:extLst>
          </p:cNvPr>
          <p:cNvSpPr/>
          <p:nvPr/>
        </p:nvSpPr>
        <p:spPr>
          <a:xfrm>
            <a:off x="1891861" y="5320860"/>
            <a:ext cx="210207" cy="210207"/>
          </a:xfrm>
          <a:prstGeom prst="flowChartConnector">
            <a:avLst/>
          </a:prstGeom>
          <a:solidFill>
            <a:srgbClr val="FF03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67E5C744-78AA-FC87-AD1F-46020FB04D46}"/>
              </a:ext>
            </a:extLst>
          </p:cNvPr>
          <p:cNvSpPr/>
          <p:nvPr/>
        </p:nvSpPr>
        <p:spPr>
          <a:xfrm>
            <a:off x="1891861" y="5767549"/>
            <a:ext cx="210207" cy="210207"/>
          </a:xfrm>
          <a:prstGeom prst="flowChartConnector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E5E8FB5A-34EA-58A7-8A34-D22D1A7D42A0}"/>
              </a:ext>
            </a:extLst>
          </p:cNvPr>
          <p:cNvSpPr/>
          <p:nvPr/>
        </p:nvSpPr>
        <p:spPr>
          <a:xfrm>
            <a:off x="1891860" y="6214239"/>
            <a:ext cx="210207" cy="210207"/>
          </a:xfrm>
          <a:prstGeom prst="flowChartConnector">
            <a:avLst/>
          </a:prstGeom>
          <a:solidFill>
            <a:srgbClr val="0684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61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54"/>
            <a:ext cx="9144000" cy="1117601"/>
          </a:xfrm>
        </p:spPr>
        <p:txBody>
          <a:bodyPr/>
          <a:lstStyle/>
          <a:p>
            <a:r>
              <a:rPr lang="ru-RU" dirty="0">
                <a:latin typeface="Franklin Gothic Book"/>
              </a:rPr>
              <a:t>Результат</a:t>
            </a: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96EAC602-6347-5F6E-48F8-C238321F4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695" y="2196279"/>
            <a:ext cx="6345622" cy="3547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latin typeface="Franklin Gothic Book"/>
              </a:rPr>
              <a:t>В качестве результата мы получаем результирующую таблицу, где каждая строка - временной отрезок и связанные с ним аномалии в метриках.</a:t>
            </a:r>
            <a:endParaRPr lang="ru-RU">
              <a:latin typeface="Franklin Gothic Book"/>
            </a:endParaRPr>
          </a:p>
          <a:p>
            <a:pPr algn="l"/>
            <a:endParaRPr lang="ru-RU" dirty="0">
              <a:latin typeface="Franklin Gothic Book"/>
            </a:endParaRPr>
          </a:p>
          <a:p>
            <a:pPr algn="l"/>
            <a:r>
              <a:rPr lang="ru-RU" dirty="0">
                <a:latin typeface="Franklin Gothic Book"/>
                <a:ea typeface="+mn-lt"/>
                <a:cs typeface="+mn-lt"/>
              </a:rPr>
              <a:t> Для более точных результатов, есть возможность скорректировать параметры работы алгоритмов.</a:t>
            </a:r>
            <a:endParaRPr lang="ru-RU" dirty="0">
              <a:latin typeface="Aptos" panose="02110004020202020204"/>
            </a:endParaRPr>
          </a:p>
          <a:p>
            <a:pPr algn="l"/>
            <a:endParaRPr lang="ru-RU" dirty="0">
              <a:latin typeface="Aptos" panose="020B0004020202020204"/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8E8263A-CCB6-5276-81BB-DFC87E6A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82" y="1628095"/>
            <a:ext cx="48958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Введение</vt:lpstr>
      <vt:lpstr>Обнаружение аномалий</vt:lpstr>
      <vt:lpstr>Аномалии Web Response</vt:lpstr>
      <vt:lpstr>Аномалии Throughput</vt:lpstr>
      <vt:lpstr>Аномалии APDEX</vt:lpstr>
      <vt:lpstr>Аномалии Error</vt:lpstr>
      <vt:lpstr>Кластеризация аномалий</vt:lpstr>
      <vt:lpstr>Кластеры аномалий</vt:lpstr>
      <vt:lpstr>Результат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347</cp:revision>
  <dcterms:created xsi:type="dcterms:W3CDTF">2024-05-26T07:20:32Z</dcterms:created>
  <dcterms:modified xsi:type="dcterms:W3CDTF">2024-05-26T08:48:50Z</dcterms:modified>
</cp:coreProperties>
</file>