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sldIdLst>
    <p:sldId id="262" r:id="rId2"/>
    <p:sldId id="257" r:id="rId3"/>
    <p:sldId id="261" r:id="rId4"/>
    <p:sldId id="258" r:id="rId5"/>
    <p:sldId id="259" r:id="rId6"/>
    <p:sldId id="265" r:id="rId7"/>
    <p:sldId id="263" r:id="rId8"/>
    <p:sldId id="264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27" autoAdjust="0"/>
    <p:restoredTop sz="94697" autoAdjust="0"/>
  </p:normalViewPr>
  <p:slideViewPr>
    <p:cSldViewPr snapToGrid="0">
      <p:cViewPr varScale="1">
        <p:scale>
          <a:sx n="54" d="100"/>
          <a:sy n="54" d="100"/>
        </p:scale>
        <p:origin x="984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4" Type="http://schemas.openxmlformats.org/officeDocument/2006/relationships/image" Target="../media/image20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4" Type="http://schemas.openxmlformats.org/officeDocument/2006/relationships/image" Target="../media/image2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AB7E04-18CD-46EC-9B1C-7C4D35C297A9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81FF3985-98B8-4574-BC04-DFE2D5064D33}">
      <dgm:prSet/>
      <dgm:spPr/>
      <dgm:t>
        <a:bodyPr/>
        <a:lstStyle/>
        <a:p>
          <a:r>
            <a:rPr lang="it-IT" dirty="0"/>
            <a:t>Sintassi del linguaggio query </a:t>
          </a:r>
          <a:r>
            <a:rPr lang="it-IT" dirty="0" err="1"/>
            <a:t>Pyspark</a:t>
          </a:r>
          <a:endParaRPr lang="en-US" dirty="0"/>
        </a:p>
      </dgm:t>
    </dgm:pt>
    <dgm:pt modelId="{629C7314-40CB-48F1-BEAE-1F2704D33AAC}" type="parTrans" cxnId="{9A0CE1F8-20B4-4336-9BB4-A9674295C501}">
      <dgm:prSet/>
      <dgm:spPr/>
      <dgm:t>
        <a:bodyPr/>
        <a:lstStyle/>
        <a:p>
          <a:endParaRPr lang="en-US"/>
        </a:p>
      </dgm:t>
    </dgm:pt>
    <dgm:pt modelId="{64DF6DE0-196F-422F-BB4F-E3C10D78DA9B}" type="sibTrans" cxnId="{9A0CE1F8-20B4-4336-9BB4-A9674295C501}">
      <dgm:prSet/>
      <dgm:spPr/>
      <dgm:t>
        <a:bodyPr/>
        <a:lstStyle/>
        <a:p>
          <a:endParaRPr lang="en-US"/>
        </a:p>
      </dgm:t>
    </dgm:pt>
    <dgm:pt modelId="{1FFE109D-F32C-42AA-B814-75A026D5D64A}">
      <dgm:prSet/>
      <dgm:spPr/>
      <dgm:t>
        <a:bodyPr/>
        <a:lstStyle/>
        <a:p>
          <a:r>
            <a:rPr lang="it-IT"/>
            <a:t>Difficoltà nel testare lo script causa tempi di avvio dell’architettura cloud prolungati</a:t>
          </a:r>
          <a:endParaRPr lang="en-US"/>
        </a:p>
      </dgm:t>
    </dgm:pt>
    <dgm:pt modelId="{A08CDB00-866B-498B-922D-7D69F1BDDF7D}" type="parTrans" cxnId="{F1BF87E2-6F4B-4E0B-8A0A-865D8440E572}">
      <dgm:prSet/>
      <dgm:spPr/>
      <dgm:t>
        <a:bodyPr/>
        <a:lstStyle/>
        <a:p>
          <a:endParaRPr lang="en-US"/>
        </a:p>
      </dgm:t>
    </dgm:pt>
    <dgm:pt modelId="{3BB1D63B-CEA0-41E6-9BDD-8476B673789F}" type="sibTrans" cxnId="{F1BF87E2-6F4B-4E0B-8A0A-865D8440E572}">
      <dgm:prSet/>
      <dgm:spPr/>
      <dgm:t>
        <a:bodyPr/>
        <a:lstStyle/>
        <a:p>
          <a:endParaRPr lang="en-US"/>
        </a:p>
      </dgm:t>
    </dgm:pt>
    <dgm:pt modelId="{A62C1EE9-3014-42B7-831C-A00A2A74FA09}" type="pres">
      <dgm:prSet presAssocID="{0DAB7E04-18CD-46EC-9B1C-7C4D35C297A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1C2303A-37CD-4994-BF1B-95BEAE7C975A}" type="pres">
      <dgm:prSet presAssocID="{81FF3985-98B8-4574-BC04-DFE2D5064D33}" presName="hierRoot1" presStyleCnt="0"/>
      <dgm:spPr/>
    </dgm:pt>
    <dgm:pt modelId="{A53D42E7-B8D1-494F-A3F9-E9201E8F4D96}" type="pres">
      <dgm:prSet presAssocID="{81FF3985-98B8-4574-BC04-DFE2D5064D33}" presName="composite" presStyleCnt="0"/>
      <dgm:spPr/>
    </dgm:pt>
    <dgm:pt modelId="{64E7003D-5AC1-43A7-9ED1-8C625C343C29}" type="pres">
      <dgm:prSet presAssocID="{81FF3985-98B8-4574-BC04-DFE2D5064D33}" presName="background" presStyleLbl="node0" presStyleIdx="0" presStyleCnt="2"/>
      <dgm:spPr/>
    </dgm:pt>
    <dgm:pt modelId="{0430B0A3-5259-482D-80ED-A8C90195DCDD}" type="pres">
      <dgm:prSet presAssocID="{81FF3985-98B8-4574-BC04-DFE2D5064D33}" presName="text" presStyleLbl="fgAcc0" presStyleIdx="0" presStyleCnt="2">
        <dgm:presLayoutVars>
          <dgm:chPref val="3"/>
        </dgm:presLayoutVars>
      </dgm:prSet>
      <dgm:spPr/>
    </dgm:pt>
    <dgm:pt modelId="{059C03FD-7221-4B98-9676-C54461285851}" type="pres">
      <dgm:prSet presAssocID="{81FF3985-98B8-4574-BC04-DFE2D5064D33}" presName="hierChild2" presStyleCnt="0"/>
      <dgm:spPr/>
    </dgm:pt>
    <dgm:pt modelId="{E7BA019B-637A-4B8A-A6FB-EDF57A37A173}" type="pres">
      <dgm:prSet presAssocID="{1FFE109D-F32C-42AA-B814-75A026D5D64A}" presName="hierRoot1" presStyleCnt="0"/>
      <dgm:spPr/>
    </dgm:pt>
    <dgm:pt modelId="{29002581-DC49-495F-B95B-615D1144658C}" type="pres">
      <dgm:prSet presAssocID="{1FFE109D-F32C-42AA-B814-75A026D5D64A}" presName="composite" presStyleCnt="0"/>
      <dgm:spPr/>
    </dgm:pt>
    <dgm:pt modelId="{020AA5B5-ED42-4E90-BD4F-5A470CDEB257}" type="pres">
      <dgm:prSet presAssocID="{1FFE109D-F32C-42AA-B814-75A026D5D64A}" presName="background" presStyleLbl="node0" presStyleIdx="1" presStyleCnt="2"/>
      <dgm:spPr/>
    </dgm:pt>
    <dgm:pt modelId="{A78E21A5-9B2E-4392-B1C7-3B4DE193AFF2}" type="pres">
      <dgm:prSet presAssocID="{1FFE109D-F32C-42AA-B814-75A026D5D64A}" presName="text" presStyleLbl="fgAcc0" presStyleIdx="1" presStyleCnt="2">
        <dgm:presLayoutVars>
          <dgm:chPref val="3"/>
        </dgm:presLayoutVars>
      </dgm:prSet>
      <dgm:spPr/>
    </dgm:pt>
    <dgm:pt modelId="{3FC43D0A-ED2B-4388-B33E-8D69A5C06A03}" type="pres">
      <dgm:prSet presAssocID="{1FFE109D-F32C-42AA-B814-75A026D5D64A}" presName="hierChild2" presStyleCnt="0"/>
      <dgm:spPr/>
    </dgm:pt>
  </dgm:ptLst>
  <dgm:cxnLst>
    <dgm:cxn modelId="{5D8A9E03-F41F-4164-9FB2-FED25D7BC8C4}" type="presOf" srcId="{1FFE109D-F32C-42AA-B814-75A026D5D64A}" destId="{A78E21A5-9B2E-4392-B1C7-3B4DE193AFF2}" srcOrd="0" destOrd="0" presId="urn:microsoft.com/office/officeart/2005/8/layout/hierarchy1"/>
    <dgm:cxn modelId="{7EDC7AA4-DA0A-467E-A788-C41779CC54D8}" type="presOf" srcId="{81FF3985-98B8-4574-BC04-DFE2D5064D33}" destId="{0430B0A3-5259-482D-80ED-A8C90195DCDD}" srcOrd="0" destOrd="0" presId="urn:microsoft.com/office/officeart/2005/8/layout/hierarchy1"/>
    <dgm:cxn modelId="{F1BF87E2-6F4B-4E0B-8A0A-865D8440E572}" srcId="{0DAB7E04-18CD-46EC-9B1C-7C4D35C297A9}" destId="{1FFE109D-F32C-42AA-B814-75A026D5D64A}" srcOrd="1" destOrd="0" parTransId="{A08CDB00-866B-498B-922D-7D69F1BDDF7D}" sibTransId="{3BB1D63B-CEA0-41E6-9BDD-8476B673789F}"/>
    <dgm:cxn modelId="{C19453EA-0DCF-4278-ADB0-8F64ED004E92}" type="presOf" srcId="{0DAB7E04-18CD-46EC-9B1C-7C4D35C297A9}" destId="{A62C1EE9-3014-42B7-831C-A00A2A74FA09}" srcOrd="0" destOrd="0" presId="urn:microsoft.com/office/officeart/2005/8/layout/hierarchy1"/>
    <dgm:cxn modelId="{9A0CE1F8-20B4-4336-9BB4-A9674295C501}" srcId="{0DAB7E04-18CD-46EC-9B1C-7C4D35C297A9}" destId="{81FF3985-98B8-4574-BC04-DFE2D5064D33}" srcOrd="0" destOrd="0" parTransId="{629C7314-40CB-48F1-BEAE-1F2704D33AAC}" sibTransId="{64DF6DE0-196F-422F-BB4F-E3C10D78DA9B}"/>
    <dgm:cxn modelId="{B6A928B7-B408-41AB-92C9-19E22A82C4BC}" type="presParOf" srcId="{A62C1EE9-3014-42B7-831C-A00A2A74FA09}" destId="{91C2303A-37CD-4994-BF1B-95BEAE7C975A}" srcOrd="0" destOrd="0" presId="urn:microsoft.com/office/officeart/2005/8/layout/hierarchy1"/>
    <dgm:cxn modelId="{A984B44B-BA32-43A5-8CF0-CBE0FE336F4A}" type="presParOf" srcId="{91C2303A-37CD-4994-BF1B-95BEAE7C975A}" destId="{A53D42E7-B8D1-494F-A3F9-E9201E8F4D96}" srcOrd="0" destOrd="0" presId="urn:microsoft.com/office/officeart/2005/8/layout/hierarchy1"/>
    <dgm:cxn modelId="{81276DDC-D488-4448-9C4D-BFDF18FD2D17}" type="presParOf" srcId="{A53D42E7-B8D1-494F-A3F9-E9201E8F4D96}" destId="{64E7003D-5AC1-43A7-9ED1-8C625C343C29}" srcOrd="0" destOrd="0" presId="urn:microsoft.com/office/officeart/2005/8/layout/hierarchy1"/>
    <dgm:cxn modelId="{FD7214B7-23BA-41D0-B082-65B11093D29A}" type="presParOf" srcId="{A53D42E7-B8D1-494F-A3F9-E9201E8F4D96}" destId="{0430B0A3-5259-482D-80ED-A8C90195DCDD}" srcOrd="1" destOrd="0" presId="urn:microsoft.com/office/officeart/2005/8/layout/hierarchy1"/>
    <dgm:cxn modelId="{D640C271-ADA5-46D0-8364-1969145CA4DC}" type="presParOf" srcId="{91C2303A-37CD-4994-BF1B-95BEAE7C975A}" destId="{059C03FD-7221-4B98-9676-C54461285851}" srcOrd="1" destOrd="0" presId="urn:microsoft.com/office/officeart/2005/8/layout/hierarchy1"/>
    <dgm:cxn modelId="{4472D912-E05B-41A6-8702-EBE3507EE067}" type="presParOf" srcId="{A62C1EE9-3014-42B7-831C-A00A2A74FA09}" destId="{E7BA019B-637A-4B8A-A6FB-EDF57A37A173}" srcOrd="1" destOrd="0" presId="urn:microsoft.com/office/officeart/2005/8/layout/hierarchy1"/>
    <dgm:cxn modelId="{C1A3ADF0-66C6-4073-B5BB-1AA51B3B881E}" type="presParOf" srcId="{E7BA019B-637A-4B8A-A6FB-EDF57A37A173}" destId="{29002581-DC49-495F-B95B-615D1144658C}" srcOrd="0" destOrd="0" presId="urn:microsoft.com/office/officeart/2005/8/layout/hierarchy1"/>
    <dgm:cxn modelId="{A30FA921-F344-4927-A88E-1589BF7E5FE2}" type="presParOf" srcId="{29002581-DC49-495F-B95B-615D1144658C}" destId="{020AA5B5-ED42-4E90-BD4F-5A470CDEB257}" srcOrd="0" destOrd="0" presId="urn:microsoft.com/office/officeart/2005/8/layout/hierarchy1"/>
    <dgm:cxn modelId="{86AD59CC-2DE6-4D37-BB47-3CF4E46A551C}" type="presParOf" srcId="{29002581-DC49-495F-B95B-615D1144658C}" destId="{A78E21A5-9B2E-4392-B1C7-3B4DE193AFF2}" srcOrd="1" destOrd="0" presId="urn:microsoft.com/office/officeart/2005/8/layout/hierarchy1"/>
    <dgm:cxn modelId="{F8BADE68-0855-4640-8DFE-6CEFA3CF2F47}" type="presParOf" srcId="{E7BA019B-637A-4B8A-A6FB-EDF57A37A173}" destId="{3FC43D0A-ED2B-4388-B33E-8D69A5C06A0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EFD424D-74BD-4367-9E05-A2BB30487DC3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8CABC90C-4444-49AF-991B-96563101650A}">
      <dgm:prSet/>
      <dgm:spPr/>
      <dgm:t>
        <a:bodyPr/>
        <a:lstStyle/>
        <a:p>
          <a:pPr>
            <a:defRPr cap="all"/>
          </a:pPr>
          <a:r>
            <a:rPr lang="it-IT"/>
            <a:t>Ricerca video in base a data pubblicazione</a:t>
          </a:r>
          <a:endParaRPr lang="en-US"/>
        </a:p>
      </dgm:t>
    </dgm:pt>
    <dgm:pt modelId="{E76F14D9-61B6-4CDB-B973-3D58F4AC8521}" type="parTrans" cxnId="{A845F13C-5D9C-46A8-9AFA-8BD5229E1B82}">
      <dgm:prSet/>
      <dgm:spPr/>
      <dgm:t>
        <a:bodyPr/>
        <a:lstStyle/>
        <a:p>
          <a:endParaRPr lang="en-US"/>
        </a:p>
      </dgm:t>
    </dgm:pt>
    <dgm:pt modelId="{5F3D4C01-7D3D-41A4-BD48-268C748B7DD0}" type="sibTrans" cxnId="{A845F13C-5D9C-46A8-9AFA-8BD5229E1B82}">
      <dgm:prSet/>
      <dgm:spPr/>
      <dgm:t>
        <a:bodyPr/>
        <a:lstStyle/>
        <a:p>
          <a:endParaRPr lang="en-US"/>
        </a:p>
      </dgm:t>
    </dgm:pt>
    <dgm:pt modelId="{117A556A-4AE9-48C8-9BC8-ED2F7D0A84E7}">
      <dgm:prSet/>
      <dgm:spPr/>
      <dgm:t>
        <a:bodyPr/>
        <a:lstStyle/>
        <a:p>
          <a:pPr>
            <a:defRPr cap="all"/>
          </a:pPr>
          <a:r>
            <a:rPr lang="it-IT"/>
            <a:t>Ricerca video in base a relatore </a:t>
          </a:r>
          <a:endParaRPr lang="en-US"/>
        </a:p>
      </dgm:t>
    </dgm:pt>
    <dgm:pt modelId="{E9592D3B-A925-4748-A135-6E40FC70EC4B}" type="parTrans" cxnId="{26E06345-4459-4BC4-91A3-66F8078A2A6C}">
      <dgm:prSet/>
      <dgm:spPr/>
      <dgm:t>
        <a:bodyPr/>
        <a:lstStyle/>
        <a:p>
          <a:endParaRPr lang="en-US"/>
        </a:p>
      </dgm:t>
    </dgm:pt>
    <dgm:pt modelId="{B42D7ED0-7397-48E1-AF9F-C1B2ABE684BC}" type="sibTrans" cxnId="{26E06345-4459-4BC4-91A3-66F8078A2A6C}">
      <dgm:prSet/>
      <dgm:spPr/>
      <dgm:t>
        <a:bodyPr/>
        <a:lstStyle/>
        <a:p>
          <a:endParaRPr lang="en-US"/>
        </a:p>
      </dgm:t>
    </dgm:pt>
    <dgm:pt modelId="{891E800A-2D86-4AD9-AAEE-658CA12D4032}" type="pres">
      <dgm:prSet presAssocID="{4EFD424D-74BD-4367-9E05-A2BB30487DC3}" presName="root" presStyleCnt="0">
        <dgm:presLayoutVars>
          <dgm:dir/>
          <dgm:resizeHandles val="exact"/>
        </dgm:presLayoutVars>
      </dgm:prSet>
      <dgm:spPr/>
    </dgm:pt>
    <dgm:pt modelId="{ABD4DB09-7E04-4308-ADF9-5737A7AF4787}" type="pres">
      <dgm:prSet presAssocID="{8CABC90C-4444-49AF-991B-96563101650A}" presName="compNode" presStyleCnt="0"/>
      <dgm:spPr/>
    </dgm:pt>
    <dgm:pt modelId="{669B2A19-91B4-481F-B5D0-A194FC68A085}" type="pres">
      <dgm:prSet presAssocID="{8CABC90C-4444-49AF-991B-96563101650A}" presName="iconBgRect" presStyleLbl="bgShp" presStyleIdx="0" presStyleCnt="2"/>
      <dgm:spPr/>
    </dgm:pt>
    <dgm:pt modelId="{94EEE988-5027-470C-940C-E22BC513CCC2}" type="pres">
      <dgm:prSet presAssocID="{8CABC90C-4444-49AF-991B-96563101650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F0A03292-1C57-4001-A6FB-A40955255372}" type="pres">
      <dgm:prSet presAssocID="{8CABC90C-4444-49AF-991B-96563101650A}" presName="spaceRect" presStyleCnt="0"/>
      <dgm:spPr/>
    </dgm:pt>
    <dgm:pt modelId="{AE80A6CD-6EC6-4E6F-AE8D-CEFC0430BFD7}" type="pres">
      <dgm:prSet presAssocID="{8CABC90C-4444-49AF-991B-96563101650A}" presName="textRect" presStyleLbl="revTx" presStyleIdx="0" presStyleCnt="2">
        <dgm:presLayoutVars>
          <dgm:chMax val="1"/>
          <dgm:chPref val="1"/>
        </dgm:presLayoutVars>
      </dgm:prSet>
      <dgm:spPr/>
    </dgm:pt>
    <dgm:pt modelId="{FEA8EEE1-89B5-4F95-BEC0-567389F94656}" type="pres">
      <dgm:prSet presAssocID="{5F3D4C01-7D3D-41A4-BD48-268C748B7DD0}" presName="sibTrans" presStyleCnt="0"/>
      <dgm:spPr/>
    </dgm:pt>
    <dgm:pt modelId="{34032783-C9F8-4413-A664-4EE2EBD6DD5D}" type="pres">
      <dgm:prSet presAssocID="{117A556A-4AE9-48C8-9BC8-ED2F7D0A84E7}" presName="compNode" presStyleCnt="0"/>
      <dgm:spPr/>
    </dgm:pt>
    <dgm:pt modelId="{B5D91803-B313-49C0-9E27-43DD99A9A978}" type="pres">
      <dgm:prSet presAssocID="{117A556A-4AE9-48C8-9BC8-ED2F7D0A84E7}" presName="iconBgRect" presStyleLbl="bgShp" presStyleIdx="1" presStyleCnt="2"/>
      <dgm:spPr/>
    </dgm:pt>
    <dgm:pt modelId="{57B73603-4B70-4979-BE2A-639E6F7DB092}" type="pres">
      <dgm:prSet presAssocID="{117A556A-4AE9-48C8-9BC8-ED2F7D0A84E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ideo camera"/>
        </a:ext>
      </dgm:extLst>
    </dgm:pt>
    <dgm:pt modelId="{178D5F3C-CCD2-456E-ABAF-6401CA76321D}" type="pres">
      <dgm:prSet presAssocID="{117A556A-4AE9-48C8-9BC8-ED2F7D0A84E7}" presName="spaceRect" presStyleCnt="0"/>
      <dgm:spPr/>
    </dgm:pt>
    <dgm:pt modelId="{BA3E08A1-B50D-4478-B828-AD4678B3A065}" type="pres">
      <dgm:prSet presAssocID="{117A556A-4AE9-48C8-9BC8-ED2F7D0A84E7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12695003-C277-4C9D-9FBC-9EC89C3608A3}" type="presOf" srcId="{8CABC90C-4444-49AF-991B-96563101650A}" destId="{AE80A6CD-6EC6-4E6F-AE8D-CEFC0430BFD7}" srcOrd="0" destOrd="0" presId="urn:microsoft.com/office/officeart/2018/5/layout/IconCircleLabelList"/>
    <dgm:cxn modelId="{A845F13C-5D9C-46A8-9AFA-8BD5229E1B82}" srcId="{4EFD424D-74BD-4367-9E05-A2BB30487DC3}" destId="{8CABC90C-4444-49AF-991B-96563101650A}" srcOrd="0" destOrd="0" parTransId="{E76F14D9-61B6-4CDB-B973-3D58F4AC8521}" sibTransId="{5F3D4C01-7D3D-41A4-BD48-268C748B7DD0}"/>
    <dgm:cxn modelId="{26E06345-4459-4BC4-91A3-66F8078A2A6C}" srcId="{4EFD424D-74BD-4367-9E05-A2BB30487DC3}" destId="{117A556A-4AE9-48C8-9BC8-ED2F7D0A84E7}" srcOrd="1" destOrd="0" parTransId="{E9592D3B-A925-4748-A135-6E40FC70EC4B}" sibTransId="{B42D7ED0-7397-48E1-AF9F-C1B2ABE684BC}"/>
    <dgm:cxn modelId="{236F12A7-C191-49D4-B2D0-19705C1BB4B4}" type="presOf" srcId="{4EFD424D-74BD-4367-9E05-A2BB30487DC3}" destId="{891E800A-2D86-4AD9-AAEE-658CA12D4032}" srcOrd="0" destOrd="0" presId="urn:microsoft.com/office/officeart/2018/5/layout/IconCircleLabelList"/>
    <dgm:cxn modelId="{E402FBE3-D829-4954-8FE4-998174B815D6}" type="presOf" srcId="{117A556A-4AE9-48C8-9BC8-ED2F7D0A84E7}" destId="{BA3E08A1-B50D-4478-B828-AD4678B3A065}" srcOrd="0" destOrd="0" presId="urn:microsoft.com/office/officeart/2018/5/layout/IconCircleLabelList"/>
    <dgm:cxn modelId="{67FD95FB-9B56-4F44-8827-D93179D3EC26}" type="presParOf" srcId="{891E800A-2D86-4AD9-AAEE-658CA12D4032}" destId="{ABD4DB09-7E04-4308-ADF9-5737A7AF4787}" srcOrd="0" destOrd="0" presId="urn:microsoft.com/office/officeart/2018/5/layout/IconCircleLabelList"/>
    <dgm:cxn modelId="{04A68A4D-1594-4D88-A52B-2A676D139DBC}" type="presParOf" srcId="{ABD4DB09-7E04-4308-ADF9-5737A7AF4787}" destId="{669B2A19-91B4-481F-B5D0-A194FC68A085}" srcOrd="0" destOrd="0" presId="urn:microsoft.com/office/officeart/2018/5/layout/IconCircleLabelList"/>
    <dgm:cxn modelId="{39BDF302-21A2-4689-855C-FBD0A3EFBD82}" type="presParOf" srcId="{ABD4DB09-7E04-4308-ADF9-5737A7AF4787}" destId="{94EEE988-5027-470C-940C-E22BC513CCC2}" srcOrd="1" destOrd="0" presId="urn:microsoft.com/office/officeart/2018/5/layout/IconCircleLabelList"/>
    <dgm:cxn modelId="{66904841-82E4-4D50-B4B6-529C45D96856}" type="presParOf" srcId="{ABD4DB09-7E04-4308-ADF9-5737A7AF4787}" destId="{F0A03292-1C57-4001-A6FB-A40955255372}" srcOrd="2" destOrd="0" presId="urn:microsoft.com/office/officeart/2018/5/layout/IconCircleLabelList"/>
    <dgm:cxn modelId="{F1B18C19-3199-4DA2-ADDC-6511BDCB381A}" type="presParOf" srcId="{ABD4DB09-7E04-4308-ADF9-5737A7AF4787}" destId="{AE80A6CD-6EC6-4E6F-AE8D-CEFC0430BFD7}" srcOrd="3" destOrd="0" presId="urn:microsoft.com/office/officeart/2018/5/layout/IconCircleLabelList"/>
    <dgm:cxn modelId="{92662AA0-26B7-41AD-99C6-242194C8D2AC}" type="presParOf" srcId="{891E800A-2D86-4AD9-AAEE-658CA12D4032}" destId="{FEA8EEE1-89B5-4F95-BEC0-567389F94656}" srcOrd="1" destOrd="0" presId="urn:microsoft.com/office/officeart/2018/5/layout/IconCircleLabelList"/>
    <dgm:cxn modelId="{9CB3BC19-745F-4405-BDDC-1BA4202BCAEA}" type="presParOf" srcId="{891E800A-2D86-4AD9-AAEE-658CA12D4032}" destId="{34032783-C9F8-4413-A664-4EE2EBD6DD5D}" srcOrd="2" destOrd="0" presId="urn:microsoft.com/office/officeart/2018/5/layout/IconCircleLabelList"/>
    <dgm:cxn modelId="{B6D4DBDF-E77D-460D-A75F-BE13C71CBE06}" type="presParOf" srcId="{34032783-C9F8-4413-A664-4EE2EBD6DD5D}" destId="{B5D91803-B313-49C0-9E27-43DD99A9A978}" srcOrd="0" destOrd="0" presId="urn:microsoft.com/office/officeart/2018/5/layout/IconCircleLabelList"/>
    <dgm:cxn modelId="{6B381E12-493E-4722-844B-484339C69ECC}" type="presParOf" srcId="{34032783-C9F8-4413-A664-4EE2EBD6DD5D}" destId="{57B73603-4B70-4979-BE2A-639E6F7DB092}" srcOrd="1" destOrd="0" presId="urn:microsoft.com/office/officeart/2018/5/layout/IconCircleLabelList"/>
    <dgm:cxn modelId="{E64E1024-9342-4E2E-8578-7037258D02D7}" type="presParOf" srcId="{34032783-C9F8-4413-A664-4EE2EBD6DD5D}" destId="{178D5F3C-CCD2-456E-ABAF-6401CA76321D}" srcOrd="2" destOrd="0" presId="urn:microsoft.com/office/officeart/2018/5/layout/IconCircleLabelList"/>
    <dgm:cxn modelId="{F15D68A8-5158-43A4-A4B4-55D19824E759}" type="presParOf" srcId="{34032783-C9F8-4413-A664-4EE2EBD6DD5D}" destId="{BA3E08A1-B50D-4478-B828-AD4678B3A06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E7003D-5AC1-43A7-9ED1-8C625C343C29}">
      <dsp:nvSpPr>
        <dsp:cNvPr id="0" name=""/>
        <dsp:cNvSpPr/>
      </dsp:nvSpPr>
      <dsp:spPr>
        <a:xfrm>
          <a:off x="1227" y="297257"/>
          <a:ext cx="4309690" cy="273665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30B0A3-5259-482D-80ED-A8C90195DCDD}">
      <dsp:nvSpPr>
        <dsp:cNvPr id="0" name=""/>
        <dsp:cNvSpPr/>
      </dsp:nvSpPr>
      <dsp:spPr>
        <a:xfrm>
          <a:off x="480082" y="752169"/>
          <a:ext cx="4309690" cy="273665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300" kern="1200" dirty="0"/>
            <a:t>Sintassi del linguaggio query </a:t>
          </a:r>
          <a:r>
            <a:rPr lang="it-IT" sz="3300" kern="1200" dirty="0" err="1"/>
            <a:t>Pyspark</a:t>
          </a:r>
          <a:endParaRPr lang="en-US" sz="3300" kern="1200" dirty="0"/>
        </a:p>
      </dsp:txBody>
      <dsp:txXfrm>
        <a:off x="560236" y="832323"/>
        <a:ext cx="4149382" cy="2576345"/>
      </dsp:txXfrm>
    </dsp:sp>
    <dsp:sp modelId="{020AA5B5-ED42-4E90-BD4F-5A470CDEB257}">
      <dsp:nvSpPr>
        <dsp:cNvPr id="0" name=""/>
        <dsp:cNvSpPr/>
      </dsp:nvSpPr>
      <dsp:spPr>
        <a:xfrm>
          <a:off x="5268627" y="297257"/>
          <a:ext cx="4309690" cy="273665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8E21A5-9B2E-4392-B1C7-3B4DE193AFF2}">
      <dsp:nvSpPr>
        <dsp:cNvPr id="0" name=""/>
        <dsp:cNvSpPr/>
      </dsp:nvSpPr>
      <dsp:spPr>
        <a:xfrm>
          <a:off x="5747481" y="752169"/>
          <a:ext cx="4309690" cy="273665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300" kern="1200"/>
            <a:t>Difficoltà nel testare lo script causa tempi di avvio dell’architettura cloud prolungati</a:t>
          </a:r>
          <a:endParaRPr lang="en-US" sz="3300" kern="1200"/>
        </a:p>
      </dsp:txBody>
      <dsp:txXfrm>
        <a:off x="5827635" y="832323"/>
        <a:ext cx="4149382" cy="25763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9B2A19-91B4-481F-B5D0-A194FC68A085}">
      <dsp:nvSpPr>
        <dsp:cNvPr id="0" name=""/>
        <dsp:cNvSpPr/>
      </dsp:nvSpPr>
      <dsp:spPr>
        <a:xfrm>
          <a:off x="1816199" y="93039"/>
          <a:ext cx="2196000" cy="2196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EEE988-5027-470C-940C-E22BC513CCC2}">
      <dsp:nvSpPr>
        <dsp:cNvPr id="0" name=""/>
        <dsp:cNvSpPr/>
      </dsp:nvSpPr>
      <dsp:spPr>
        <a:xfrm>
          <a:off x="2284199" y="561039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80A6CD-6EC6-4E6F-AE8D-CEFC0430BFD7}">
      <dsp:nvSpPr>
        <dsp:cNvPr id="0" name=""/>
        <dsp:cNvSpPr/>
      </dsp:nvSpPr>
      <dsp:spPr>
        <a:xfrm>
          <a:off x="1114199" y="2973040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2400" kern="1200"/>
            <a:t>Ricerca video in base a data pubblicazione</a:t>
          </a:r>
          <a:endParaRPr lang="en-US" sz="2400" kern="1200"/>
        </a:p>
      </dsp:txBody>
      <dsp:txXfrm>
        <a:off x="1114199" y="2973040"/>
        <a:ext cx="3600000" cy="720000"/>
      </dsp:txXfrm>
    </dsp:sp>
    <dsp:sp modelId="{B5D91803-B313-49C0-9E27-43DD99A9A978}">
      <dsp:nvSpPr>
        <dsp:cNvPr id="0" name=""/>
        <dsp:cNvSpPr/>
      </dsp:nvSpPr>
      <dsp:spPr>
        <a:xfrm>
          <a:off x="6046199" y="93039"/>
          <a:ext cx="2196000" cy="2196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B73603-4B70-4979-BE2A-639E6F7DB092}">
      <dsp:nvSpPr>
        <dsp:cNvPr id="0" name=""/>
        <dsp:cNvSpPr/>
      </dsp:nvSpPr>
      <dsp:spPr>
        <a:xfrm>
          <a:off x="6514199" y="561039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3E08A1-B50D-4478-B828-AD4678B3A065}">
      <dsp:nvSpPr>
        <dsp:cNvPr id="0" name=""/>
        <dsp:cNvSpPr/>
      </dsp:nvSpPr>
      <dsp:spPr>
        <a:xfrm>
          <a:off x="5344199" y="2973040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2400" kern="1200"/>
            <a:t>Ricerca video in base a relatore </a:t>
          </a:r>
          <a:endParaRPr lang="en-US" sz="2400" kern="1200"/>
        </a:p>
      </dsp:txBody>
      <dsp:txXfrm>
        <a:off x="5344199" y="2973040"/>
        <a:ext cx="36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5/19/2020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042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5/19/2020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036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5/19/2020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719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5/19/2020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618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5/19/2020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304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5/19/2020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041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5/19/2020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82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5/19/2020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432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5/19/2020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769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5/19/2020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926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5/19/2020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965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5/19/2020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8471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0" r:id="rId6"/>
    <p:sldLayoutId id="2147483676" r:id="rId7"/>
    <p:sldLayoutId id="2147483677" r:id="rId8"/>
    <p:sldLayoutId id="2147483678" r:id="rId9"/>
    <p:sldLayoutId id="2147483679" r:id="rId10"/>
    <p:sldLayoutId id="214748368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Relationship Id="rId9" Type="http://schemas.openxmlformats.org/officeDocument/2006/relationships/image" Target="../media/image15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38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0" name="Straight Connector 40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1" name="Rectangle 42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580F4AA-2246-4B3E-B160-065E00AB1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8921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9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MyTEDx</a:t>
            </a:r>
          </a:p>
        </p:txBody>
      </p:sp>
      <p:sp>
        <p:nvSpPr>
          <p:cNvPr id="52" name="Rectangle 44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847C6A79-7E44-496E-B90F-4820C9434C22}"/>
              </a:ext>
            </a:extLst>
          </p:cNvPr>
          <p:cNvSpPr txBox="1"/>
          <p:nvPr/>
        </p:nvSpPr>
        <p:spPr>
          <a:xfrm>
            <a:off x="10353977" y="6392191"/>
            <a:ext cx="1841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it-IT" dirty="0">
                <a:solidFill>
                  <a:schemeClr val="bg1"/>
                </a:solidFill>
              </a:rPr>
              <a:t>Boffelli, Pirotta</a:t>
            </a:r>
          </a:p>
        </p:txBody>
      </p:sp>
      <p:sp>
        <p:nvSpPr>
          <p:cNvPr id="23" name="Rettangolo con angoli arrotondati 22">
            <a:extLst>
              <a:ext uri="{FF2B5EF4-FFF2-40B4-BE49-F238E27FC236}">
                <a16:creationId xmlns:a16="http://schemas.microsoft.com/office/drawing/2014/main" id="{A5CB3E29-65D4-4884-A9AF-0584C9C04759}"/>
              </a:ext>
            </a:extLst>
          </p:cNvPr>
          <p:cNvSpPr/>
          <p:nvPr/>
        </p:nvSpPr>
        <p:spPr>
          <a:xfrm>
            <a:off x="9003349" y="2026426"/>
            <a:ext cx="2701255" cy="263330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it-IT" sz="6600" b="1" dirty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</a:rPr>
              <a:t>My</a:t>
            </a:r>
          </a:p>
          <a:p>
            <a:pPr algn="ctr">
              <a:spcAft>
                <a:spcPts val="600"/>
              </a:spcAft>
            </a:pPr>
            <a:r>
              <a:rPr lang="it-IT" sz="6600" b="1" dirty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</a:rPr>
              <a:t>TEDx</a:t>
            </a:r>
          </a:p>
        </p:txBody>
      </p:sp>
    </p:spTree>
    <p:extLst>
      <p:ext uri="{BB962C8B-B14F-4D97-AF65-F5344CB8AC3E}">
        <p14:creationId xmlns:p14="http://schemas.microsoft.com/office/powerpoint/2010/main" val="37419728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8F0A37D-2337-4AAF-98B0-7E4E9B98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8C9873F-9E98-4CC6-AF2D-4752D047E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it-IT" dirty="0"/>
              <a:t>Criticità tecniche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15CCCF0-E573-463A-9760-1FDC0B2CF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F7234D70-FB65-4E99-985E-64D219674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E00B4C67-8D85-47F0-A9B2-5C6C5C5628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780800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29340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0F6F1E82-F603-49E4-9641-09EEA984A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B0A27D9-D7FF-4387-874B-47CCD95B2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it-IT" dirty="0"/>
              <a:t>Possibili evoluzioni</a:t>
            </a:r>
          </a:p>
        </p:txBody>
      </p:sp>
      <p:cxnSp>
        <p:nvCxnSpPr>
          <p:cNvPr id="16" name="Straight Connector 10">
            <a:extLst>
              <a:ext uri="{FF2B5EF4-FFF2-40B4-BE49-F238E27FC236}">
                <a16:creationId xmlns:a16="http://schemas.microsoft.com/office/drawing/2014/main" id="{C81CFD00-FC30-4AFB-A61F-3127B2C90F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2">
            <a:extLst>
              <a:ext uri="{FF2B5EF4-FFF2-40B4-BE49-F238E27FC236}">
                <a16:creationId xmlns:a16="http://schemas.microsoft.com/office/drawing/2014/main" id="{9D1595AB-90F6-488F-B5E3-F8CFCC8FAA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18" name="Segnaposto contenuto 2">
            <a:extLst>
              <a:ext uri="{FF2B5EF4-FFF2-40B4-BE49-F238E27FC236}">
                <a16:creationId xmlns:a16="http://schemas.microsoft.com/office/drawing/2014/main" id="{35A85E23-1502-4421-BA51-4120317BFD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6304317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239644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980141D-6E73-4100-909B-3B5D9BE82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516835"/>
            <a:ext cx="3448259" cy="1666501"/>
          </a:xfrm>
        </p:spPr>
        <p:txBody>
          <a:bodyPr>
            <a:normAutofit/>
          </a:bodyPr>
          <a:lstStyle/>
          <a:p>
            <a:r>
              <a:rPr lang="it-IT" sz="4000" dirty="0">
                <a:solidFill>
                  <a:srgbClr val="FFFFFF"/>
                </a:solidFill>
              </a:rPr>
              <a:t>SCENARIO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3686" y="2353592"/>
            <a:ext cx="329184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magine 2">
            <a:extLst>
              <a:ext uri="{FF2B5EF4-FFF2-40B4-BE49-F238E27FC236}">
                <a16:creationId xmlns:a16="http://schemas.microsoft.com/office/drawing/2014/main" id="{0B4A39D9-72CB-4688-9EA8-04222356B0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5623" y="0"/>
            <a:ext cx="82853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7264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648593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F7AA0DF-F09D-4D04-9D5A-34F63AEAC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605896"/>
            <a:ext cx="3642309" cy="5646208"/>
          </a:xfrm>
        </p:spPr>
        <p:txBody>
          <a:bodyPr anchor="ctr">
            <a:normAutofit/>
          </a:bodyPr>
          <a:lstStyle/>
          <a:p>
            <a:r>
              <a:rPr lang="it-IT" sz="4400" dirty="0">
                <a:solidFill>
                  <a:srgbClr val="FFFFFF"/>
                </a:solidFill>
              </a:rPr>
              <a:t>RELEASE PLAN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EF7CA14A-D260-4A4D-8FB5-524FE32AF4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5685" y="461881"/>
            <a:ext cx="2857899" cy="1695687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E83786E2-4EFB-444A-A5A9-403F75FB5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8301" y="1243793"/>
            <a:ext cx="2867425" cy="1714739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BEB3EF8B-6143-4210-8CB6-E1836518C0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28983" y="2101162"/>
            <a:ext cx="2867425" cy="1981477"/>
          </a:xfrm>
          <a:prstGeom prst="rect">
            <a:avLst/>
          </a:prstGeom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66C3F416-A30D-489C-B04C-E241478C71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06159" y="3542327"/>
            <a:ext cx="2867425" cy="1305107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D7C2ED09-C954-4EC8-A368-9C29A3BF8E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27827" y="4365954"/>
            <a:ext cx="2857899" cy="1276528"/>
          </a:xfrm>
          <a:prstGeom prst="rect">
            <a:avLst/>
          </a:prstGeom>
        </p:spPr>
      </p:pic>
      <p:pic>
        <p:nvPicPr>
          <p:cNvPr id="20" name="Immagine 19">
            <a:extLst>
              <a:ext uri="{FF2B5EF4-FFF2-40B4-BE49-F238E27FC236}">
                <a16:creationId xmlns:a16="http://schemas.microsoft.com/office/drawing/2014/main" id="{E457C1FA-EDA2-4CA5-BC54-78F7B023CCF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28983" y="5159403"/>
            <a:ext cx="2857899" cy="128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83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648593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401C706-3623-4817-99D2-4C6780BFF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605896"/>
            <a:ext cx="3642309" cy="5646208"/>
          </a:xfrm>
        </p:spPr>
        <p:txBody>
          <a:bodyPr anchor="ctr">
            <a:normAutofit/>
          </a:bodyPr>
          <a:lstStyle/>
          <a:p>
            <a:r>
              <a:rPr lang="it-IT" sz="4400" dirty="0">
                <a:solidFill>
                  <a:srgbClr val="FFFFFF"/>
                </a:solidFill>
              </a:rPr>
              <a:t>OBIETTIVI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2F73A4E-CC33-4326-B50F-0003047471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5601" y="1048014"/>
            <a:ext cx="5923721" cy="4761971"/>
          </a:xfrm>
        </p:spPr>
        <p:txBody>
          <a:bodyPr anchor="ctr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it-IT" sz="2400" dirty="0"/>
              <a:t> Implementare ricerca video per titolo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it-IT" sz="2400" dirty="0"/>
              <a:t> Implementare suggerimento prossimo video attinente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it-IT" sz="2400" dirty="0"/>
              <a:t> Implementare ricerca video per tag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it-IT" sz="2400" dirty="0"/>
              <a:t> Implementare possibilità di creare   playlist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it-IT" sz="2400" dirty="0"/>
              <a:t> Implementare interazione tra account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it-IT" sz="2400" dirty="0"/>
              <a:t> Tema scuro</a:t>
            </a:r>
          </a:p>
          <a:p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2950838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648593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ED6235E-DA37-4702-9DE6-C0BAC5EA1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605896"/>
            <a:ext cx="3642309" cy="5646208"/>
          </a:xfrm>
        </p:spPr>
        <p:txBody>
          <a:bodyPr anchor="ctr">
            <a:normAutofit/>
          </a:bodyPr>
          <a:lstStyle/>
          <a:p>
            <a:r>
              <a:rPr lang="it-IT" sz="4400" dirty="0">
                <a:solidFill>
                  <a:srgbClr val="FFFFFF"/>
                </a:solidFill>
              </a:rPr>
              <a:t>UTENTI</a:t>
            </a:r>
            <a:br>
              <a:rPr lang="it-IT" sz="4400" dirty="0">
                <a:solidFill>
                  <a:srgbClr val="FFFFFF"/>
                </a:solidFill>
              </a:rPr>
            </a:br>
            <a:br>
              <a:rPr lang="it-IT" sz="4400" dirty="0">
                <a:solidFill>
                  <a:srgbClr val="FFFFFF"/>
                </a:solidFill>
              </a:rPr>
            </a:br>
            <a:r>
              <a:rPr lang="it-IT" sz="4400" dirty="0">
                <a:solidFill>
                  <a:srgbClr val="FFFFFF"/>
                </a:solidFill>
              </a:rPr>
              <a:t>VALORE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8F8E2AD-BB9F-4B74-95A2-8E53BD6359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1958" y="605896"/>
            <a:ext cx="6680642" cy="564620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400" dirty="0" err="1"/>
              <a:t>MyTEDx</a:t>
            </a:r>
            <a:r>
              <a:rPr lang="it-IT" sz="2400" dirty="0"/>
              <a:t> si propone come alternativa all’app ufficiale di TED Conferences LLC ‘TED’ (20M di download)</a:t>
            </a:r>
          </a:p>
          <a:p>
            <a:pPr marL="0" indent="0">
              <a:buNone/>
            </a:pPr>
            <a:endParaRPr lang="it-IT" sz="2400" dirty="0"/>
          </a:p>
          <a:p>
            <a:pPr marL="0" indent="0">
              <a:buNone/>
            </a:pPr>
            <a:r>
              <a:rPr lang="it-IT" sz="2400" dirty="0" err="1"/>
              <a:t>MyTEDx</a:t>
            </a:r>
            <a:r>
              <a:rPr lang="it-IT" sz="2400" dirty="0"/>
              <a:t> punta sulla migrazione di utenti in cerca di un’alternativa: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it-IT" sz="2400" dirty="0"/>
              <a:t> ‘easy on the </a:t>
            </a:r>
            <a:r>
              <a:rPr lang="it-IT" sz="2400" dirty="0" err="1"/>
              <a:t>eyes</a:t>
            </a:r>
            <a:r>
              <a:rPr lang="it-IT" sz="2400" dirty="0"/>
              <a:t>’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it-IT" sz="2400" dirty="0"/>
              <a:t> con possibilità di creare più playlists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it-IT" sz="2400" dirty="0"/>
              <a:t> con possibilità di interazione tra account</a:t>
            </a:r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1174D746-A0FE-44FB-87D5-70AFD7167880}"/>
              </a:ext>
            </a:extLst>
          </p:cNvPr>
          <p:cNvCxnSpPr>
            <a:stCxn id="2" idx="1"/>
            <a:endCxn id="2" idx="3"/>
          </p:cNvCxnSpPr>
          <p:nvPr/>
        </p:nvCxnSpPr>
        <p:spPr>
          <a:xfrm>
            <a:off x="492369" y="3429000"/>
            <a:ext cx="364230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3034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BA03D9-9E12-154B-940F-91215B0C0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CRITICITA’</a:t>
            </a:r>
          </a:p>
        </p:txBody>
      </p:sp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id="{E5220E11-2AAC-3C46-8319-0F2942EE0E74}"/>
              </a:ext>
            </a:extLst>
          </p:cNvPr>
          <p:cNvSpPr/>
          <p:nvPr/>
        </p:nvSpPr>
        <p:spPr>
          <a:xfrm>
            <a:off x="1198605" y="2069412"/>
            <a:ext cx="9957075" cy="813419"/>
          </a:xfrm>
          <a:prstGeom prst="roundRect">
            <a:avLst>
              <a:gd name="adj" fmla="val 10000"/>
            </a:avLst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pPr lvl="0"/>
            <a:r>
              <a:rPr lang="it-IT" dirty="0"/>
              <a:t>	</a:t>
            </a:r>
            <a:r>
              <a:rPr lang="it-IT" dirty="0">
                <a:solidFill>
                  <a:schemeClr val="bg1"/>
                </a:solidFill>
              </a:rPr>
              <a:t>L’ALTA REATTIVITA’ </a:t>
            </a:r>
            <a:r>
              <a:rPr lang="it-IT" dirty="0"/>
              <a:t>è una caratteristica garantita da una gestione efficiente degli</a:t>
            </a:r>
          </a:p>
          <a:p>
            <a:pPr lvl="0"/>
            <a:r>
              <a:rPr lang="it-IT" dirty="0"/>
              <a:t>	algoritmi di ricerca</a:t>
            </a:r>
            <a:r>
              <a:rPr lang="en-US" dirty="0"/>
              <a:t> e da un’</a:t>
            </a:r>
            <a:r>
              <a:rPr lang="it-IT" dirty="0"/>
              <a:t>interazione efficace con il database.</a:t>
            </a:r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3B5C43CC-DC92-3B4E-9BF0-DA9884BADF4A}"/>
              </a:ext>
            </a:extLst>
          </p:cNvPr>
          <p:cNvSpPr/>
          <p:nvPr/>
        </p:nvSpPr>
        <p:spPr>
          <a:xfrm>
            <a:off x="1198605" y="2989216"/>
            <a:ext cx="9957075" cy="988133"/>
          </a:xfrm>
          <a:prstGeom prst="roundRect">
            <a:avLst>
              <a:gd name="adj" fmla="val 10000"/>
            </a:avLst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r>
              <a:rPr lang="it-IT" dirty="0"/>
              <a:t>	</a:t>
            </a:r>
            <a:r>
              <a:rPr lang="it-IT" dirty="0">
                <a:solidFill>
                  <a:schemeClr val="bg1"/>
                </a:solidFill>
              </a:rPr>
              <a:t>INTERFACCIA SEMPLICE ED INTUITIVA</a:t>
            </a:r>
            <a:r>
              <a:rPr lang="it-IT" dirty="0"/>
              <a:t>: Il design </a:t>
            </a:r>
            <a:r>
              <a:rPr lang="it-IT" dirty="0" err="1"/>
              <a:t>user-friendly</a:t>
            </a:r>
            <a:r>
              <a:rPr lang="it-IT" dirty="0"/>
              <a:t> dell’interfaccia di </a:t>
            </a:r>
          </a:p>
          <a:p>
            <a:r>
              <a:rPr lang="it-IT" dirty="0"/>
              <a:t>	</a:t>
            </a:r>
            <a:r>
              <a:rPr lang="it-IT" dirty="0" err="1"/>
              <a:t>MyTEDx</a:t>
            </a:r>
            <a:r>
              <a:rPr lang="it-IT" dirty="0"/>
              <a:t>  la rende intuitiva e di semplice utilizzo. L’aspetto lineare e pulito permette </a:t>
            </a:r>
          </a:p>
          <a:p>
            <a:r>
              <a:rPr lang="it-IT" dirty="0"/>
              <a:t>	un comodo e piacevole utilizzo e previene potenziali errori da parte dell’utente.</a:t>
            </a:r>
          </a:p>
        </p:txBody>
      </p:sp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24BF6023-775E-1944-94A1-9F034EC6CFF6}"/>
              </a:ext>
            </a:extLst>
          </p:cNvPr>
          <p:cNvSpPr/>
          <p:nvPr/>
        </p:nvSpPr>
        <p:spPr>
          <a:xfrm>
            <a:off x="1198604" y="4108619"/>
            <a:ext cx="9957075" cy="759941"/>
          </a:xfrm>
          <a:prstGeom prst="roundRect">
            <a:avLst>
              <a:gd name="adj" fmla="val 10000"/>
            </a:avLst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r>
              <a:rPr lang="en-US" dirty="0"/>
              <a:t>	</a:t>
            </a:r>
            <a:r>
              <a:rPr lang="en-US" dirty="0">
                <a:solidFill>
                  <a:schemeClr val="bg1"/>
                </a:solidFill>
              </a:rPr>
              <a:t>INTEGRAZIONE DATI AGGIORNATI </a:t>
            </a:r>
            <a:r>
              <a:rPr lang="en-US" dirty="0"/>
              <a:t>: Il DataBase </a:t>
            </a:r>
            <a:r>
              <a:rPr lang="en-US" dirty="0" err="1"/>
              <a:t>permette</a:t>
            </a:r>
            <a:r>
              <a:rPr lang="en-US" dirty="0"/>
              <a:t> una </a:t>
            </a:r>
            <a:r>
              <a:rPr lang="en-US" dirty="0" err="1"/>
              <a:t>comoda</a:t>
            </a:r>
            <a:r>
              <a:rPr lang="en-US" dirty="0"/>
              <a:t> </a:t>
            </a:r>
            <a:r>
              <a:rPr lang="en-US" dirty="0" err="1"/>
              <a:t>integrazione</a:t>
            </a:r>
            <a:r>
              <a:rPr lang="en-US" dirty="0"/>
              <a:t> </a:t>
            </a:r>
          </a:p>
          <a:p>
            <a:r>
              <a:rPr lang="en-US" dirty="0"/>
              <a:t>	</a:t>
            </a:r>
            <a:r>
              <a:rPr lang="en-US" dirty="0" err="1"/>
              <a:t>dei</a:t>
            </a:r>
            <a:r>
              <a:rPr lang="en-US" dirty="0"/>
              <a:t> </a:t>
            </a:r>
            <a:r>
              <a:rPr lang="en-US" dirty="0" err="1"/>
              <a:t>dati</a:t>
            </a:r>
            <a:r>
              <a:rPr lang="en-US" dirty="0"/>
              <a:t> e di </a:t>
            </a:r>
            <a:r>
              <a:rPr lang="en-US" dirty="0" err="1"/>
              <a:t>conseguenza</a:t>
            </a:r>
            <a:r>
              <a:rPr lang="en-US" dirty="0"/>
              <a:t> la facile </a:t>
            </a:r>
            <a:r>
              <a:rPr lang="en-US" dirty="0" err="1"/>
              <a:t>possibilità</a:t>
            </a:r>
            <a:r>
              <a:rPr lang="en-US" dirty="0"/>
              <a:t> di aggiornamento </a:t>
            </a:r>
            <a:r>
              <a:rPr lang="en-US" dirty="0" err="1"/>
              <a:t>degli</a:t>
            </a:r>
            <a:r>
              <a:rPr lang="en-US" dirty="0"/>
              <a:t> </a:t>
            </a:r>
            <a:r>
              <a:rPr lang="en-US" dirty="0" err="1"/>
              <a:t>stessi</a:t>
            </a:r>
            <a:r>
              <a:rPr lang="en-US" dirty="0"/>
              <a:t>.</a:t>
            </a:r>
          </a:p>
        </p:txBody>
      </p:sp>
      <p:sp>
        <p:nvSpPr>
          <p:cNvPr id="9" name="Rettangolo con angoli arrotondati 8">
            <a:extLst>
              <a:ext uri="{FF2B5EF4-FFF2-40B4-BE49-F238E27FC236}">
                <a16:creationId xmlns:a16="http://schemas.microsoft.com/office/drawing/2014/main" id="{BF73E7C7-F18F-6D41-9FB1-27EF25255A33}"/>
              </a:ext>
            </a:extLst>
          </p:cNvPr>
          <p:cNvSpPr/>
          <p:nvPr/>
        </p:nvSpPr>
        <p:spPr>
          <a:xfrm>
            <a:off x="1198604" y="5010664"/>
            <a:ext cx="9957076" cy="1074224"/>
          </a:xfrm>
          <a:prstGeom prst="roundRect">
            <a:avLst>
              <a:gd name="adj" fmla="val 10000"/>
            </a:avLst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r>
              <a:rPr lang="it-IT" dirty="0"/>
              <a:t>	</a:t>
            </a:r>
            <a:r>
              <a:rPr lang="it-IT" dirty="0">
                <a:solidFill>
                  <a:schemeClr val="bg1"/>
                </a:solidFill>
              </a:rPr>
              <a:t>GESTIONE ACCOUNT</a:t>
            </a:r>
            <a:r>
              <a:rPr lang="it-IT" dirty="0"/>
              <a:t>: La gestione degli account impedisce il sovraccarico dei </a:t>
            </a:r>
          </a:p>
          <a:p>
            <a:r>
              <a:rPr lang="it-IT" dirty="0"/>
              <a:t>	profili, inserendo alcune limitazioni nella condivisione e nel salvataggio di video.</a:t>
            </a:r>
          </a:p>
          <a:p>
            <a:r>
              <a:rPr lang="it-IT" dirty="0"/>
              <a:t>	Gli account inattivi per un periodo di tempo prolungato vengono eliminati.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271E89B1-2190-924C-896A-002BD1F099A4}"/>
              </a:ext>
            </a:extLst>
          </p:cNvPr>
          <p:cNvSpPr/>
          <p:nvPr/>
        </p:nvSpPr>
        <p:spPr>
          <a:xfrm>
            <a:off x="8717472" y="5035378"/>
            <a:ext cx="2377248" cy="1074224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bg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" name="Rettangolo 12" descr="Magnifying glass">
            <a:extLst>
              <a:ext uri="{FF2B5EF4-FFF2-40B4-BE49-F238E27FC236}">
                <a16:creationId xmlns:a16="http://schemas.microsoft.com/office/drawing/2014/main" id="{F042D60F-5813-8941-BD5E-EEBFC2D0EA98}"/>
              </a:ext>
            </a:extLst>
          </p:cNvPr>
          <p:cNvSpPr/>
          <p:nvPr/>
        </p:nvSpPr>
        <p:spPr>
          <a:xfrm>
            <a:off x="1373249" y="2180709"/>
            <a:ext cx="590823" cy="590823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 dirty="0"/>
          </a:p>
        </p:txBody>
      </p:sp>
      <p:sp>
        <p:nvSpPr>
          <p:cNvPr id="14" name="Rettangolo 13" descr="Web Design">
            <a:extLst>
              <a:ext uri="{FF2B5EF4-FFF2-40B4-BE49-F238E27FC236}">
                <a16:creationId xmlns:a16="http://schemas.microsoft.com/office/drawing/2014/main" id="{DCA5EA90-F6C1-A842-A611-67054AC661D6}"/>
              </a:ext>
            </a:extLst>
          </p:cNvPr>
          <p:cNvSpPr/>
          <p:nvPr/>
        </p:nvSpPr>
        <p:spPr>
          <a:xfrm>
            <a:off x="1373249" y="3162167"/>
            <a:ext cx="590823" cy="590823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5" name="Rettangolo 14" descr="Gears">
            <a:extLst>
              <a:ext uri="{FF2B5EF4-FFF2-40B4-BE49-F238E27FC236}">
                <a16:creationId xmlns:a16="http://schemas.microsoft.com/office/drawing/2014/main" id="{74F0118F-988F-3E49-A36C-AA3D8049A182}"/>
              </a:ext>
            </a:extLst>
          </p:cNvPr>
          <p:cNvSpPr/>
          <p:nvPr/>
        </p:nvSpPr>
        <p:spPr>
          <a:xfrm>
            <a:off x="1373249" y="4168881"/>
            <a:ext cx="590823" cy="590823"/>
          </a:xfrm>
          <a:prstGeom prst="rect">
            <a:avLst/>
          </a:prstGeom>
          <a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6" name="Rettangolo 15" descr="Warning">
            <a:extLst>
              <a:ext uri="{FF2B5EF4-FFF2-40B4-BE49-F238E27FC236}">
                <a16:creationId xmlns:a16="http://schemas.microsoft.com/office/drawing/2014/main" id="{B6C590C7-2A7C-6846-868A-A36DEDC0774C}"/>
              </a:ext>
            </a:extLst>
          </p:cNvPr>
          <p:cNvSpPr/>
          <p:nvPr/>
        </p:nvSpPr>
        <p:spPr>
          <a:xfrm>
            <a:off x="1373249" y="5216933"/>
            <a:ext cx="590823" cy="590823"/>
          </a:xfrm>
          <a:prstGeom prst="rect">
            <a:avLst/>
          </a:prstGeom>
          <a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876241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39986AA-69FB-42B1-8A0F-1FE4214ED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643467"/>
            <a:ext cx="6255026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8000">
                <a:solidFill>
                  <a:schemeClr val="tx1">
                    <a:lumMod val="85000"/>
                    <a:lumOff val="15000"/>
                  </a:schemeClr>
                </a:solidFill>
              </a:rPr>
              <a:t>Parte 2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B624C8D3-B9AD-4F4F-8554-4EAF3724D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936996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2F73469-22AB-40F1-BD5B-11F192036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it-IT">
                <a:solidFill>
                  <a:srgbClr val="FFFFFF"/>
                </a:solidFill>
              </a:rPr>
              <a:t>Aggiunta watch_next_dataset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2E1B9ED3-61EF-4035-969F-404AA77D1C03}"/>
              </a:ext>
            </a:extLst>
          </p:cNvPr>
          <p:cNvSpPr/>
          <p:nvPr/>
        </p:nvSpPr>
        <p:spPr>
          <a:xfrm>
            <a:off x="352680" y="2133600"/>
            <a:ext cx="11486606" cy="4038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57F47D5-D61A-400A-BEF7-724023969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456" y="2133600"/>
            <a:ext cx="11653053" cy="4038600"/>
          </a:xfrm>
          <a:solidFill>
            <a:schemeClr val="accent6">
              <a:lumMod val="75000"/>
            </a:schemeClr>
          </a:solidFill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it-IT" sz="2400" dirty="0">
                <a:solidFill>
                  <a:schemeClr val="bg1"/>
                </a:solidFill>
              </a:rPr>
              <a:t>Lo script del job pyspark è stato aggiornato con le seguenti righe di codice:</a:t>
            </a:r>
            <a:endParaRPr lang="it-IT" sz="1200" dirty="0">
              <a:solidFill>
                <a:schemeClr val="bg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it-IT" sz="1100" b="1" dirty="0">
                <a:solidFill>
                  <a:schemeClr val="bg1"/>
                </a:solidFill>
              </a:rPr>
              <a:t>  ## READ WATCH_NEXT DATASET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it-IT" sz="1200" dirty="0">
                <a:solidFill>
                  <a:schemeClr val="bg1"/>
                </a:solidFill>
              </a:rPr>
              <a:t>ted_watch_next_dataset_path = "s3://pirotta-bucket-mytedx/watch_next_dataset.csv"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it-IT" sz="1200" dirty="0" err="1">
                <a:solidFill>
                  <a:schemeClr val="bg1"/>
                </a:solidFill>
              </a:rPr>
              <a:t>watch_next_dataset</a:t>
            </a:r>
            <a:r>
              <a:rPr lang="it-IT" sz="1200" dirty="0">
                <a:solidFill>
                  <a:schemeClr val="bg1"/>
                </a:solidFill>
              </a:rPr>
              <a:t> = </a:t>
            </a:r>
            <a:r>
              <a:rPr lang="it-IT" sz="1200" dirty="0" err="1">
                <a:solidFill>
                  <a:schemeClr val="bg1"/>
                </a:solidFill>
              </a:rPr>
              <a:t>spark.read.option</a:t>
            </a:r>
            <a:r>
              <a:rPr lang="it-IT" sz="1200" dirty="0">
                <a:solidFill>
                  <a:schemeClr val="bg1"/>
                </a:solidFill>
              </a:rPr>
              <a:t>("</a:t>
            </a:r>
            <a:r>
              <a:rPr lang="it-IT" sz="1200" dirty="0" err="1">
                <a:solidFill>
                  <a:schemeClr val="bg1"/>
                </a:solidFill>
              </a:rPr>
              <a:t>header</a:t>
            </a:r>
            <a:r>
              <a:rPr lang="it-IT" sz="1200" dirty="0">
                <a:solidFill>
                  <a:schemeClr val="bg1"/>
                </a:solidFill>
              </a:rPr>
              <a:t>","</a:t>
            </a:r>
            <a:r>
              <a:rPr lang="it-IT" sz="1200" dirty="0" err="1">
                <a:solidFill>
                  <a:schemeClr val="bg1"/>
                </a:solidFill>
              </a:rPr>
              <a:t>true</a:t>
            </a:r>
            <a:r>
              <a:rPr lang="it-IT" sz="1200" dirty="0">
                <a:solidFill>
                  <a:schemeClr val="bg1"/>
                </a:solidFill>
              </a:rPr>
              <a:t>").</a:t>
            </a:r>
            <a:r>
              <a:rPr lang="it-IT" sz="1200" dirty="0" err="1">
                <a:solidFill>
                  <a:schemeClr val="bg1"/>
                </a:solidFill>
              </a:rPr>
              <a:t>csv</a:t>
            </a:r>
            <a:r>
              <a:rPr lang="it-IT" sz="1200" dirty="0">
                <a:solidFill>
                  <a:schemeClr val="bg1"/>
                </a:solidFill>
              </a:rPr>
              <a:t>(</a:t>
            </a:r>
            <a:r>
              <a:rPr lang="it-IT" sz="1200" dirty="0" err="1">
                <a:solidFill>
                  <a:schemeClr val="bg1"/>
                </a:solidFill>
              </a:rPr>
              <a:t>ted_watch_next_dataset_path</a:t>
            </a:r>
            <a:r>
              <a:rPr lang="it-IT" sz="1200" dirty="0">
                <a:solidFill>
                  <a:schemeClr val="bg1"/>
                </a:solidFill>
              </a:rPr>
              <a:t>) 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it-IT" sz="1100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it-IT" sz="1100" b="1" dirty="0">
                <a:solidFill>
                  <a:schemeClr val="bg1"/>
                </a:solidFill>
              </a:rPr>
              <a:t># ADD WATCH_NEXT TO TEDX_DATASET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it-IT" sz="1200" dirty="0" err="1">
                <a:solidFill>
                  <a:schemeClr val="bg1"/>
                </a:solidFill>
              </a:rPr>
              <a:t>watch_next_dataset_agg</a:t>
            </a:r>
            <a:r>
              <a:rPr lang="it-IT" sz="1200" dirty="0">
                <a:solidFill>
                  <a:schemeClr val="bg1"/>
                </a:solidFill>
              </a:rPr>
              <a:t> =  </a:t>
            </a:r>
            <a:r>
              <a:rPr lang="it-IT" sz="1200" dirty="0" err="1">
                <a:solidFill>
                  <a:schemeClr val="bg1"/>
                </a:solidFill>
              </a:rPr>
              <a:t>watch_next_dataset.groupBy</a:t>
            </a:r>
            <a:r>
              <a:rPr lang="it-IT" sz="1200" dirty="0">
                <a:solidFill>
                  <a:schemeClr val="bg1"/>
                </a:solidFill>
              </a:rPr>
              <a:t>(col("</a:t>
            </a:r>
            <a:r>
              <a:rPr lang="it-IT" sz="1200" dirty="0" err="1">
                <a:solidFill>
                  <a:schemeClr val="bg1"/>
                </a:solidFill>
              </a:rPr>
              <a:t>idx</a:t>
            </a:r>
            <a:r>
              <a:rPr lang="it-IT" sz="1200" dirty="0">
                <a:solidFill>
                  <a:schemeClr val="bg1"/>
                </a:solidFill>
              </a:rPr>
              <a:t>").alias("idx_ref2")).</a:t>
            </a:r>
            <a:r>
              <a:rPr lang="it-IT" sz="1200" dirty="0" err="1">
                <a:solidFill>
                  <a:schemeClr val="bg1"/>
                </a:solidFill>
              </a:rPr>
              <a:t>agg</a:t>
            </a:r>
            <a:r>
              <a:rPr lang="it-IT" sz="1200" dirty="0">
                <a:solidFill>
                  <a:schemeClr val="bg1"/>
                </a:solidFill>
              </a:rPr>
              <a:t>(</a:t>
            </a:r>
            <a:r>
              <a:rPr lang="it-IT" sz="1200" dirty="0" err="1">
                <a:solidFill>
                  <a:schemeClr val="bg1"/>
                </a:solidFill>
              </a:rPr>
              <a:t>collect_list</a:t>
            </a:r>
            <a:r>
              <a:rPr lang="it-IT" sz="1200" dirty="0">
                <a:solidFill>
                  <a:schemeClr val="bg1"/>
                </a:solidFill>
              </a:rPr>
              <a:t>("</a:t>
            </a:r>
            <a:r>
              <a:rPr lang="it-IT" sz="1200" dirty="0" err="1">
                <a:solidFill>
                  <a:schemeClr val="bg1"/>
                </a:solidFill>
              </a:rPr>
              <a:t>url</a:t>
            </a:r>
            <a:r>
              <a:rPr lang="it-IT" sz="1200" dirty="0">
                <a:solidFill>
                  <a:schemeClr val="bg1"/>
                </a:solidFill>
              </a:rPr>
              <a:t>").alias("</a:t>
            </a:r>
            <a:r>
              <a:rPr lang="it-IT" sz="1200" dirty="0" err="1">
                <a:solidFill>
                  <a:schemeClr val="bg1"/>
                </a:solidFill>
              </a:rPr>
              <a:t>url_next</a:t>
            </a:r>
            <a:r>
              <a:rPr lang="it-IT" sz="1200" dirty="0">
                <a:solidFill>
                  <a:schemeClr val="bg1"/>
                </a:solidFill>
              </a:rPr>
              <a:t>"),</a:t>
            </a:r>
            <a:r>
              <a:rPr lang="it-IT" sz="1200" dirty="0" err="1">
                <a:solidFill>
                  <a:schemeClr val="bg1"/>
                </a:solidFill>
              </a:rPr>
              <a:t>collect_list</a:t>
            </a:r>
            <a:r>
              <a:rPr lang="it-IT" sz="1200" dirty="0">
                <a:solidFill>
                  <a:schemeClr val="bg1"/>
                </a:solidFill>
              </a:rPr>
              <a:t>("</a:t>
            </a:r>
            <a:r>
              <a:rPr lang="it-IT" sz="1200" dirty="0" err="1">
                <a:solidFill>
                  <a:schemeClr val="bg1"/>
                </a:solidFill>
              </a:rPr>
              <a:t>watch_next_idx</a:t>
            </a:r>
            <a:r>
              <a:rPr lang="it-IT" sz="1200" dirty="0">
                <a:solidFill>
                  <a:schemeClr val="bg1"/>
                </a:solidFill>
              </a:rPr>
              <a:t>").alias("</a:t>
            </a:r>
            <a:r>
              <a:rPr lang="it-IT" sz="1200" dirty="0" err="1">
                <a:solidFill>
                  <a:schemeClr val="bg1"/>
                </a:solidFill>
              </a:rPr>
              <a:t>id_next</a:t>
            </a:r>
            <a:r>
              <a:rPr lang="it-IT" sz="1200" dirty="0">
                <a:solidFill>
                  <a:schemeClr val="bg1"/>
                </a:solidFill>
              </a:rPr>
              <a:t>"))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it-IT" sz="1200" dirty="0" err="1">
                <a:solidFill>
                  <a:schemeClr val="bg1"/>
                </a:solidFill>
              </a:rPr>
              <a:t>watch_next_dataset_agg.printSchema</a:t>
            </a:r>
            <a:r>
              <a:rPr lang="it-IT" sz="1200" dirty="0">
                <a:solidFill>
                  <a:schemeClr val="bg1"/>
                </a:solidFill>
              </a:rPr>
              <a:t>()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it-IT" sz="1200" dirty="0" err="1">
                <a:solidFill>
                  <a:schemeClr val="bg1"/>
                </a:solidFill>
              </a:rPr>
              <a:t>tedx_dataset_agg</a:t>
            </a:r>
            <a:r>
              <a:rPr lang="it-IT" sz="1200" dirty="0">
                <a:solidFill>
                  <a:schemeClr val="bg1"/>
                </a:solidFill>
              </a:rPr>
              <a:t> = </a:t>
            </a:r>
            <a:r>
              <a:rPr lang="it-IT" sz="1200" dirty="0" err="1">
                <a:solidFill>
                  <a:schemeClr val="bg1"/>
                </a:solidFill>
              </a:rPr>
              <a:t>tedx_dataset_agg.join</a:t>
            </a:r>
            <a:r>
              <a:rPr lang="it-IT" sz="1200" dirty="0">
                <a:solidFill>
                  <a:schemeClr val="bg1"/>
                </a:solidFill>
              </a:rPr>
              <a:t>(</a:t>
            </a:r>
            <a:r>
              <a:rPr lang="it-IT" sz="1200" dirty="0" err="1">
                <a:solidFill>
                  <a:schemeClr val="bg1"/>
                </a:solidFill>
              </a:rPr>
              <a:t>watch_next_dataset_agg</a:t>
            </a:r>
            <a:r>
              <a:rPr lang="it-IT" sz="1200" dirty="0">
                <a:solidFill>
                  <a:schemeClr val="bg1"/>
                </a:solidFill>
              </a:rPr>
              <a:t>, tedx_dataset_</a:t>
            </a:r>
            <a:r>
              <a:rPr lang="it-IT" sz="1200" dirty="0" err="1">
                <a:solidFill>
                  <a:schemeClr val="bg1"/>
                </a:solidFill>
              </a:rPr>
              <a:t>agg</a:t>
            </a:r>
            <a:r>
              <a:rPr lang="it-IT" sz="1200" dirty="0">
                <a:solidFill>
                  <a:schemeClr val="bg1"/>
                </a:solidFill>
              </a:rPr>
              <a:t>._id == watch_next_dataset_agg.idx_ref2, "</a:t>
            </a:r>
            <a:r>
              <a:rPr lang="it-IT" sz="1200" dirty="0" err="1">
                <a:solidFill>
                  <a:schemeClr val="bg1"/>
                </a:solidFill>
              </a:rPr>
              <a:t>left</a:t>
            </a:r>
            <a:r>
              <a:rPr lang="it-IT" sz="1200" dirty="0">
                <a:solidFill>
                  <a:schemeClr val="bg1"/>
                </a:solidFill>
              </a:rPr>
              <a:t>") \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it-IT" sz="1200" dirty="0">
                <a:solidFill>
                  <a:schemeClr val="bg1"/>
                </a:solidFill>
              </a:rPr>
              <a:t>    .</a:t>
            </a:r>
            <a:r>
              <a:rPr lang="it-IT" sz="1200" dirty="0" err="1">
                <a:solidFill>
                  <a:schemeClr val="bg1"/>
                </a:solidFill>
              </a:rPr>
              <a:t>select</a:t>
            </a:r>
            <a:r>
              <a:rPr lang="it-IT" sz="1200" dirty="0">
                <a:solidFill>
                  <a:schemeClr val="bg1"/>
                </a:solidFill>
              </a:rPr>
              <a:t>(col("*")) \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it-IT" sz="1200" dirty="0">
                <a:solidFill>
                  <a:schemeClr val="bg1"/>
                </a:solidFill>
              </a:rPr>
              <a:t>    .drop("idx_ref2") \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it-IT" sz="1200" dirty="0" err="1">
                <a:solidFill>
                  <a:schemeClr val="bg1"/>
                </a:solidFill>
              </a:rPr>
              <a:t>tedx_dataset_agg.printSchema</a:t>
            </a:r>
            <a:r>
              <a:rPr lang="it-IT" sz="1200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90679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324B6B2-A860-495F-939E-552F7B7A4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633677"/>
            <a:ext cx="5977937" cy="1278870"/>
          </a:xfrm>
        </p:spPr>
        <p:txBody>
          <a:bodyPr>
            <a:normAutofit/>
          </a:bodyPr>
          <a:lstStyle/>
          <a:p>
            <a:r>
              <a:rPr lang="it-IT" sz="4000" dirty="0">
                <a:solidFill>
                  <a:srgbClr val="FFFFFF"/>
                </a:solidFill>
              </a:rPr>
              <a:t>Collection risultante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5896" y="2353592"/>
            <a:ext cx="53035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id="{C27C1584-031D-4853-B28B-C6807D3DDA6E}"/>
              </a:ext>
            </a:extLst>
          </p:cNvPr>
          <p:cNvSpPr/>
          <p:nvPr/>
        </p:nvSpPr>
        <p:spPr>
          <a:xfrm>
            <a:off x="863600" y="3852333"/>
            <a:ext cx="7145867" cy="270086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AC4FBFE-623C-48DE-8B8B-C72C826295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8" y="2546223"/>
            <a:ext cx="6573521" cy="4311775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it-IT" sz="2800" dirty="0">
                <a:solidFill>
                  <a:srgbClr val="FFFFFF"/>
                </a:solidFill>
              </a:rPr>
              <a:t>Lo script è stato modificato al fine di eseguire un ulteriore join con il dataset contenente i video consigliati. Lo schema risultante in </a:t>
            </a:r>
            <a:r>
              <a:rPr lang="it-IT" sz="2800" dirty="0" err="1">
                <a:solidFill>
                  <a:srgbClr val="FFFFFF"/>
                </a:solidFill>
              </a:rPr>
              <a:t>MongoDB</a:t>
            </a:r>
            <a:r>
              <a:rPr lang="it-IT" sz="2800" dirty="0">
                <a:solidFill>
                  <a:srgbClr val="FFFFFF"/>
                </a:solidFill>
              </a:rPr>
              <a:t> è il seguente:</a:t>
            </a:r>
          </a:p>
          <a:p>
            <a:pPr>
              <a:lnSpc>
                <a:spcPct val="90000"/>
              </a:lnSpc>
            </a:pPr>
            <a:endParaRPr lang="it-IT" sz="1400" dirty="0">
              <a:solidFill>
                <a:srgbClr val="FF0000"/>
              </a:solidFill>
            </a:endParaRPr>
          </a:p>
          <a:p>
            <a:pPr marL="201168" lvl="1" indent="0">
              <a:lnSpc>
                <a:spcPct val="90000"/>
              </a:lnSpc>
              <a:buNone/>
            </a:pPr>
            <a:r>
              <a:rPr lang="it-IT" sz="2200" i="1" dirty="0">
                <a:solidFill>
                  <a:srgbClr val="92D050"/>
                </a:solidFill>
              </a:rPr>
              <a:t>_id:                                                </a:t>
            </a:r>
            <a:r>
              <a:rPr lang="it-IT" sz="2200" dirty="0">
                <a:solidFill>
                  <a:schemeClr val="tx2"/>
                </a:solidFill>
              </a:rPr>
              <a:t>id del video in riproduzione</a:t>
            </a:r>
            <a:endParaRPr lang="it-IT" sz="2200" i="1" dirty="0">
              <a:solidFill>
                <a:srgbClr val="92D050"/>
              </a:solidFill>
            </a:endParaRPr>
          </a:p>
          <a:p>
            <a:pPr marL="201168" lvl="1" indent="0">
              <a:lnSpc>
                <a:spcPct val="90000"/>
              </a:lnSpc>
              <a:buNone/>
            </a:pPr>
            <a:r>
              <a:rPr lang="it-IT" sz="2200" i="1" dirty="0" err="1">
                <a:solidFill>
                  <a:srgbClr val="92D050"/>
                </a:solidFill>
              </a:rPr>
              <a:t>main_speaker</a:t>
            </a:r>
            <a:r>
              <a:rPr lang="it-IT" sz="2200" i="1" dirty="0">
                <a:solidFill>
                  <a:srgbClr val="92D050"/>
                </a:solidFill>
              </a:rPr>
              <a:t>:                      </a:t>
            </a:r>
            <a:r>
              <a:rPr lang="it-IT" sz="2200" dirty="0">
                <a:solidFill>
                  <a:schemeClr val="tx2"/>
                </a:solidFill>
              </a:rPr>
              <a:t>relatore del talk in riproduzione</a:t>
            </a:r>
            <a:endParaRPr lang="it-IT" sz="2200" i="1" dirty="0">
              <a:solidFill>
                <a:srgbClr val="92D050"/>
              </a:solidFill>
            </a:endParaRPr>
          </a:p>
          <a:p>
            <a:pPr marL="201168" lvl="1" indent="0">
              <a:lnSpc>
                <a:spcPct val="90000"/>
              </a:lnSpc>
              <a:buNone/>
            </a:pPr>
            <a:r>
              <a:rPr lang="it-IT" sz="2200" i="1" dirty="0" err="1">
                <a:solidFill>
                  <a:srgbClr val="92D050"/>
                </a:solidFill>
              </a:rPr>
              <a:t>details</a:t>
            </a:r>
            <a:r>
              <a:rPr lang="it-IT" sz="2200" i="1" dirty="0">
                <a:solidFill>
                  <a:srgbClr val="92D050"/>
                </a:solidFill>
              </a:rPr>
              <a:t>:                                </a:t>
            </a:r>
            <a:r>
              <a:rPr lang="it-IT" sz="2200" dirty="0">
                <a:solidFill>
                  <a:schemeClr val="tx2"/>
                </a:solidFill>
              </a:rPr>
              <a:t>dettagli sul video in riproduzione</a:t>
            </a:r>
            <a:endParaRPr lang="it-IT" sz="2200" i="1" dirty="0">
              <a:solidFill>
                <a:srgbClr val="92D050"/>
              </a:solidFill>
            </a:endParaRPr>
          </a:p>
          <a:p>
            <a:pPr marL="201168" lvl="1" indent="0">
              <a:lnSpc>
                <a:spcPct val="90000"/>
              </a:lnSpc>
              <a:buNone/>
            </a:pPr>
            <a:r>
              <a:rPr lang="it-IT" sz="2200" i="1" dirty="0" err="1">
                <a:solidFill>
                  <a:srgbClr val="92D050"/>
                </a:solidFill>
              </a:rPr>
              <a:t>posted</a:t>
            </a:r>
            <a:r>
              <a:rPr lang="it-IT" sz="2200" i="1" dirty="0">
                <a:solidFill>
                  <a:srgbClr val="92D050"/>
                </a:solidFill>
              </a:rPr>
              <a:t>:     </a:t>
            </a:r>
            <a:r>
              <a:rPr lang="it-IT" sz="2200" dirty="0">
                <a:solidFill>
                  <a:schemeClr val="tx2"/>
                </a:solidFill>
              </a:rPr>
              <a:t>data di pubblicazione del video in riproduzione</a:t>
            </a:r>
            <a:endParaRPr lang="it-IT" sz="2200" dirty="0">
              <a:solidFill>
                <a:srgbClr val="92D050"/>
              </a:solidFill>
            </a:endParaRPr>
          </a:p>
          <a:p>
            <a:pPr marL="201168" lvl="1" indent="0">
              <a:lnSpc>
                <a:spcPct val="90000"/>
              </a:lnSpc>
              <a:buNone/>
            </a:pPr>
            <a:r>
              <a:rPr lang="it-IT" sz="2200" i="1" dirty="0">
                <a:solidFill>
                  <a:srgbClr val="92D050"/>
                </a:solidFill>
              </a:rPr>
              <a:t>url:                                                </a:t>
            </a:r>
            <a:r>
              <a:rPr lang="it-IT" sz="2200" dirty="0" err="1">
                <a:solidFill>
                  <a:schemeClr val="tx2"/>
                </a:solidFill>
              </a:rPr>
              <a:t>url</a:t>
            </a:r>
            <a:r>
              <a:rPr lang="it-IT" sz="2200" dirty="0">
                <a:solidFill>
                  <a:schemeClr val="tx2"/>
                </a:solidFill>
              </a:rPr>
              <a:t> del video in riproduzione</a:t>
            </a:r>
            <a:endParaRPr lang="it-IT" sz="2200" i="1" dirty="0">
              <a:solidFill>
                <a:srgbClr val="92D050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it-IT" sz="2200" i="1" dirty="0">
                <a:solidFill>
                  <a:srgbClr val="92D050"/>
                </a:solidFill>
              </a:rPr>
              <a:t>&gt; tags: Array                               </a:t>
            </a:r>
            <a:r>
              <a:rPr lang="it-IT" sz="2200" dirty="0">
                <a:solidFill>
                  <a:schemeClr val="tx2"/>
                </a:solidFill>
              </a:rPr>
              <a:t>tags del video in riproduzione</a:t>
            </a:r>
            <a:endParaRPr lang="it-IT" sz="2200" i="1" dirty="0">
              <a:solidFill>
                <a:srgbClr val="92D050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it-IT" sz="2200" i="1" dirty="0">
                <a:solidFill>
                  <a:srgbClr val="92D050"/>
                </a:solidFill>
              </a:rPr>
              <a:t>&gt; </a:t>
            </a:r>
            <a:r>
              <a:rPr lang="it-IT" sz="2200" i="1" dirty="0" err="1">
                <a:solidFill>
                  <a:srgbClr val="92D050"/>
                </a:solidFill>
              </a:rPr>
              <a:t>url_next</a:t>
            </a:r>
            <a:r>
              <a:rPr lang="it-IT" sz="2200" i="1" dirty="0">
                <a:solidFill>
                  <a:srgbClr val="92D050"/>
                </a:solidFill>
              </a:rPr>
              <a:t>: Array                                    </a:t>
            </a:r>
            <a:r>
              <a:rPr lang="it-IT" sz="2200" dirty="0" err="1">
                <a:solidFill>
                  <a:schemeClr val="tx2"/>
                </a:solidFill>
              </a:rPr>
              <a:t>url</a:t>
            </a:r>
            <a:r>
              <a:rPr lang="it-IT" sz="2200" dirty="0">
                <a:solidFill>
                  <a:schemeClr val="tx2"/>
                </a:solidFill>
              </a:rPr>
              <a:t> dei video consigliati</a:t>
            </a:r>
            <a:endParaRPr lang="it-IT" sz="2200" i="1" dirty="0">
              <a:solidFill>
                <a:srgbClr val="92D050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it-IT" sz="2200" i="1" dirty="0">
                <a:solidFill>
                  <a:srgbClr val="92D050"/>
                </a:solidFill>
              </a:rPr>
              <a:t>&gt; </a:t>
            </a:r>
            <a:r>
              <a:rPr lang="it-IT" sz="2200" i="1" dirty="0" err="1">
                <a:solidFill>
                  <a:srgbClr val="92D050"/>
                </a:solidFill>
              </a:rPr>
              <a:t>id_next</a:t>
            </a:r>
            <a:r>
              <a:rPr lang="it-IT" sz="2200" i="1" dirty="0">
                <a:solidFill>
                  <a:srgbClr val="92D050"/>
                </a:solidFill>
              </a:rPr>
              <a:t>: Array                                       </a:t>
            </a:r>
            <a:r>
              <a:rPr lang="it-IT" sz="2200" dirty="0">
                <a:solidFill>
                  <a:schemeClr val="tx2"/>
                </a:solidFill>
              </a:rPr>
              <a:t>id dei video consigliati</a:t>
            </a:r>
            <a:endParaRPr lang="it-IT" sz="2200" i="1" dirty="0">
              <a:solidFill>
                <a:srgbClr val="92D050"/>
              </a:solidFill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it-IT" sz="1400" dirty="0">
              <a:solidFill>
                <a:srgbClr val="FFFFFF"/>
              </a:solidFill>
            </a:endParaRPr>
          </a:p>
        </p:txBody>
      </p:sp>
      <p:pic>
        <p:nvPicPr>
          <p:cNvPr id="1028" name="Picture 4" descr="Icon Mongodb Logo, HD Png Download , Transparent Png Image - PNGitem">
            <a:extLst>
              <a:ext uri="{FF2B5EF4-FFF2-40B4-BE49-F238E27FC236}">
                <a16:creationId xmlns:a16="http://schemas.microsoft.com/office/drawing/2014/main" id="{9382FCAD-6E4E-424F-A2B4-7D1CE84E21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1" r="7303"/>
          <a:stretch/>
        </p:blipFill>
        <p:spPr bwMode="auto">
          <a:xfrm>
            <a:off x="8475133" y="10"/>
            <a:ext cx="3716866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00808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RetrospectVTI">
  <a:themeElements>
    <a:clrScheme name="AnalogousFromDarkSeedLeftStep">
      <a:dk1>
        <a:srgbClr val="000000"/>
      </a:dk1>
      <a:lt1>
        <a:srgbClr val="FFFFFF"/>
      </a:lt1>
      <a:dk2>
        <a:srgbClr val="243C41"/>
      </a:dk2>
      <a:lt2>
        <a:srgbClr val="E3E8E2"/>
      </a:lt2>
      <a:accent1>
        <a:srgbClr val="AE4DC3"/>
      </a:accent1>
      <a:accent2>
        <a:srgbClr val="7B50BA"/>
      </a:accent2>
      <a:accent3>
        <a:srgbClr val="5859C7"/>
      </a:accent3>
      <a:accent4>
        <a:srgbClr val="3B6DB1"/>
      </a:accent4>
      <a:accent5>
        <a:srgbClr val="4DB1C3"/>
      </a:accent5>
      <a:accent6>
        <a:srgbClr val="3BB193"/>
      </a:accent6>
      <a:hlink>
        <a:srgbClr val="3B8BB1"/>
      </a:hlink>
      <a:folHlink>
        <a:srgbClr val="828282"/>
      </a:folHlink>
    </a:clrScheme>
    <a:fontScheme name="Retrospect">
      <a:majorFont>
        <a:latin typeface="Avenir Next LT Pro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venir Next LT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589</Words>
  <Application>Microsoft Office PowerPoint</Application>
  <PresentationFormat>Widescreen</PresentationFormat>
  <Paragraphs>62</Paragraphs>
  <Slides>11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7" baseType="lpstr">
      <vt:lpstr>Avenir Next LT Pro</vt:lpstr>
      <vt:lpstr>Avenir Next LT Pro Light</vt:lpstr>
      <vt:lpstr>Calibri</vt:lpstr>
      <vt:lpstr>Courier New</vt:lpstr>
      <vt:lpstr>Wingdings</vt:lpstr>
      <vt:lpstr>RetrospectVTI</vt:lpstr>
      <vt:lpstr>MyTEDx</vt:lpstr>
      <vt:lpstr>SCENARIO</vt:lpstr>
      <vt:lpstr>RELEASE PLAN</vt:lpstr>
      <vt:lpstr>OBIETTIVI</vt:lpstr>
      <vt:lpstr>UTENTI  VALORE</vt:lpstr>
      <vt:lpstr>CRITICITA’</vt:lpstr>
      <vt:lpstr>Parte 2</vt:lpstr>
      <vt:lpstr>Aggiunta watch_next_dataset</vt:lpstr>
      <vt:lpstr>Collection risultante</vt:lpstr>
      <vt:lpstr>Criticità tecniche</vt:lpstr>
      <vt:lpstr>Possibili evoluzioni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MyTEDx</dc:title>
  <dc:creator>Nicola Pirotta</dc:creator>
  <cp:lastModifiedBy>Nicola Pirotta</cp:lastModifiedBy>
  <cp:revision>1</cp:revision>
  <dcterms:created xsi:type="dcterms:W3CDTF">2020-05-19T08:31:32Z</dcterms:created>
  <dcterms:modified xsi:type="dcterms:W3CDTF">2020-05-19T08:33:06Z</dcterms:modified>
</cp:coreProperties>
</file>