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7" autoAdjust="0"/>
    <p:restoredTop sz="94697" autoAdjust="0"/>
  </p:normalViewPr>
  <p:slideViewPr>
    <p:cSldViewPr snapToGrid="0">
      <p:cViewPr>
        <p:scale>
          <a:sx n="125" d="100"/>
          <a:sy n="125" d="100"/>
        </p:scale>
        <p:origin x="2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7E04-18CD-46EC-9B1C-7C4D35C297A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FF3985-98B8-4574-BC04-DFE2D5064D33}">
      <dgm:prSet/>
      <dgm:spPr/>
      <dgm:t>
        <a:bodyPr/>
        <a:lstStyle/>
        <a:p>
          <a:r>
            <a:rPr lang="it-IT" dirty="0"/>
            <a:t>Sintassi del linguaggio query </a:t>
          </a:r>
          <a:r>
            <a:rPr lang="it-IT" dirty="0" err="1"/>
            <a:t>Pyspark</a:t>
          </a:r>
          <a:endParaRPr lang="en-US" dirty="0"/>
        </a:p>
      </dgm:t>
    </dgm:pt>
    <dgm:pt modelId="{629C7314-40CB-48F1-BEAE-1F2704D33AAC}" type="parTrans" cxnId="{9A0CE1F8-20B4-4336-9BB4-A9674295C501}">
      <dgm:prSet/>
      <dgm:spPr/>
      <dgm:t>
        <a:bodyPr/>
        <a:lstStyle/>
        <a:p>
          <a:endParaRPr lang="en-US"/>
        </a:p>
      </dgm:t>
    </dgm:pt>
    <dgm:pt modelId="{64DF6DE0-196F-422F-BB4F-E3C10D78DA9B}" type="sibTrans" cxnId="{9A0CE1F8-20B4-4336-9BB4-A9674295C501}">
      <dgm:prSet/>
      <dgm:spPr/>
      <dgm:t>
        <a:bodyPr/>
        <a:lstStyle/>
        <a:p>
          <a:endParaRPr lang="en-US"/>
        </a:p>
      </dgm:t>
    </dgm:pt>
    <dgm:pt modelId="{1FFE109D-F32C-42AA-B814-75A026D5D64A}">
      <dgm:prSet/>
      <dgm:spPr/>
      <dgm:t>
        <a:bodyPr/>
        <a:lstStyle/>
        <a:p>
          <a:r>
            <a:rPr lang="it-IT"/>
            <a:t>Difficoltà nel testare lo script causa tempi di avvio dell’architettura cloud prolungati</a:t>
          </a:r>
          <a:endParaRPr lang="en-US"/>
        </a:p>
      </dgm:t>
    </dgm:pt>
    <dgm:pt modelId="{A08CDB00-866B-498B-922D-7D69F1BDDF7D}" type="parTrans" cxnId="{F1BF87E2-6F4B-4E0B-8A0A-865D8440E572}">
      <dgm:prSet/>
      <dgm:spPr/>
      <dgm:t>
        <a:bodyPr/>
        <a:lstStyle/>
        <a:p>
          <a:endParaRPr lang="en-US"/>
        </a:p>
      </dgm:t>
    </dgm:pt>
    <dgm:pt modelId="{3BB1D63B-CEA0-41E6-9BDD-8476B673789F}" type="sibTrans" cxnId="{F1BF87E2-6F4B-4E0B-8A0A-865D8440E572}">
      <dgm:prSet/>
      <dgm:spPr/>
      <dgm:t>
        <a:bodyPr/>
        <a:lstStyle/>
        <a:p>
          <a:endParaRPr lang="en-US"/>
        </a:p>
      </dgm:t>
    </dgm:pt>
    <dgm:pt modelId="{A62C1EE9-3014-42B7-831C-A00A2A74FA09}" type="pres">
      <dgm:prSet presAssocID="{0DAB7E04-18CD-46EC-9B1C-7C4D35C297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C2303A-37CD-4994-BF1B-95BEAE7C975A}" type="pres">
      <dgm:prSet presAssocID="{81FF3985-98B8-4574-BC04-DFE2D5064D33}" presName="hierRoot1" presStyleCnt="0"/>
      <dgm:spPr/>
    </dgm:pt>
    <dgm:pt modelId="{A53D42E7-B8D1-494F-A3F9-E9201E8F4D96}" type="pres">
      <dgm:prSet presAssocID="{81FF3985-98B8-4574-BC04-DFE2D5064D33}" presName="composite" presStyleCnt="0"/>
      <dgm:spPr/>
    </dgm:pt>
    <dgm:pt modelId="{64E7003D-5AC1-43A7-9ED1-8C625C343C29}" type="pres">
      <dgm:prSet presAssocID="{81FF3985-98B8-4574-BC04-DFE2D5064D33}" presName="background" presStyleLbl="node0" presStyleIdx="0" presStyleCnt="2"/>
      <dgm:spPr/>
    </dgm:pt>
    <dgm:pt modelId="{0430B0A3-5259-482D-80ED-A8C90195DCDD}" type="pres">
      <dgm:prSet presAssocID="{81FF3985-98B8-4574-BC04-DFE2D5064D33}" presName="text" presStyleLbl="fgAcc0" presStyleIdx="0" presStyleCnt="2">
        <dgm:presLayoutVars>
          <dgm:chPref val="3"/>
        </dgm:presLayoutVars>
      </dgm:prSet>
      <dgm:spPr/>
    </dgm:pt>
    <dgm:pt modelId="{059C03FD-7221-4B98-9676-C54461285851}" type="pres">
      <dgm:prSet presAssocID="{81FF3985-98B8-4574-BC04-DFE2D5064D33}" presName="hierChild2" presStyleCnt="0"/>
      <dgm:spPr/>
    </dgm:pt>
    <dgm:pt modelId="{E7BA019B-637A-4B8A-A6FB-EDF57A37A173}" type="pres">
      <dgm:prSet presAssocID="{1FFE109D-F32C-42AA-B814-75A026D5D64A}" presName="hierRoot1" presStyleCnt="0"/>
      <dgm:spPr/>
    </dgm:pt>
    <dgm:pt modelId="{29002581-DC49-495F-B95B-615D1144658C}" type="pres">
      <dgm:prSet presAssocID="{1FFE109D-F32C-42AA-B814-75A026D5D64A}" presName="composite" presStyleCnt="0"/>
      <dgm:spPr/>
    </dgm:pt>
    <dgm:pt modelId="{020AA5B5-ED42-4E90-BD4F-5A470CDEB257}" type="pres">
      <dgm:prSet presAssocID="{1FFE109D-F32C-42AA-B814-75A026D5D64A}" presName="background" presStyleLbl="node0" presStyleIdx="1" presStyleCnt="2"/>
      <dgm:spPr/>
    </dgm:pt>
    <dgm:pt modelId="{A78E21A5-9B2E-4392-B1C7-3B4DE193AFF2}" type="pres">
      <dgm:prSet presAssocID="{1FFE109D-F32C-42AA-B814-75A026D5D64A}" presName="text" presStyleLbl="fgAcc0" presStyleIdx="1" presStyleCnt="2">
        <dgm:presLayoutVars>
          <dgm:chPref val="3"/>
        </dgm:presLayoutVars>
      </dgm:prSet>
      <dgm:spPr/>
    </dgm:pt>
    <dgm:pt modelId="{3FC43D0A-ED2B-4388-B33E-8D69A5C06A03}" type="pres">
      <dgm:prSet presAssocID="{1FFE109D-F32C-42AA-B814-75A026D5D64A}" presName="hierChild2" presStyleCnt="0"/>
      <dgm:spPr/>
    </dgm:pt>
  </dgm:ptLst>
  <dgm:cxnLst>
    <dgm:cxn modelId="{5D8A9E03-F41F-4164-9FB2-FED25D7BC8C4}" type="presOf" srcId="{1FFE109D-F32C-42AA-B814-75A026D5D64A}" destId="{A78E21A5-9B2E-4392-B1C7-3B4DE193AFF2}" srcOrd="0" destOrd="0" presId="urn:microsoft.com/office/officeart/2005/8/layout/hierarchy1"/>
    <dgm:cxn modelId="{7EDC7AA4-DA0A-467E-A788-C41779CC54D8}" type="presOf" srcId="{81FF3985-98B8-4574-BC04-DFE2D5064D33}" destId="{0430B0A3-5259-482D-80ED-A8C90195DCDD}" srcOrd="0" destOrd="0" presId="urn:microsoft.com/office/officeart/2005/8/layout/hierarchy1"/>
    <dgm:cxn modelId="{F1BF87E2-6F4B-4E0B-8A0A-865D8440E572}" srcId="{0DAB7E04-18CD-46EC-9B1C-7C4D35C297A9}" destId="{1FFE109D-F32C-42AA-B814-75A026D5D64A}" srcOrd="1" destOrd="0" parTransId="{A08CDB00-866B-498B-922D-7D69F1BDDF7D}" sibTransId="{3BB1D63B-CEA0-41E6-9BDD-8476B673789F}"/>
    <dgm:cxn modelId="{C19453EA-0DCF-4278-ADB0-8F64ED004E92}" type="presOf" srcId="{0DAB7E04-18CD-46EC-9B1C-7C4D35C297A9}" destId="{A62C1EE9-3014-42B7-831C-A00A2A74FA09}" srcOrd="0" destOrd="0" presId="urn:microsoft.com/office/officeart/2005/8/layout/hierarchy1"/>
    <dgm:cxn modelId="{9A0CE1F8-20B4-4336-9BB4-A9674295C501}" srcId="{0DAB7E04-18CD-46EC-9B1C-7C4D35C297A9}" destId="{81FF3985-98B8-4574-BC04-DFE2D5064D33}" srcOrd="0" destOrd="0" parTransId="{629C7314-40CB-48F1-BEAE-1F2704D33AAC}" sibTransId="{64DF6DE0-196F-422F-BB4F-E3C10D78DA9B}"/>
    <dgm:cxn modelId="{B6A928B7-B408-41AB-92C9-19E22A82C4BC}" type="presParOf" srcId="{A62C1EE9-3014-42B7-831C-A00A2A74FA09}" destId="{91C2303A-37CD-4994-BF1B-95BEAE7C975A}" srcOrd="0" destOrd="0" presId="urn:microsoft.com/office/officeart/2005/8/layout/hierarchy1"/>
    <dgm:cxn modelId="{A984B44B-BA32-43A5-8CF0-CBE0FE336F4A}" type="presParOf" srcId="{91C2303A-37CD-4994-BF1B-95BEAE7C975A}" destId="{A53D42E7-B8D1-494F-A3F9-E9201E8F4D96}" srcOrd="0" destOrd="0" presId="urn:microsoft.com/office/officeart/2005/8/layout/hierarchy1"/>
    <dgm:cxn modelId="{81276DDC-D488-4448-9C4D-BFDF18FD2D17}" type="presParOf" srcId="{A53D42E7-B8D1-494F-A3F9-E9201E8F4D96}" destId="{64E7003D-5AC1-43A7-9ED1-8C625C343C29}" srcOrd="0" destOrd="0" presId="urn:microsoft.com/office/officeart/2005/8/layout/hierarchy1"/>
    <dgm:cxn modelId="{FD7214B7-23BA-41D0-B082-65B11093D29A}" type="presParOf" srcId="{A53D42E7-B8D1-494F-A3F9-E9201E8F4D96}" destId="{0430B0A3-5259-482D-80ED-A8C90195DCDD}" srcOrd="1" destOrd="0" presId="urn:microsoft.com/office/officeart/2005/8/layout/hierarchy1"/>
    <dgm:cxn modelId="{D640C271-ADA5-46D0-8364-1969145CA4DC}" type="presParOf" srcId="{91C2303A-37CD-4994-BF1B-95BEAE7C975A}" destId="{059C03FD-7221-4B98-9676-C54461285851}" srcOrd="1" destOrd="0" presId="urn:microsoft.com/office/officeart/2005/8/layout/hierarchy1"/>
    <dgm:cxn modelId="{4472D912-E05B-41A6-8702-EBE3507EE067}" type="presParOf" srcId="{A62C1EE9-3014-42B7-831C-A00A2A74FA09}" destId="{E7BA019B-637A-4B8A-A6FB-EDF57A37A173}" srcOrd="1" destOrd="0" presId="urn:microsoft.com/office/officeart/2005/8/layout/hierarchy1"/>
    <dgm:cxn modelId="{C1A3ADF0-66C6-4073-B5BB-1AA51B3B881E}" type="presParOf" srcId="{E7BA019B-637A-4B8A-A6FB-EDF57A37A173}" destId="{29002581-DC49-495F-B95B-615D1144658C}" srcOrd="0" destOrd="0" presId="urn:microsoft.com/office/officeart/2005/8/layout/hierarchy1"/>
    <dgm:cxn modelId="{A30FA921-F344-4927-A88E-1589BF7E5FE2}" type="presParOf" srcId="{29002581-DC49-495F-B95B-615D1144658C}" destId="{020AA5B5-ED42-4E90-BD4F-5A470CDEB257}" srcOrd="0" destOrd="0" presId="urn:microsoft.com/office/officeart/2005/8/layout/hierarchy1"/>
    <dgm:cxn modelId="{86AD59CC-2DE6-4D37-BB47-3CF4E46A551C}" type="presParOf" srcId="{29002581-DC49-495F-B95B-615D1144658C}" destId="{A78E21A5-9B2E-4392-B1C7-3B4DE193AFF2}" srcOrd="1" destOrd="0" presId="urn:microsoft.com/office/officeart/2005/8/layout/hierarchy1"/>
    <dgm:cxn modelId="{F8BADE68-0855-4640-8DFE-6CEFA3CF2F47}" type="presParOf" srcId="{E7BA019B-637A-4B8A-A6FB-EDF57A37A173}" destId="{3FC43D0A-ED2B-4388-B33E-8D69A5C06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D424D-74BD-4367-9E05-A2BB30487D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ABC90C-4444-49AF-991B-96563101650A}">
      <dgm:prSet/>
      <dgm:spPr/>
      <dgm:t>
        <a:bodyPr/>
        <a:lstStyle/>
        <a:p>
          <a:pPr>
            <a:defRPr cap="all"/>
          </a:pPr>
          <a:r>
            <a:rPr lang="it-IT"/>
            <a:t>Ricerca video in base a data pubblicazione</a:t>
          </a:r>
          <a:endParaRPr lang="en-US"/>
        </a:p>
      </dgm:t>
    </dgm:pt>
    <dgm:pt modelId="{E76F14D9-61B6-4CDB-B973-3D58F4AC8521}" type="parTrans" cxnId="{A845F13C-5D9C-46A8-9AFA-8BD5229E1B82}">
      <dgm:prSet/>
      <dgm:spPr/>
      <dgm:t>
        <a:bodyPr/>
        <a:lstStyle/>
        <a:p>
          <a:endParaRPr lang="en-US"/>
        </a:p>
      </dgm:t>
    </dgm:pt>
    <dgm:pt modelId="{5F3D4C01-7D3D-41A4-BD48-268C748B7DD0}" type="sibTrans" cxnId="{A845F13C-5D9C-46A8-9AFA-8BD5229E1B82}">
      <dgm:prSet/>
      <dgm:spPr/>
      <dgm:t>
        <a:bodyPr/>
        <a:lstStyle/>
        <a:p>
          <a:endParaRPr lang="en-US"/>
        </a:p>
      </dgm:t>
    </dgm:pt>
    <dgm:pt modelId="{117A556A-4AE9-48C8-9BC8-ED2F7D0A84E7}">
      <dgm:prSet/>
      <dgm:spPr/>
      <dgm:t>
        <a:bodyPr/>
        <a:lstStyle/>
        <a:p>
          <a:pPr>
            <a:defRPr cap="all"/>
          </a:pPr>
          <a:r>
            <a:rPr lang="it-IT"/>
            <a:t>Ricerca video in base a relatore </a:t>
          </a:r>
          <a:endParaRPr lang="en-US"/>
        </a:p>
      </dgm:t>
    </dgm:pt>
    <dgm:pt modelId="{E9592D3B-A925-4748-A135-6E40FC70EC4B}" type="parTrans" cxnId="{26E06345-4459-4BC4-91A3-66F8078A2A6C}">
      <dgm:prSet/>
      <dgm:spPr/>
      <dgm:t>
        <a:bodyPr/>
        <a:lstStyle/>
        <a:p>
          <a:endParaRPr lang="en-US"/>
        </a:p>
      </dgm:t>
    </dgm:pt>
    <dgm:pt modelId="{B42D7ED0-7397-48E1-AF9F-C1B2ABE684BC}" type="sibTrans" cxnId="{26E06345-4459-4BC4-91A3-66F8078A2A6C}">
      <dgm:prSet/>
      <dgm:spPr/>
      <dgm:t>
        <a:bodyPr/>
        <a:lstStyle/>
        <a:p>
          <a:endParaRPr lang="en-US"/>
        </a:p>
      </dgm:t>
    </dgm:pt>
    <dgm:pt modelId="{891E800A-2D86-4AD9-AAEE-658CA12D4032}" type="pres">
      <dgm:prSet presAssocID="{4EFD424D-74BD-4367-9E05-A2BB30487DC3}" presName="root" presStyleCnt="0">
        <dgm:presLayoutVars>
          <dgm:dir/>
          <dgm:resizeHandles val="exact"/>
        </dgm:presLayoutVars>
      </dgm:prSet>
      <dgm:spPr/>
    </dgm:pt>
    <dgm:pt modelId="{ABD4DB09-7E04-4308-ADF9-5737A7AF4787}" type="pres">
      <dgm:prSet presAssocID="{8CABC90C-4444-49AF-991B-96563101650A}" presName="compNode" presStyleCnt="0"/>
      <dgm:spPr/>
    </dgm:pt>
    <dgm:pt modelId="{669B2A19-91B4-481F-B5D0-A194FC68A085}" type="pres">
      <dgm:prSet presAssocID="{8CABC90C-4444-49AF-991B-96563101650A}" presName="iconBgRect" presStyleLbl="bgShp" presStyleIdx="0" presStyleCnt="2"/>
      <dgm:spPr/>
    </dgm:pt>
    <dgm:pt modelId="{94EEE988-5027-470C-940C-E22BC513CCC2}" type="pres">
      <dgm:prSet presAssocID="{8CABC90C-4444-49AF-991B-9656310165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A03292-1C57-4001-A6FB-A40955255372}" type="pres">
      <dgm:prSet presAssocID="{8CABC90C-4444-49AF-991B-96563101650A}" presName="spaceRect" presStyleCnt="0"/>
      <dgm:spPr/>
    </dgm:pt>
    <dgm:pt modelId="{AE80A6CD-6EC6-4E6F-AE8D-CEFC0430BFD7}" type="pres">
      <dgm:prSet presAssocID="{8CABC90C-4444-49AF-991B-96563101650A}" presName="textRect" presStyleLbl="revTx" presStyleIdx="0" presStyleCnt="2">
        <dgm:presLayoutVars>
          <dgm:chMax val="1"/>
          <dgm:chPref val="1"/>
        </dgm:presLayoutVars>
      </dgm:prSet>
      <dgm:spPr/>
    </dgm:pt>
    <dgm:pt modelId="{FEA8EEE1-89B5-4F95-BEC0-567389F94656}" type="pres">
      <dgm:prSet presAssocID="{5F3D4C01-7D3D-41A4-BD48-268C748B7DD0}" presName="sibTrans" presStyleCnt="0"/>
      <dgm:spPr/>
    </dgm:pt>
    <dgm:pt modelId="{34032783-C9F8-4413-A664-4EE2EBD6DD5D}" type="pres">
      <dgm:prSet presAssocID="{117A556A-4AE9-48C8-9BC8-ED2F7D0A84E7}" presName="compNode" presStyleCnt="0"/>
      <dgm:spPr/>
    </dgm:pt>
    <dgm:pt modelId="{B5D91803-B313-49C0-9E27-43DD99A9A978}" type="pres">
      <dgm:prSet presAssocID="{117A556A-4AE9-48C8-9BC8-ED2F7D0A84E7}" presName="iconBgRect" presStyleLbl="bgShp" presStyleIdx="1" presStyleCnt="2"/>
      <dgm:spPr/>
    </dgm:pt>
    <dgm:pt modelId="{57B73603-4B70-4979-BE2A-639E6F7DB092}" type="pres">
      <dgm:prSet presAssocID="{117A556A-4AE9-48C8-9BC8-ED2F7D0A84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78D5F3C-CCD2-456E-ABAF-6401CA76321D}" type="pres">
      <dgm:prSet presAssocID="{117A556A-4AE9-48C8-9BC8-ED2F7D0A84E7}" presName="spaceRect" presStyleCnt="0"/>
      <dgm:spPr/>
    </dgm:pt>
    <dgm:pt modelId="{BA3E08A1-B50D-4478-B828-AD4678B3A065}" type="pres">
      <dgm:prSet presAssocID="{117A556A-4AE9-48C8-9BC8-ED2F7D0A84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695003-C277-4C9D-9FBC-9EC89C3608A3}" type="presOf" srcId="{8CABC90C-4444-49AF-991B-96563101650A}" destId="{AE80A6CD-6EC6-4E6F-AE8D-CEFC0430BFD7}" srcOrd="0" destOrd="0" presId="urn:microsoft.com/office/officeart/2018/5/layout/IconCircleLabelList"/>
    <dgm:cxn modelId="{A845F13C-5D9C-46A8-9AFA-8BD5229E1B82}" srcId="{4EFD424D-74BD-4367-9E05-A2BB30487DC3}" destId="{8CABC90C-4444-49AF-991B-96563101650A}" srcOrd="0" destOrd="0" parTransId="{E76F14D9-61B6-4CDB-B973-3D58F4AC8521}" sibTransId="{5F3D4C01-7D3D-41A4-BD48-268C748B7DD0}"/>
    <dgm:cxn modelId="{26E06345-4459-4BC4-91A3-66F8078A2A6C}" srcId="{4EFD424D-74BD-4367-9E05-A2BB30487DC3}" destId="{117A556A-4AE9-48C8-9BC8-ED2F7D0A84E7}" srcOrd="1" destOrd="0" parTransId="{E9592D3B-A925-4748-A135-6E40FC70EC4B}" sibTransId="{B42D7ED0-7397-48E1-AF9F-C1B2ABE684BC}"/>
    <dgm:cxn modelId="{236F12A7-C191-49D4-B2D0-19705C1BB4B4}" type="presOf" srcId="{4EFD424D-74BD-4367-9E05-A2BB30487DC3}" destId="{891E800A-2D86-4AD9-AAEE-658CA12D4032}" srcOrd="0" destOrd="0" presId="urn:microsoft.com/office/officeart/2018/5/layout/IconCircleLabelList"/>
    <dgm:cxn modelId="{E402FBE3-D829-4954-8FE4-998174B815D6}" type="presOf" srcId="{117A556A-4AE9-48C8-9BC8-ED2F7D0A84E7}" destId="{BA3E08A1-B50D-4478-B828-AD4678B3A065}" srcOrd="0" destOrd="0" presId="urn:microsoft.com/office/officeart/2018/5/layout/IconCircleLabelList"/>
    <dgm:cxn modelId="{67FD95FB-9B56-4F44-8827-D93179D3EC26}" type="presParOf" srcId="{891E800A-2D86-4AD9-AAEE-658CA12D4032}" destId="{ABD4DB09-7E04-4308-ADF9-5737A7AF4787}" srcOrd="0" destOrd="0" presId="urn:microsoft.com/office/officeart/2018/5/layout/IconCircleLabelList"/>
    <dgm:cxn modelId="{04A68A4D-1594-4D88-A52B-2A676D139DBC}" type="presParOf" srcId="{ABD4DB09-7E04-4308-ADF9-5737A7AF4787}" destId="{669B2A19-91B4-481F-B5D0-A194FC68A085}" srcOrd="0" destOrd="0" presId="urn:microsoft.com/office/officeart/2018/5/layout/IconCircleLabelList"/>
    <dgm:cxn modelId="{39BDF302-21A2-4689-855C-FBD0A3EFBD82}" type="presParOf" srcId="{ABD4DB09-7E04-4308-ADF9-5737A7AF4787}" destId="{94EEE988-5027-470C-940C-E22BC513CCC2}" srcOrd="1" destOrd="0" presId="urn:microsoft.com/office/officeart/2018/5/layout/IconCircleLabelList"/>
    <dgm:cxn modelId="{66904841-82E4-4D50-B4B6-529C45D96856}" type="presParOf" srcId="{ABD4DB09-7E04-4308-ADF9-5737A7AF4787}" destId="{F0A03292-1C57-4001-A6FB-A40955255372}" srcOrd="2" destOrd="0" presId="urn:microsoft.com/office/officeart/2018/5/layout/IconCircleLabelList"/>
    <dgm:cxn modelId="{F1B18C19-3199-4DA2-ADDC-6511BDCB381A}" type="presParOf" srcId="{ABD4DB09-7E04-4308-ADF9-5737A7AF4787}" destId="{AE80A6CD-6EC6-4E6F-AE8D-CEFC0430BFD7}" srcOrd="3" destOrd="0" presId="urn:microsoft.com/office/officeart/2018/5/layout/IconCircleLabelList"/>
    <dgm:cxn modelId="{92662AA0-26B7-41AD-99C6-242194C8D2AC}" type="presParOf" srcId="{891E800A-2D86-4AD9-AAEE-658CA12D4032}" destId="{FEA8EEE1-89B5-4F95-BEC0-567389F94656}" srcOrd="1" destOrd="0" presId="urn:microsoft.com/office/officeart/2018/5/layout/IconCircleLabelList"/>
    <dgm:cxn modelId="{9CB3BC19-745F-4405-BDDC-1BA4202BCAEA}" type="presParOf" srcId="{891E800A-2D86-4AD9-AAEE-658CA12D4032}" destId="{34032783-C9F8-4413-A664-4EE2EBD6DD5D}" srcOrd="2" destOrd="0" presId="urn:microsoft.com/office/officeart/2018/5/layout/IconCircleLabelList"/>
    <dgm:cxn modelId="{B6D4DBDF-E77D-460D-A75F-BE13C71CBE06}" type="presParOf" srcId="{34032783-C9F8-4413-A664-4EE2EBD6DD5D}" destId="{B5D91803-B313-49C0-9E27-43DD99A9A978}" srcOrd="0" destOrd="0" presId="urn:microsoft.com/office/officeart/2018/5/layout/IconCircleLabelList"/>
    <dgm:cxn modelId="{6B381E12-493E-4722-844B-484339C69ECC}" type="presParOf" srcId="{34032783-C9F8-4413-A664-4EE2EBD6DD5D}" destId="{57B73603-4B70-4979-BE2A-639E6F7DB092}" srcOrd="1" destOrd="0" presId="urn:microsoft.com/office/officeart/2018/5/layout/IconCircleLabelList"/>
    <dgm:cxn modelId="{E64E1024-9342-4E2E-8578-7037258D02D7}" type="presParOf" srcId="{34032783-C9F8-4413-A664-4EE2EBD6DD5D}" destId="{178D5F3C-CCD2-456E-ABAF-6401CA76321D}" srcOrd="2" destOrd="0" presId="urn:microsoft.com/office/officeart/2018/5/layout/IconCircleLabelList"/>
    <dgm:cxn modelId="{F15D68A8-5158-43A4-A4B4-55D19824E759}" type="presParOf" srcId="{34032783-C9F8-4413-A664-4EE2EBD6DD5D}" destId="{BA3E08A1-B50D-4478-B828-AD4678B3A0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7003D-5AC1-43A7-9ED1-8C625C343C29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0B0A3-5259-482D-80ED-A8C90195DCDD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Sintassi del linguaggio query </a:t>
          </a:r>
          <a:r>
            <a:rPr lang="it-IT" sz="3300" kern="1200" dirty="0" err="1"/>
            <a:t>Pyspark</a:t>
          </a:r>
          <a:endParaRPr lang="en-US" sz="3300" kern="1200" dirty="0"/>
        </a:p>
      </dsp:txBody>
      <dsp:txXfrm>
        <a:off x="560236" y="832323"/>
        <a:ext cx="4149382" cy="2576345"/>
      </dsp:txXfrm>
    </dsp:sp>
    <dsp:sp modelId="{020AA5B5-ED42-4E90-BD4F-5A470CDEB257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21A5-9B2E-4392-B1C7-3B4DE193AFF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Difficoltà nel testare lo script causa tempi di avvio dell’architettura cloud prolungati</a:t>
          </a:r>
          <a:endParaRPr lang="en-US" sz="33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2A19-91B4-481F-B5D0-A194FC68A085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EE988-5027-470C-940C-E22BC513CCC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0A6CD-6EC6-4E6F-AE8D-CEFC0430BFD7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data pubblicazione</a:t>
          </a:r>
          <a:endParaRPr lang="en-US" sz="2400" kern="1200"/>
        </a:p>
      </dsp:txBody>
      <dsp:txXfrm>
        <a:off x="1114199" y="2973040"/>
        <a:ext cx="3600000" cy="720000"/>
      </dsp:txXfrm>
    </dsp:sp>
    <dsp:sp modelId="{B5D91803-B313-49C0-9E27-43DD99A9A978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73603-4B70-4979-BE2A-639E6F7DB092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E08A1-B50D-4478-B828-AD4678B3A065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relatore </a:t>
          </a:r>
          <a:endParaRPr lang="en-US" sz="2400" kern="1200"/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C9873F-9E98-4CC6-AF2D-4752D04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Criticità tecniche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00B4C67-8D85-47F0-A9B2-5C6C5C562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08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34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0A27D9-D7FF-4387-874B-47CCD95B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Possibili evoluzioni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35A85E23-1502-4421-BA51-4120317BF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043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6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67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E4B620-ABC2-49AA-8595-7A3E1B09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96" y="558679"/>
            <a:ext cx="5977937" cy="1666501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Get_Next_By_Url</a:t>
            </a:r>
            <a:endParaRPr lang="it-IT" sz="4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D11AD-E109-4265-A624-A7C44598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96" y="2610417"/>
            <a:ext cx="3852493" cy="3342747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Abbiamo creato una nuova lambda </a:t>
            </a:r>
            <a:r>
              <a:rPr lang="it-IT" sz="1800" dirty="0" err="1">
                <a:solidFill>
                  <a:srgbClr val="FFFFFF"/>
                </a:solidFill>
              </a:rPr>
              <a:t>function</a:t>
            </a:r>
            <a:r>
              <a:rPr lang="it-IT" sz="1800" dirty="0">
                <a:solidFill>
                  <a:srgbClr val="FFFFFF"/>
                </a:solidFill>
              </a:rPr>
              <a:t> basandoci su </a:t>
            </a:r>
            <a:r>
              <a:rPr lang="it-IT" sz="1800" dirty="0" err="1">
                <a:solidFill>
                  <a:srgbClr val="FFFFFF"/>
                </a:solidFill>
              </a:rPr>
              <a:t>Get_Talk_Ny_Tag</a:t>
            </a:r>
            <a:r>
              <a:rPr lang="it-IT" sz="1800" dirty="0">
                <a:solidFill>
                  <a:srgbClr val="FFFFFF"/>
                </a:solidFill>
              </a:rPr>
              <a:t>. E’ stato necessario modificare il file </a:t>
            </a:r>
            <a:r>
              <a:rPr lang="it-IT" sz="1800" b="1" dirty="0">
                <a:solidFill>
                  <a:srgbClr val="FFFFFF"/>
                </a:solidFill>
              </a:rPr>
              <a:t>handler.js</a:t>
            </a:r>
            <a:r>
              <a:rPr lang="it-IT" sz="1800" dirty="0">
                <a:solidFill>
                  <a:srgbClr val="FFFFFF"/>
                </a:solidFill>
              </a:rPr>
              <a:t> per cambiare la natura della query:</a:t>
            </a:r>
          </a:p>
        </p:txBody>
      </p:sp>
      <p:pic>
        <p:nvPicPr>
          <p:cNvPr id="9" name="Immagine 8" descr="Immagine che contiene monitor, schermo, telefono, cellulare&#10;&#10;Descrizione generata automaticamente">
            <a:extLst>
              <a:ext uri="{FF2B5EF4-FFF2-40B4-BE49-F238E27FC236}">
                <a16:creationId xmlns:a16="http://schemas.microsoft.com/office/drawing/2014/main" id="{30122B1D-E784-4F65-9EF2-F72A004A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5" y="0"/>
            <a:ext cx="6697010" cy="3639058"/>
          </a:xfrm>
          <a:prstGeom prst="rect">
            <a:avLst/>
          </a:prstGeom>
        </p:spPr>
      </p:pic>
      <p:pic>
        <p:nvPicPr>
          <p:cNvPr id="11" name="Immagine 10" descr="Immagine che contiene schermo, monitor, televisione, sedendo&#10;&#10;Descrizione generata automaticamente">
            <a:extLst>
              <a:ext uri="{FF2B5EF4-FFF2-40B4-BE49-F238E27FC236}">
                <a16:creationId xmlns:a16="http://schemas.microsoft.com/office/drawing/2014/main" id="{31828081-476A-4038-8F5F-8D367276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6" y="3808557"/>
            <a:ext cx="6697010" cy="30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5CB2F-9F44-4E42-9803-1697E1F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chemeClr val="tx1"/>
                </a:solidFill>
              </a:rPr>
              <a:t>Dati ottenuti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8FAB2-E424-45A7-A76E-FE065179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1828801" cy="3342747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Tramite </a:t>
            </a:r>
            <a:r>
              <a:rPr lang="it-IT" sz="1800" dirty="0" err="1">
                <a:solidFill>
                  <a:schemeClr val="tx1"/>
                </a:solidFill>
              </a:rPr>
              <a:t>Postman</a:t>
            </a:r>
            <a:r>
              <a:rPr lang="it-IT" sz="1800" dirty="0">
                <a:solidFill>
                  <a:schemeClr val="tx1"/>
                </a:solidFill>
              </a:rPr>
              <a:t> abbiamo testato il corretto funzionamento della funzione.</a:t>
            </a:r>
          </a:p>
          <a:p>
            <a:r>
              <a:rPr lang="it-IT" sz="1800" dirty="0">
                <a:solidFill>
                  <a:schemeClr val="tx1"/>
                </a:solidFill>
              </a:rPr>
              <a:t>In base </a:t>
            </a:r>
            <a:r>
              <a:rPr lang="it-IT" sz="1800" dirty="0" err="1">
                <a:solidFill>
                  <a:schemeClr val="tx1"/>
                </a:solidFill>
              </a:rPr>
              <a:t>all’url</a:t>
            </a:r>
            <a:r>
              <a:rPr lang="it-IT" sz="1800" dirty="0">
                <a:solidFill>
                  <a:schemeClr val="tx1"/>
                </a:solidFill>
              </a:rPr>
              <a:t> passato, restituisce il JSON corrispondente, compreso di </a:t>
            </a:r>
            <a:r>
              <a:rPr lang="it-IT" sz="1800" b="1" dirty="0" err="1">
                <a:solidFill>
                  <a:schemeClr val="tx1"/>
                </a:solidFill>
              </a:rPr>
              <a:t>url_next</a:t>
            </a:r>
            <a:endParaRPr lang="it-IT" sz="1800" b="1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7C38F9-1679-47CC-9CE9-FE591FB4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467030"/>
            <a:ext cx="9100457" cy="4390970"/>
          </a:xfrm>
          <a:prstGeom prst="rect">
            <a:avLst/>
          </a:prstGeom>
        </p:spPr>
      </p:pic>
      <p:pic>
        <p:nvPicPr>
          <p:cNvPr id="5" name="Immagine 4" descr="Immagine che contiene cibo, disegnando&#10;&#10;Descrizione generata automaticamente">
            <a:extLst>
              <a:ext uri="{FF2B5EF4-FFF2-40B4-BE49-F238E27FC236}">
                <a16:creationId xmlns:a16="http://schemas.microsoft.com/office/drawing/2014/main" id="{F43E9437-4790-468D-8CDD-0E27B6B5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31" y="776315"/>
            <a:ext cx="7033858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1FDCDC-B093-4A5B-9B0B-AFF9D103216E}"/>
              </a:ext>
            </a:extLst>
          </p:cNvPr>
          <p:cNvSpPr txBox="1"/>
          <p:nvPr/>
        </p:nvSpPr>
        <p:spPr>
          <a:xfrm>
            <a:off x="10785394" y="356213"/>
            <a:ext cx="1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u="sng" dirty="0"/>
              <a:t>Richiesta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3E1627-F52C-4C3D-85A4-AB9F0E114DA8}"/>
              </a:ext>
            </a:extLst>
          </p:cNvPr>
          <p:cNvSpPr txBox="1"/>
          <p:nvPr/>
        </p:nvSpPr>
        <p:spPr>
          <a:xfrm>
            <a:off x="10694126" y="2063931"/>
            <a:ext cx="14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211639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A89DA-D585-4928-B3AD-5337F806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Esperienza utente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566424C-BCA9-456F-AA5F-C2EF8D983296}"/>
              </a:ext>
            </a:extLst>
          </p:cNvPr>
          <p:cNvGrpSpPr/>
          <p:nvPr/>
        </p:nvGrpSpPr>
        <p:grpSpPr>
          <a:xfrm>
            <a:off x="8808720" y="0"/>
            <a:ext cx="3239647" cy="6252633"/>
            <a:chOff x="8381698" y="50800"/>
            <a:chExt cx="3361869" cy="6316133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A9E30E6-BF1C-4FB2-963E-05259D50A275}"/>
                </a:ext>
              </a:extLst>
            </p:cNvPr>
            <p:cNvSpPr/>
            <p:nvPr/>
          </p:nvSpPr>
          <p:spPr>
            <a:xfrm>
              <a:off x="8381698" y="50800"/>
              <a:ext cx="3361869" cy="631613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873CE0D1-738C-4A7E-93B9-4B7FD97B0CBD}"/>
                </a:ext>
              </a:extLst>
            </p:cNvPr>
            <p:cNvSpPr/>
            <p:nvPr/>
          </p:nvSpPr>
          <p:spPr>
            <a:xfrm>
              <a:off x="8449734" y="84667"/>
              <a:ext cx="3225799" cy="618066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2"/>
                </a:solidFill>
              </a:endParaRPr>
            </a:p>
          </p:txBody>
        </p:sp>
        <p:sp>
          <p:nvSpPr>
            <p:cNvPr id="5" name="Connettore 4">
              <a:extLst>
                <a:ext uri="{FF2B5EF4-FFF2-40B4-BE49-F238E27FC236}">
                  <a16:creationId xmlns:a16="http://schemas.microsoft.com/office/drawing/2014/main" id="{9DF8EC46-E990-4116-B505-EAED115B71BA}"/>
                </a:ext>
              </a:extLst>
            </p:cNvPr>
            <p:cNvSpPr/>
            <p:nvPr/>
          </p:nvSpPr>
          <p:spPr>
            <a:xfrm>
              <a:off x="9965266" y="5922433"/>
              <a:ext cx="194734" cy="177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CC9A4D47-37D8-4D50-8E4C-03978519BE03}"/>
                </a:ext>
              </a:extLst>
            </p:cNvPr>
            <p:cNvSpPr/>
            <p:nvPr/>
          </p:nvSpPr>
          <p:spPr>
            <a:xfrm rot="15964465">
              <a:off x="9294432" y="5938394"/>
              <a:ext cx="224545" cy="1797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DA116A9-2CD4-41E0-A7CA-CF46539385A5}"/>
                </a:ext>
              </a:extLst>
            </p:cNvPr>
            <p:cNvSpPr/>
            <p:nvPr/>
          </p:nvSpPr>
          <p:spPr>
            <a:xfrm>
              <a:off x="10621193" y="5922433"/>
              <a:ext cx="194734" cy="19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3555E5E9-DBA2-4EE9-9079-68279FAE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5029" y="346003"/>
              <a:ext cx="2855205" cy="1627160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CC65871-E133-4DDC-A1ED-4C33938C4D70}"/>
                </a:ext>
              </a:extLst>
            </p:cNvPr>
            <p:cNvSpPr txBox="1"/>
            <p:nvPr/>
          </p:nvSpPr>
          <p:spPr>
            <a:xfrm>
              <a:off x="8635029" y="3208866"/>
              <a:ext cx="1315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>
                  <a:solidFill>
                    <a:schemeClr val="bg2"/>
                  </a:solidFill>
                </a:rPr>
                <a:t>Suggeriti</a:t>
              </a:r>
              <a:endParaRPr lang="it-IT" sz="1200" dirty="0">
                <a:solidFill>
                  <a:schemeClr val="bg2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43387601-3219-42A2-9824-B8771610E3B5}"/>
                </a:ext>
              </a:extLst>
            </p:cNvPr>
            <p:cNvSpPr txBox="1"/>
            <p:nvPr/>
          </p:nvSpPr>
          <p:spPr>
            <a:xfrm>
              <a:off x="8683650" y="2052743"/>
              <a:ext cx="28065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/>
                  </a:solidFill>
                </a:rPr>
                <a:t>Perché ci arrabbiamo — e perché è salutare</a:t>
              </a:r>
            </a:p>
            <a:p>
              <a:endParaRPr lang="it-IT" sz="900" dirty="0">
                <a:solidFill>
                  <a:schemeClr val="bg2"/>
                </a:solidFill>
              </a:endParaRPr>
            </a:p>
            <a:p>
              <a:r>
                <a:rPr lang="it-IT" sz="900" dirty="0">
                  <a:solidFill>
                    <a:schemeClr val="bg2"/>
                  </a:solidFill>
                </a:rPr>
                <a:t>Speaker: </a:t>
              </a:r>
              <a:r>
                <a:rPr lang="it-IT" sz="900" b="1" dirty="0">
                  <a:solidFill>
                    <a:schemeClr val="bg2"/>
                  </a:solidFill>
                </a:rPr>
                <a:t>Ryan Martin</a:t>
              </a:r>
              <a:endParaRPr lang="it-IT" sz="900" dirty="0">
                <a:solidFill>
                  <a:schemeClr val="bg2"/>
                </a:solidFill>
              </a:endParaRPr>
            </a:p>
            <a:p>
              <a:endParaRPr lang="it-IT" sz="1200" dirty="0">
                <a:solidFill>
                  <a:schemeClr val="bg2"/>
                </a:solidFill>
              </a:endParaRPr>
            </a:p>
          </p:txBody>
        </p:sp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C1526516-5BC9-4EE4-A47F-5046C4379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5089" y="3429000"/>
              <a:ext cx="1225145" cy="675753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21F5741-839D-43DB-AF80-D098D896AD27}"/>
                </a:ext>
              </a:extLst>
            </p:cNvPr>
            <p:cNvSpPr txBox="1"/>
            <p:nvPr/>
          </p:nvSpPr>
          <p:spPr>
            <a:xfrm>
              <a:off x="8635029" y="3582210"/>
              <a:ext cx="1485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 err="1">
                  <a:solidFill>
                    <a:schemeClr val="bg2"/>
                  </a:solidFill>
                </a:rPr>
                <a:t>You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aren’t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at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mercy</a:t>
              </a:r>
              <a:r>
                <a:rPr lang="it-IT" sz="900" dirty="0">
                  <a:solidFill>
                    <a:schemeClr val="bg2"/>
                  </a:solidFill>
                </a:rPr>
                <a:t> of </a:t>
              </a:r>
              <a:r>
                <a:rPr lang="it-IT" sz="900" dirty="0" err="1">
                  <a:solidFill>
                    <a:schemeClr val="bg2"/>
                  </a:solidFill>
                </a:rPr>
                <a:t>your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emotions</a:t>
              </a:r>
              <a:endParaRPr lang="it-IT" sz="900" dirty="0">
                <a:solidFill>
                  <a:schemeClr val="bg2"/>
                </a:solidFill>
              </a:endParaRPr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1B69DFCF-24AC-479C-92F6-2587F16C6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7590" y="4337839"/>
              <a:ext cx="1235188" cy="675753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E106248-0A2A-4C5C-9752-24CBC7131E3A}"/>
                </a:ext>
              </a:extLst>
            </p:cNvPr>
            <p:cNvSpPr txBox="1"/>
            <p:nvPr/>
          </p:nvSpPr>
          <p:spPr>
            <a:xfrm>
              <a:off x="8635029" y="4491049"/>
              <a:ext cx="1485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chemeClr val="bg2"/>
                  </a:solidFill>
                </a:rPr>
                <a:t>The power of </a:t>
              </a:r>
              <a:r>
                <a:rPr lang="it-IT" sz="900" dirty="0" err="1">
                  <a:solidFill>
                    <a:schemeClr val="bg2"/>
                  </a:solidFill>
                </a:rPr>
                <a:t>women’s</a:t>
              </a:r>
              <a:r>
                <a:rPr lang="it-IT" sz="900" dirty="0">
                  <a:solidFill>
                    <a:schemeClr val="bg2"/>
                  </a:solidFill>
                </a:rPr>
                <a:t> anger</a:t>
              </a:r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DE4DA92-50BE-48D2-B556-8064DC32C04D}"/>
              </a:ext>
            </a:extLst>
          </p:cNvPr>
          <p:cNvSpPr txBox="1"/>
          <p:nvPr/>
        </p:nvSpPr>
        <p:spPr>
          <a:xfrm>
            <a:off x="1226820" y="2141220"/>
            <a:ext cx="6316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Tramite questa funzione è possibile reperire gli </a:t>
            </a:r>
            <a:r>
              <a:rPr lang="it-IT" dirty="0" err="1"/>
              <a:t>url</a:t>
            </a:r>
            <a:r>
              <a:rPr lang="it-IT" dirty="0"/>
              <a:t> dei video consigliati come successivi a quello al momento in esecuzione. </a:t>
            </a:r>
          </a:p>
          <a:p>
            <a:endParaRPr lang="it-IT" dirty="0"/>
          </a:p>
          <a:p>
            <a:r>
              <a:rPr lang="it-IT" dirty="0"/>
              <a:t>Tramite questi </a:t>
            </a:r>
            <a:r>
              <a:rPr lang="it-IT" dirty="0" err="1"/>
              <a:t>url</a:t>
            </a:r>
            <a:r>
              <a:rPr lang="it-IT" dirty="0"/>
              <a:t> vengono ottenuti titoli e anteprime dei video consigliati, che vengono esposti sotto al video in esecuzione. L’utente può </a:t>
            </a:r>
            <a:r>
              <a:rPr lang="it-IT" dirty="0" err="1"/>
              <a:t>cliccarli</a:t>
            </a:r>
            <a:r>
              <a:rPr lang="it-IT" dirty="0"/>
              <a:t> e passare alla visione del </a:t>
            </a:r>
          </a:p>
          <a:p>
            <a:r>
              <a:rPr lang="it-IT" dirty="0"/>
              <a:t>Video suggerito</a:t>
            </a:r>
          </a:p>
        </p:txBody>
      </p:sp>
    </p:spTree>
    <p:extLst>
      <p:ext uri="{BB962C8B-B14F-4D97-AF65-F5344CB8AC3E}">
        <p14:creationId xmlns:p14="http://schemas.microsoft.com/office/powerpoint/2010/main" val="85313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2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601" y="1048014"/>
            <a:ext cx="5923721" cy="4761971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5220E11-2AAC-3C46-8319-0F2942EE0E74}"/>
              </a:ext>
            </a:extLst>
          </p:cNvPr>
          <p:cNvSpPr/>
          <p:nvPr/>
        </p:nvSpPr>
        <p:spPr>
          <a:xfrm>
            <a:off x="1198605" y="2069412"/>
            <a:ext cx="9957075" cy="8134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lvl="0"/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L’ALTA REATTIVITA’ </a:t>
            </a:r>
            <a:r>
              <a:rPr lang="it-IT" dirty="0"/>
              <a:t>è una caratteristica garantita da una gestione efficiente degli</a:t>
            </a:r>
          </a:p>
          <a:p>
            <a:pPr lvl="0"/>
            <a:r>
              <a:rPr lang="it-IT" dirty="0"/>
              <a:t>	algoritmi di ricerca</a:t>
            </a:r>
            <a:r>
              <a:rPr lang="en-US" dirty="0"/>
              <a:t> e da un’</a:t>
            </a:r>
            <a:r>
              <a:rPr lang="it-IT" dirty="0"/>
              <a:t>interazione efficace con il database.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989216"/>
            <a:ext cx="9957075" cy="98813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INTERFACCIA SEMPLICE ED INTUITIVA</a:t>
            </a:r>
            <a:r>
              <a:rPr lang="it-IT" dirty="0"/>
              <a:t>: Il design </a:t>
            </a:r>
            <a:r>
              <a:rPr lang="it-IT" dirty="0" err="1"/>
              <a:t>user-friendly</a:t>
            </a:r>
            <a:r>
              <a:rPr lang="it-IT" dirty="0"/>
              <a:t> dell’interfaccia di </a:t>
            </a:r>
          </a:p>
          <a:p>
            <a:r>
              <a:rPr lang="it-IT" dirty="0"/>
              <a:t>	</a:t>
            </a:r>
            <a:r>
              <a:rPr lang="it-IT" dirty="0" err="1"/>
              <a:t>MyTEDx</a:t>
            </a:r>
            <a:r>
              <a:rPr lang="it-IT" dirty="0"/>
              <a:t>  la rende intuitiva e di semplice utilizzo. L’aspetto lineare e pulito permette </a:t>
            </a:r>
          </a:p>
          <a:p>
            <a:r>
              <a:rPr lang="it-IT" dirty="0"/>
              <a:t>	un comodo e piacevole utilizzo e previene potenziali errori da parte dell’utente.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4BF6023-775E-1944-94A1-9F034EC6CFF6}"/>
              </a:ext>
            </a:extLst>
          </p:cNvPr>
          <p:cNvSpPr/>
          <p:nvPr/>
        </p:nvSpPr>
        <p:spPr>
          <a:xfrm>
            <a:off x="1198604" y="4108619"/>
            <a:ext cx="9957075" cy="75994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INTEGRAZIONE DATI AGGIORNATI </a:t>
            </a:r>
            <a:r>
              <a:rPr lang="en-US" dirty="0"/>
              <a:t>: Il DataBase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comoda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di </a:t>
            </a:r>
            <a:r>
              <a:rPr lang="en-US" dirty="0" err="1"/>
              <a:t>conseguenza</a:t>
            </a:r>
            <a:r>
              <a:rPr lang="en-US" dirty="0"/>
              <a:t> la facile </a:t>
            </a:r>
            <a:r>
              <a:rPr lang="en-US" dirty="0" err="1"/>
              <a:t>possibilità</a:t>
            </a:r>
            <a:r>
              <a:rPr lang="en-US" dirty="0"/>
              <a:t> di aggiornamento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F73E7C7-F18F-6D41-9FB1-27EF25255A33}"/>
              </a:ext>
            </a:extLst>
          </p:cNvPr>
          <p:cNvSpPr/>
          <p:nvPr/>
        </p:nvSpPr>
        <p:spPr>
          <a:xfrm>
            <a:off x="1198604" y="5010664"/>
            <a:ext cx="9957076" cy="10742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GESTIONE ACCOUNT</a:t>
            </a:r>
            <a:r>
              <a:rPr lang="it-IT" dirty="0"/>
              <a:t>: La gestione degli account impedisce il sovraccarico dei </a:t>
            </a:r>
          </a:p>
          <a:p>
            <a:r>
              <a:rPr lang="it-IT" dirty="0"/>
              <a:t>	profili, inserendo alcune limitazioni nella condivisione e nel salvataggio di video.</a:t>
            </a:r>
          </a:p>
          <a:p>
            <a:r>
              <a:rPr lang="it-IT" dirty="0"/>
              <a:t>	Gli account inattivi per un periodo di tempo prolungato vengono eliminati.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ttangolo 12" descr="Magnifying glass">
            <a:extLst>
              <a:ext uri="{FF2B5EF4-FFF2-40B4-BE49-F238E27FC236}">
                <a16:creationId xmlns:a16="http://schemas.microsoft.com/office/drawing/2014/main" id="{F042D60F-5813-8941-BD5E-EEBFC2D0EA98}"/>
              </a:ext>
            </a:extLst>
          </p:cNvPr>
          <p:cNvSpPr/>
          <p:nvPr/>
        </p:nvSpPr>
        <p:spPr>
          <a:xfrm>
            <a:off x="1373249" y="2180709"/>
            <a:ext cx="590823" cy="59082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73249" y="3162167"/>
            <a:ext cx="590823" cy="5908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ttangolo 14" descr="Gears">
            <a:extLst>
              <a:ext uri="{FF2B5EF4-FFF2-40B4-BE49-F238E27FC236}">
                <a16:creationId xmlns:a16="http://schemas.microsoft.com/office/drawing/2014/main" id="{74F0118F-988F-3E49-A36C-AA3D8049A182}"/>
              </a:ext>
            </a:extLst>
          </p:cNvPr>
          <p:cNvSpPr/>
          <p:nvPr/>
        </p:nvSpPr>
        <p:spPr>
          <a:xfrm>
            <a:off x="1373249" y="4168881"/>
            <a:ext cx="590823" cy="5908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ttangolo 15" descr="Warning">
            <a:extLst>
              <a:ext uri="{FF2B5EF4-FFF2-40B4-BE49-F238E27FC236}">
                <a16:creationId xmlns:a16="http://schemas.microsoft.com/office/drawing/2014/main" id="{B6C590C7-2A7C-6846-868A-A36DEDC0774C}"/>
              </a:ext>
            </a:extLst>
          </p:cNvPr>
          <p:cNvSpPr/>
          <p:nvPr/>
        </p:nvSpPr>
        <p:spPr>
          <a:xfrm>
            <a:off x="1373249" y="5216933"/>
            <a:ext cx="590823" cy="5908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76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Aggiunta watch_next_dataset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E1B9ED3-61EF-4035-969F-404AA77D1C03}"/>
              </a:ext>
            </a:extLst>
          </p:cNvPr>
          <p:cNvSpPr/>
          <p:nvPr/>
        </p:nvSpPr>
        <p:spPr>
          <a:xfrm>
            <a:off x="352680" y="2133600"/>
            <a:ext cx="11486606" cy="403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56" y="2133600"/>
            <a:ext cx="11653053" cy="40386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bg1"/>
                </a:solidFill>
              </a:rPr>
              <a:t>Lo script del job pyspark è stato aggiornato con le seguenti righe di codice: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100" b="1" dirty="0">
                <a:solidFill>
                  <a:schemeClr val="bg1"/>
                </a:solidFill>
              </a:rPr>
              <a:t>  ## READ WATCH_NEXT 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ted_watch_next_dataset_path = "s3://pirotta-bucket-mytedx/watch_next_dataset.csv"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spark.read.option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header</a:t>
            </a:r>
            <a:r>
              <a:rPr lang="it-IT" sz="1200" dirty="0">
                <a:solidFill>
                  <a:schemeClr val="bg1"/>
                </a:solidFill>
              </a:rPr>
              <a:t>","</a:t>
            </a:r>
            <a:r>
              <a:rPr lang="it-IT" sz="1200" dirty="0" err="1">
                <a:solidFill>
                  <a:schemeClr val="bg1"/>
                </a:solidFill>
              </a:rPr>
              <a:t>true</a:t>
            </a:r>
            <a:r>
              <a:rPr lang="it-IT" sz="1200" dirty="0">
                <a:solidFill>
                  <a:schemeClr val="bg1"/>
                </a:solidFill>
              </a:rPr>
              <a:t>").</a:t>
            </a:r>
            <a:r>
              <a:rPr lang="it-IT" sz="1200" dirty="0" err="1">
                <a:solidFill>
                  <a:schemeClr val="bg1"/>
                </a:solidFill>
              </a:rPr>
              <a:t>csv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ted_watch_next_dataset_path</a:t>
            </a:r>
            <a:r>
              <a:rPr lang="it-IT" sz="12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it-IT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100" b="1" dirty="0">
                <a:solidFill>
                  <a:schemeClr val="bg1"/>
                </a:solidFill>
              </a:rPr>
              <a:t># ADD WATCH_NEXT TO TEDX_DATASET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 =  </a:t>
            </a:r>
            <a:r>
              <a:rPr lang="it-IT" sz="1200" dirty="0" err="1">
                <a:solidFill>
                  <a:schemeClr val="bg1"/>
                </a:solidFill>
              </a:rPr>
              <a:t>watch_next_dataset.groupBy</a:t>
            </a:r>
            <a:r>
              <a:rPr lang="it-IT" sz="1200" dirty="0">
                <a:solidFill>
                  <a:schemeClr val="bg1"/>
                </a:solidFill>
              </a:rPr>
              <a:t>(col("</a:t>
            </a:r>
            <a:r>
              <a:rPr lang="it-IT" sz="1200" dirty="0" err="1">
                <a:solidFill>
                  <a:schemeClr val="bg1"/>
                </a:solidFill>
              </a:rPr>
              <a:t>idx</a:t>
            </a:r>
            <a:r>
              <a:rPr lang="it-IT" sz="1200" dirty="0">
                <a:solidFill>
                  <a:schemeClr val="bg1"/>
                </a:solidFill>
              </a:rPr>
              <a:t>").alias("idx_ref2")).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url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url_next</a:t>
            </a:r>
            <a:r>
              <a:rPr lang="it-IT" sz="1200" dirty="0">
                <a:solidFill>
                  <a:schemeClr val="bg1"/>
                </a:solidFill>
              </a:rPr>
              <a:t>"),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watch_next_idx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id_next</a:t>
            </a:r>
            <a:r>
              <a:rPr lang="it-IT" sz="1200" dirty="0">
                <a:solidFill>
                  <a:schemeClr val="bg1"/>
                </a:solidFill>
              </a:rPr>
              <a:t>"))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tedx_dataset_agg.join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, tedx_dataset_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._id == watch_next_dataset_agg.idx_ref2, "</a:t>
            </a:r>
            <a:r>
              <a:rPr lang="it-IT" sz="1200" dirty="0" err="1">
                <a:solidFill>
                  <a:schemeClr val="bg1"/>
                </a:solidFill>
              </a:rPr>
              <a:t>left</a:t>
            </a:r>
            <a:r>
              <a:rPr lang="it-IT" sz="1200" dirty="0">
                <a:solidFill>
                  <a:schemeClr val="bg1"/>
                </a:solidFill>
              </a:rPr>
              <a:t>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</a:t>
            </a:r>
            <a:r>
              <a:rPr lang="it-IT" sz="1200" dirty="0" err="1">
                <a:solidFill>
                  <a:schemeClr val="bg1"/>
                </a:solidFill>
              </a:rPr>
              <a:t>select</a:t>
            </a:r>
            <a:r>
              <a:rPr lang="it-IT" sz="1200" dirty="0">
                <a:solidFill>
                  <a:schemeClr val="bg1"/>
                </a:solidFill>
              </a:rPr>
              <a:t>(col("*"))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.drop("idx_ref2")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24B6B2-A860-495F-939E-552F7B7A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33677"/>
            <a:ext cx="5977937" cy="127887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Collection risultante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27C1584-031D-4853-B28B-C6807D3DDA6E}"/>
              </a:ext>
            </a:extLst>
          </p:cNvPr>
          <p:cNvSpPr/>
          <p:nvPr/>
        </p:nvSpPr>
        <p:spPr>
          <a:xfrm>
            <a:off x="863600" y="3852333"/>
            <a:ext cx="7145867" cy="2700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4FBFE-623C-48DE-8B8B-C72C8262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546223"/>
            <a:ext cx="6573521" cy="4311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Lo script è stato modificato al fine di eseguire un ulteriore join con il dataset contenente i video consigliati. Lo schema risultante in </a:t>
            </a:r>
            <a:r>
              <a:rPr lang="it-IT" sz="2800" dirty="0" err="1">
                <a:solidFill>
                  <a:srgbClr val="FFFFFF"/>
                </a:solidFill>
              </a:rPr>
              <a:t>MongoDB</a:t>
            </a:r>
            <a:r>
              <a:rPr lang="it-IT" sz="2800" dirty="0">
                <a:solidFill>
                  <a:srgbClr val="FFFFFF"/>
                </a:solidFill>
              </a:rPr>
              <a:t> è il seguente:</a:t>
            </a:r>
          </a:p>
          <a:p>
            <a:pPr>
              <a:lnSpc>
                <a:spcPct val="90000"/>
              </a:lnSpc>
            </a:pPr>
            <a:endParaRPr lang="it-IT" sz="1400" dirty="0">
              <a:solidFill>
                <a:srgbClr val="FF000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_id:         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main_speaker</a:t>
            </a:r>
            <a:r>
              <a:rPr lang="it-IT" sz="2200" i="1" dirty="0">
                <a:solidFill>
                  <a:srgbClr val="92D050"/>
                </a:solidFill>
              </a:rPr>
              <a:t>:                      </a:t>
            </a:r>
            <a:r>
              <a:rPr lang="it-IT" sz="2200" dirty="0">
                <a:solidFill>
                  <a:schemeClr val="tx2"/>
                </a:solidFill>
              </a:rPr>
              <a:t>relatore del talk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details</a:t>
            </a:r>
            <a:r>
              <a:rPr lang="it-IT" sz="2200" i="1" dirty="0">
                <a:solidFill>
                  <a:srgbClr val="92D050"/>
                </a:solidFill>
              </a:rPr>
              <a:t>:                                </a:t>
            </a:r>
            <a:r>
              <a:rPr lang="it-IT" sz="2200" dirty="0">
                <a:solidFill>
                  <a:schemeClr val="tx2"/>
                </a:solidFill>
              </a:rPr>
              <a:t>dettagli sul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posted</a:t>
            </a:r>
            <a:r>
              <a:rPr lang="it-IT" sz="2200" i="1" dirty="0">
                <a:solidFill>
                  <a:srgbClr val="92D050"/>
                </a:solidFill>
              </a:rPr>
              <a:t>:     </a:t>
            </a:r>
            <a:r>
              <a:rPr lang="it-IT" sz="2200" dirty="0">
                <a:solidFill>
                  <a:schemeClr val="tx2"/>
                </a:solidFill>
              </a:rPr>
              <a:t>data di pubblicazione del video in riproduzione</a:t>
            </a:r>
            <a:endParaRPr lang="it-IT" sz="2200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url:            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tags: Array                               </a:t>
            </a:r>
            <a:r>
              <a:rPr lang="it-IT" sz="2200" dirty="0">
                <a:solidFill>
                  <a:schemeClr val="tx2"/>
                </a:solidFill>
              </a:rPr>
              <a:t>tags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url_next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id_next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Icon Mongodb Logo, HD Png Download , Transparent Png Image - PNGitem">
            <a:extLst>
              <a:ext uri="{FF2B5EF4-FFF2-40B4-BE49-F238E27FC236}">
                <a16:creationId xmlns:a16="http://schemas.microsoft.com/office/drawing/2014/main" id="{9382FCAD-6E4E-424F-A2B4-7D1CE84E2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7303"/>
          <a:stretch/>
        </p:blipFill>
        <p:spPr bwMode="auto">
          <a:xfrm>
            <a:off x="8475133" y="10"/>
            <a:ext cx="37168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738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Avenir Next LT Pro</vt:lpstr>
      <vt:lpstr>Avenir Next LT Pro Light</vt:lpstr>
      <vt:lpstr>Calibri</vt:lpstr>
      <vt:lpstr>Courier New</vt:lpstr>
      <vt:lpstr>Wingdings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Aggiunta watch_next_dataset</vt:lpstr>
      <vt:lpstr>Collection risultante</vt:lpstr>
      <vt:lpstr>Criticità tecniche</vt:lpstr>
      <vt:lpstr>Possibili evoluzioni</vt:lpstr>
      <vt:lpstr>Parte 3</vt:lpstr>
      <vt:lpstr>Get_Next_By_Url</vt:lpstr>
      <vt:lpstr>Dati ottenuti</vt:lpstr>
      <vt:lpstr>Esperienza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5</cp:revision>
  <dcterms:created xsi:type="dcterms:W3CDTF">2020-05-25T09:46:26Z</dcterms:created>
  <dcterms:modified xsi:type="dcterms:W3CDTF">2020-05-25T10:09:19Z</dcterms:modified>
</cp:coreProperties>
</file>