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 autoAdjust="0"/>
    <p:restoredTop sz="94636" autoAdjust="0"/>
  </p:normalViewPr>
  <p:slideViewPr>
    <p:cSldViewPr snapToGrid="0">
      <p:cViewPr varScale="1">
        <p:scale>
          <a:sx n="113" d="100"/>
          <a:sy n="113" d="100"/>
        </p:scale>
        <p:origin x="8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FEB1-83FF-9242-9208-739175CF7C33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424C1-00E5-0640-A88A-910797F468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0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424C1-00E5-0640-A88A-910797F4686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B620-ABC2-49AA-8595-7A3E1B0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96" y="558679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Get_Next_By_Url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D11AD-E109-4265-A624-A7C4459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96" y="2610417"/>
            <a:ext cx="3852493" cy="3342747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Abbiamo creato una nuova lambda </a:t>
            </a:r>
            <a:r>
              <a:rPr lang="it-IT" sz="1800" dirty="0" err="1">
                <a:solidFill>
                  <a:srgbClr val="FFFFFF"/>
                </a:solidFill>
              </a:rPr>
              <a:t>function</a:t>
            </a:r>
            <a:r>
              <a:rPr lang="it-IT" sz="1800" dirty="0">
                <a:solidFill>
                  <a:srgbClr val="FFFFFF"/>
                </a:solidFill>
              </a:rPr>
              <a:t> basandoci su </a:t>
            </a:r>
            <a:r>
              <a:rPr lang="it-IT" sz="1800" dirty="0" err="1">
                <a:solidFill>
                  <a:srgbClr val="FFFFFF"/>
                </a:solidFill>
              </a:rPr>
              <a:t>Get_Talk_By_Tag</a:t>
            </a:r>
            <a:r>
              <a:rPr lang="it-IT" sz="1800" dirty="0">
                <a:solidFill>
                  <a:srgbClr val="FFFFFF"/>
                </a:solidFill>
              </a:rPr>
              <a:t>. E’ stato necessario modificare il file </a:t>
            </a:r>
            <a:r>
              <a:rPr lang="it-IT" sz="1800" b="1" dirty="0">
                <a:solidFill>
                  <a:srgbClr val="FFFFFF"/>
                </a:solidFill>
              </a:rPr>
              <a:t>handler.js</a:t>
            </a:r>
            <a:r>
              <a:rPr lang="it-IT" sz="1800" dirty="0">
                <a:solidFill>
                  <a:srgbClr val="FFFFFF"/>
                </a:solidFill>
              </a:rPr>
              <a:t> per cambiare la natura della query</a:t>
            </a:r>
          </a:p>
        </p:txBody>
      </p:sp>
      <p:pic>
        <p:nvPicPr>
          <p:cNvPr id="9" name="Immagine 8" descr="Immagine che contiene monitor, schermo, telefono, cellulare&#10;&#10;Descrizione generata automaticamente">
            <a:extLst>
              <a:ext uri="{FF2B5EF4-FFF2-40B4-BE49-F238E27FC236}">
                <a16:creationId xmlns:a16="http://schemas.microsoft.com/office/drawing/2014/main" id="{30122B1D-E784-4F65-9EF2-F72A004A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5" y="0"/>
            <a:ext cx="6697010" cy="3639058"/>
          </a:xfrm>
          <a:prstGeom prst="rect">
            <a:avLst/>
          </a:prstGeom>
        </p:spPr>
      </p:pic>
      <p:pic>
        <p:nvPicPr>
          <p:cNvPr id="11" name="Immagine 10" descr="Immagine che contiene schermo, monitor, televisione, sedendo&#10;&#10;Descrizione generata automaticamente">
            <a:extLst>
              <a:ext uri="{FF2B5EF4-FFF2-40B4-BE49-F238E27FC236}">
                <a16:creationId xmlns:a16="http://schemas.microsoft.com/office/drawing/2014/main" id="{31828081-476A-4038-8F5F-8D367276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6" y="3808557"/>
            <a:ext cx="6697010" cy="3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5CB2F-9F44-4E42-9803-1697E1F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6" y="261934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Dati ottenuti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8FAB2-E424-45A7-A76E-FE06517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1828801" cy="334274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Tramite Postman abbiamo testato il corretto funzionamento della funzione.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base </a:t>
            </a:r>
            <a:r>
              <a:rPr lang="it-IT" sz="1800" dirty="0" err="1">
                <a:solidFill>
                  <a:schemeClr val="tx1"/>
                </a:solidFill>
              </a:rPr>
              <a:t>all’url</a:t>
            </a:r>
            <a:r>
              <a:rPr lang="it-IT" sz="1800" dirty="0">
                <a:solidFill>
                  <a:schemeClr val="tx1"/>
                </a:solidFill>
              </a:rPr>
              <a:t> passato, la funzione restituisce il JSON corrispondente, compreso di </a:t>
            </a:r>
            <a:r>
              <a:rPr lang="it-IT" sz="1800" b="1" dirty="0" err="1">
                <a:solidFill>
                  <a:schemeClr val="tx1"/>
                </a:solidFill>
              </a:rPr>
              <a:t>url_next</a:t>
            </a:r>
            <a:endParaRPr lang="it-IT" sz="18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7C38F9-1679-47CC-9CE9-FE591FB4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467030"/>
            <a:ext cx="9100457" cy="4390970"/>
          </a:xfrm>
          <a:prstGeom prst="rect">
            <a:avLst/>
          </a:prstGeom>
        </p:spPr>
      </p:pic>
      <p:pic>
        <p:nvPicPr>
          <p:cNvPr id="5" name="Immagine 4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F43E9437-4790-468D-8CDD-0E27B6B5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1" y="776315"/>
            <a:ext cx="7033858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FDCDC-B093-4A5B-9B0B-AFF9D103216E}"/>
              </a:ext>
            </a:extLst>
          </p:cNvPr>
          <p:cNvSpPr txBox="1"/>
          <p:nvPr/>
        </p:nvSpPr>
        <p:spPr>
          <a:xfrm>
            <a:off x="10785394" y="356213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Richiesta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E1627-F52C-4C3D-85A4-AB9F0E114DA8}"/>
              </a:ext>
            </a:extLst>
          </p:cNvPr>
          <p:cNvSpPr txBox="1"/>
          <p:nvPr/>
        </p:nvSpPr>
        <p:spPr>
          <a:xfrm>
            <a:off x="10694126" y="2063931"/>
            <a:ext cx="14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1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A89DA-D585-4928-B3AD-5337F806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66424C-BCA9-456F-AA5F-C2EF8D983296}"/>
              </a:ext>
            </a:extLst>
          </p:cNvPr>
          <p:cNvGrpSpPr/>
          <p:nvPr/>
        </p:nvGrpSpPr>
        <p:grpSpPr>
          <a:xfrm>
            <a:off x="8808720" y="0"/>
            <a:ext cx="3239647" cy="6252633"/>
            <a:chOff x="8381698" y="50800"/>
            <a:chExt cx="3361869" cy="631613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A9E30E6-BF1C-4FB2-963E-05259D50A275}"/>
                </a:ext>
              </a:extLst>
            </p:cNvPr>
            <p:cNvSpPr/>
            <p:nvPr/>
          </p:nvSpPr>
          <p:spPr>
            <a:xfrm>
              <a:off x="8381698" y="50800"/>
              <a:ext cx="3361869" cy="63161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73CE0D1-738C-4A7E-93B9-4B7FD97B0CBD}"/>
                </a:ext>
              </a:extLst>
            </p:cNvPr>
            <p:cNvSpPr/>
            <p:nvPr/>
          </p:nvSpPr>
          <p:spPr>
            <a:xfrm>
              <a:off x="8449734" y="84667"/>
              <a:ext cx="3225799" cy="61806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2"/>
                </a:solidFill>
              </a:endParaRPr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9DF8EC46-E990-4116-B505-EAED115B71BA}"/>
                </a:ext>
              </a:extLst>
            </p:cNvPr>
            <p:cNvSpPr/>
            <p:nvPr/>
          </p:nvSpPr>
          <p:spPr>
            <a:xfrm>
              <a:off x="9965266" y="5922433"/>
              <a:ext cx="194734" cy="177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CC9A4D47-37D8-4D50-8E4C-03978519BE03}"/>
                </a:ext>
              </a:extLst>
            </p:cNvPr>
            <p:cNvSpPr/>
            <p:nvPr/>
          </p:nvSpPr>
          <p:spPr>
            <a:xfrm rot="16200000">
              <a:off x="9294432" y="5938394"/>
              <a:ext cx="224545" cy="1797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DA116A9-2CD4-41E0-A7CA-CF46539385A5}"/>
                </a:ext>
              </a:extLst>
            </p:cNvPr>
            <p:cNvSpPr/>
            <p:nvPr/>
          </p:nvSpPr>
          <p:spPr>
            <a:xfrm>
              <a:off x="10621193" y="5922433"/>
              <a:ext cx="194734" cy="19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55E5E9-DBA2-4EE9-9079-68279FAE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5029" y="346003"/>
              <a:ext cx="2855205" cy="162716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CC65871-E133-4DDC-A1ED-4C33938C4D70}"/>
                </a:ext>
              </a:extLst>
            </p:cNvPr>
            <p:cNvSpPr txBox="1"/>
            <p:nvPr/>
          </p:nvSpPr>
          <p:spPr>
            <a:xfrm>
              <a:off x="8635029" y="3208866"/>
              <a:ext cx="1315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2"/>
                  </a:solidFill>
                </a:rPr>
                <a:t>Suggeriti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3387601-3219-42A2-9824-B8771610E3B5}"/>
                </a:ext>
              </a:extLst>
            </p:cNvPr>
            <p:cNvSpPr txBox="1"/>
            <p:nvPr/>
          </p:nvSpPr>
          <p:spPr>
            <a:xfrm>
              <a:off x="8683650" y="2052743"/>
              <a:ext cx="28065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/>
                  </a:solidFill>
                </a:rPr>
                <a:t>Perché ci arrabbiamo — e perché è salutare</a:t>
              </a:r>
            </a:p>
            <a:p>
              <a:endParaRPr lang="it-IT" sz="900" dirty="0">
                <a:solidFill>
                  <a:schemeClr val="bg2"/>
                </a:solidFill>
              </a:endParaRPr>
            </a:p>
            <a:p>
              <a:r>
                <a:rPr lang="it-IT" sz="900" dirty="0">
                  <a:solidFill>
                    <a:schemeClr val="bg2"/>
                  </a:solidFill>
                </a:rPr>
                <a:t>Speaker: </a:t>
              </a:r>
              <a:r>
                <a:rPr lang="it-IT" sz="900" b="1" dirty="0">
                  <a:solidFill>
                    <a:schemeClr val="bg2"/>
                  </a:solidFill>
                </a:rPr>
                <a:t>Ryan Martin</a:t>
              </a:r>
              <a:endParaRPr lang="it-IT" sz="900" dirty="0">
                <a:solidFill>
                  <a:schemeClr val="bg2"/>
                </a:solidFill>
              </a:endParaRPr>
            </a:p>
            <a:p>
              <a:endParaRPr lang="it-IT" sz="1200" dirty="0">
                <a:solidFill>
                  <a:schemeClr val="bg2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C1526516-5BC9-4EE4-A47F-5046C43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3347" y="3598777"/>
              <a:ext cx="1225145" cy="67575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1F5741-839D-43DB-AF80-D098D896AD27}"/>
                </a:ext>
              </a:extLst>
            </p:cNvPr>
            <p:cNvSpPr txBox="1"/>
            <p:nvPr/>
          </p:nvSpPr>
          <p:spPr>
            <a:xfrm>
              <a:off x="8651149" y="3751988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>
                  <a:solidFill>
                    <a:schemeClr val="bg2"/>
                  </a:solidFill>
                </a:rPr>
                <a:t>You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aren’t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mercy</a:t>
              </a:r>
              <a:r>
                <a:rPr lang="it-IT" sz="900" dirty="0">
                  <a:solidFill>
                    <a:schemeClr val="bg2"/>
                  </a:solidFill>
                </a:rPr>
                <a:t> of </a:t>
              </a:r>
              <a:r>
                <a:rPr lang="it-IT" sz="900" dirty="0" err="1">
                  <a:solidFill>
                    <a:schemeClr val="bg2"/>
                  </a:solidFill>
                </a:rPr>
                <a:t>your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emotions</a:t>
              </a:r>
              <a:endParaRPr lang="it-IT" sz="900" dirty="0">
                <a:solidFill>
                  <a:schemeClr val="bg2"/>
                </a:solidFill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B69DFCF-24AC-479C-92F6-2587F16C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710" y="4507617"/>
              <a:ext cx="1235188" cy="675753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E106248-0A2A-4C5C-9752-24CBC7131E3A}"/>
                </a:ext>
              </a:extLst>
            </p:cNvPr>
            <p:cNvSpPr txBox="1"/>
            <p:nvPr/>
          </p:nvSpPr>
          <p:spPr>
            <a:xfrm>
              <a:off x="8651149" y="4660826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2"/>
                  </a:solidFill>
                </a:rPr>
                <a:t>The power of </a:t>
              </a:r>
              <a:r>
                <a:rPr lang="it-IT" sz="900" dirty="0" err="1">
                  <a:solidFill>
                    <a:schemeClr val="bg2"/>
                  </a:solidFill>
                </a:rPr>
                <a:t>women’s</a:t>
              </a:r>
              <a:r>
                <a:rPr lang="it-IT" sz="900" dirty="0">
                  <a:solidFill>
                    <a:schemeClr val="bg2"/>
                  </a:solidFill>
                </a:rPr>
                <a:t> anger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4DA92-50BE-48D2-B556-8064DC32C04D}"/>
              </a:ext>
            </a:extLst>
          </p:cNvPr>
          <p:cNvSpPr txBox="1"/>
          <p:nvPr/>
        </p:nvSpPr>
        <p:spPr>
          <a:xfrm>
            <a:off x="1226820" y="2141220"/>
            <a:ext cx="63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questa funzione è possibile reperire gli </a:t>
            </a:r>
            <a:r>
              <a:rPr lang="it-IT" dirty="0" err="1"/>
              <a:t>url</a:t>
            </a:r>
            <a:r>
              <a:rPr lang="it-IT" dirty="0"/>
              <a:t> dei video consigliati come successivi a quello al momento in esecuzione. </a:t>
            </a:r>
          </a:p>
          <a:p>
            <a:endParaRPr lang="it-IT" dirty="0"/>
          </a:p>
          <a:p>
            <a:r>
              <a:rPr lang="it-IT" dirty="0"/>
              <a:t>Tramite questi </a:t>
            </a:r>
            <a:r>
              <a:rPr lang="it-IT" dirty="0" err="1"/>
              <a:t>url</a:t>
            </a:r>
            <a:r>
              <a:rPr lang="it-IT" dirty="0"/>
              <a:t> vengono ottenuti titoli e anteprime dei video consigliati, che vengono esposti sotto al video in esecuzione. L’utente può selezionarli e passare alla visione del video suggerito.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DD2CBF0-33CF-4D41-936E-2600E7EB00C4}"/>
              </a:ext>
            </a:extLst>
          </p:cNvPr>
          <p:cNvCxnSpPr/>
          <p:nvPr/>
        </p:nvCxnSpPr>
        <p:spPr>
          <a:xfrm>
            <a:off x="9099694" y="3400530"/>
            <a:ext cx="2704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 TECNICHE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247724"/>
            <a:ext cx="9957075" cy="129932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UTILIZZO DI UN TOOL ESTERNO</a:t>
            </a:r>
            <a:r>
              <a:rPr lang="it-IT" dirty="0"/>
              <a:t>:  per il test del corretto funzionamento della 	funzione creata abbiamo dovuto utilizzare il tool Postman che offre la possibilità di 	eseguire la chiamata GET e passare la query JSON dopo l’inserimento del link di 	collegamento alla nostra API creata attraverso i servizi AWS.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54961" y="2601972"/>
            <a:ext cx="590823" cy="5908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DD6183-6267-AE4A-A1FE-8C013FEB2981}"/>
              </a:ext>
            </a:extLst>
          </p:cNvPr>
          <p:cNvSpPr/>
          <p:nvPr/>
        </p:nvSpPr>
        <p:spPr>
          <a:xfrm>
            <a:off x="1190621" y="3677437"/>
            <a:ext cx="9957075" cy="1003692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CODICE: </a:t>
            </a:r>
            <a:r>
              <a:rPr lang="it-IT" dirty="0"/>
              <a:t>comprensione del codice, della sintassi e sviluppo della funzione. 	Comprensione del funzionamento delle Lamba function e della loro corretta 	implementazione.</a:t>
            </a:r>
            <a:endParaRPr lang="en-US" dirty="0"/>
          </a:p>
        </p:txBody>
      </p:sp>
      <p:sp>
        <p:nvSpPr>
          <p:cNvPr id="17" name="Rettangolo 16" descr="Gears">
            <a:extLst>
              <a:ext uri="{FF2B5EF4-FFF2-40B4-BE49-F238E27FC236}">
                <a16:creationId xmlns:a16="http://schemas.microsoft.com/office/drawing/2014/main" id="{56539F9C-48C0-3345-9522-D80668F3D30A}"/>
              </a:ext>
            </a:extLst>
          </p:cNvPr>
          <p:cNvSpPr/>
          <p:nvPr/>
        </p:nvSpPr>
        <p:spPr>
          <a:xfrm>
            <a:off x="1354960" y="3883871"/>
            <a:ext cx="590823" cy="5908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720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826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  <vt:lpstr>Parte 3</vt:lpstr>
      <vt:lpstr>Get_Next_By_Url</vt:lpstr>
      <vt:lpstr>Dati ottenuti</vt:lpstr>
      <vt:lpstr>Esperienza utente</vt:lpstr>
      <vt:lpstr>CRITICITA’ TECNICHE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13</cp:revision>
  <dcterms:created xsi:type="dcterms:W3CDTF">2020-05-25T09:46:26Z</dcterms:created>
  <dcterms:modified xsi:type="dcterms:W3CDTF">2020-05-27T15:36:41Z</dcterms:modified>
</cp:coreProperties>
</file>