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2" r:id="rId2"/>
    <p:sldId id="257" r:id="rId3"/>
    <p:sldId id="261" r:id="rId4"/>
    <p:sldId id="258" r:id="rId5"/>
    <p:sldId id="259" r:id="rId6"/>
    <p:sldId id="265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7" autoAdjust="0"/>
    <p:restoredTop sz="94697" autoAdjust="0"/>
  </p:normalViewPr>
  <p:slideViewPr>
    <p:cSldViewPr snapToGrid="0">
      <p:cViewPr varScale="1">
        <p:scale>
          <a:sx n="113" d="100"/>
          <a:sy n="113" d="100"/>
        </p:scale>
        <p:origin x="7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9873F-9E98-4CC6-AF2D-4752D047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tecniche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72B9AB-78CE-4EAD-8636-DF08369A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934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0A27D9-D7FF-4387-874B-47CCD95B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1F82CC-CBC3-4FC3-971E-8766FA0F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6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B4A39D9-72CB-4688-9EA8-04222356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23" y="0"/>
            <a:ext cx="828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601" y="1048014"/>
            <a:ext cx="5923721" cy="4761971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5220E11-2AAC-3C46-8319-0F2942EE0E74}"/>
              </a:ext>
            </a:extLst>
          </p:cNvPr>
          <p:cNvSpPr/>
          <p:nvPr/>
        </p:nvSpPr>
        <p:spPr>
          <a:xfrm>
            <a:off x="1198605" y="2069412"/>
            <a:ext cx="9957075" cy="81341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lvl="0"/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L’ALTA REATTIVITA’ </a:t>
            </a:r>
            <a:r>
              <a:rPr lang="it-IT" dirty="0"/>
              <a:t>è una caratteristica garantita da una gestione efficiente degli</a:t>
            </a:r>
          </a:p>
          <a:p>
            <a:pPr lvl="0"/>
            <a:r>
              <a:rPr lang="it-IT" dirty="0"/>
              <a:t>	algoritmi di ricerca</a:t>
            </a:r>
            <a:r>
              <a:rPr lang="en-US" dirty="0"/>
              <a:t> e da un’</a:t>
            </a:r>
            <a:r>
              <a:rPr lang="it-IT" dirty="0"/>
              <a:t>interazione efficace con il database.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989216"/>
            <a:ext cx="9957075" cy="98813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INTERFACCIA SEMPLICE ED INTUITIVA</a:t>
            </a:r>
            <a:r>
              <a:rPr lang="it-IT" dirty="0"/>
              <a:t>: Il design </a:t>
            </a:r>
            <a:r>
              <a:rPr lang="it-IT" dirty="0" err="1"/>
              <a:t>user-friendly</a:t>
            </a:r>
            <a:r>
              <a:rPr lang="it-IT" dirty="0"/>
              <a:t> dell’interfaccia di </a:t>
            </a:r>
          </a:p>
          <a:p>
            <a:r>
              <a:rPr lang="it-IT" dirty="0"/>
              <a:t>	</a:t>
            </a:r>
            <a:r>
              <a:rPr lang="it-IT" dirty="0" err="1"/>
              <a:t>MyTEDx</a:t>
            </a:r>
            <a:r>
              <a:rPr lang="it-IT" dirty="0"/>
              <a:t>  la rende intuitiva e di semplice utilizzo. L’aspetto lineare e pulito permette </a:t>
            </a:r>
          </a:p>
          <a:p>
            <a:r>
              <a:rPr lang="it-IT" dirty="0"/>
              <a:t>	un comodo e piacevole utilizzo e previene potenziali errori da parte dell’utente.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4BF6023-775E-1944-94A1-9F034EC6CFF6}"/>
              </a:ext>
            </a:extLst>
          </p:cNvPr>
          <p:cNvSpPr/>
          <p:nvPr/>
        </p:nvSpPr>
        <p:spPr>
          <a:xfrm>
            <a:off x="1198604" y="4108619"/>
            <a:ext cx="9957075" cy="75994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INTEGRAZIONE DATI AGGIORNATI </a:t>
            </a:r>
            <a:r>
              <a:rPr lang="en-US" dirty="0"/>
              <a:t>: Il DataBase </a:t>
            </a:r>
            <a:r>
              <a:rPr lang="en-US" dirty="0" err="1"/>
              <a:t>permette</a:t>
            </a:r>
            <a:r>
              <a:rPr lang="en-US" dirty="0"/>
              <a:t> una </a:t>
            </a:r>
            <a:r>
              <a:rPr lang="en-US" dirty="0" err="1"/>
              <a:t>comoda</a:t>
            </a:r>
            <a:r>
              <a:rPr lang="en-US" dirty="0"/>
              <a:t> </a:t>
            </a:r>
            <a:r>
              <a:rPr lang="en-US" dirty="0" err="1"/>
              <a:t>integrazione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di </a:t>
            </a:r>
            <a:r>
              <a:rPr lang="en-US" dirty="0" err="1"/>
              <a:t>conseguenza</a:t>
            </a:r>
            <a:r>
              <a:rPr lang="en-US" dirty="0"/>
              <a:t> la facile </a:t>
            </a:r>
            <a:r>
              <a:rPr lang="en-US" dirty="0" err="1"/>
              <a:t>possibilità</a:t>
            </a:r>
            <a:r>
              <a:rPr lang="en-US" dirty="0"/>
              <a:t> di aggiornamento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F73E7C7-F18F-6D41-9FB1-27EF25255A33}"/>
              </a:ext>
            </a:extLst>
          </p:cNvPr>
          <p:cNvSpPr/>
          <p:nvPr/>
        </p:nvSpPr>
        <p:spPr>
          <a:xfrm>
            <a:off x="1198604" y="5010664"/>
            <a:ext cx="9957076" cy="10742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GESTIONE ACCOUNT</a:t>
            </a:r>
            <a:r>
              <a:rPr lang="it-IT" dirty="0"/>
              <a:t>: La gestione degli account impedisce il sovraccarico dei </a:t>
            </a:r>
          </a:p>
          <a:p>
            <a:r>
              <a:rPr lang="it-IT" dirty="0"/>
              <a:t>	profili, inserendo alcune limitazioni nella condivisione e nel salvataggio di video.</a:t>
            </a:r>
          </a:p>
          <a:p>
            <a:r>
              <a:rPr lang="it-IT" dirty="0"/>
              <a:t>	Gli account inattivi per un periodo di tempo prolungato vengono eliminati.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ttangolo 12" descr="Magnifying glass">
            <a:extLst>
              <a:ext uri="{FF2B5EF4-FFF2-40B4-BE49-F238E27FC236}">
                <a16:creationId xmlns:a16="http://schemas.microsoft.com/office/drawing/2014/main" id="{F042D60F-5813-8941-BD5E-EEBFC2D0EA98}"/>
              </a:ext>
            </a:extLst>
          </p:cNvPr>
          <p:cNvSpPr/>
          <p:nvPr/>
        </p:nvSpPr>
        <p:spPr>
          <a:xfrm>
            <a:off x="1373249" y="2180709"/>
            <a:ext cx="590823" cy="59082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73249" y="3162167"/>
            <a:ext cx="590823" cy="5908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ttangolo 14" descr="Gears">
            <a:extLst>
              <a:ext uri="{FF2B5EF4-FFF2-40B4-BE49-F238E27FC236}">
                <a16:creationId xmlns:a16="http://schemas.microsoft.com/office/drawing/2014/main" id="{74F0118F-988F-3E49-A36C-AA3D8049A182}"/>
              </a:ext>
            </a:extLst>
          </p:cNvPr>
          <p:cNvSpPr/>
          <p:nvPr/>
        </p:nvSpPr>
        <p:spPr>
          <a:xfrm>
            <a:off x="1373249" y="4168881"/>
            <a:ext cx="590823" cy="5908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ttangolo 15" descr="Warning">
            <a:extLst>
              <a:ext uri="{FF2B5EF4-FFF2-40B4-BE49-F238E27FC236}">
                <a16:creationId xmlns:a16="http://schemas.microsoft.com/office/drawing/2014/main" id="{B6C590C7-2A7C-6846-868A-A36DEDC0774C}"/>
              </a:ext>
            </a:extLst>
          </p:cNvPr>
          <p:cNvSpPr/>
          <p:nvPr/>
        </p:nvSpPr>
        <p:spPr>
          <a:xfrm>
            <a:off x="1373249" y="5216933"/>
            <a:ext cx="590823" cy="5908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762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Aggiunta watch_next_dataset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E1B9ED3-61EF-4035-969F-404AA77D1C03}"/>
              </a:ext>
            </a:extLst>
          </p:cNvPr>
          <p:cNvSpPr/>
          <p:nvPr/>
        </p:nvSpPr>
        <p:spPr>
          <a:xfrm>
            <a:off x="352680" y="2133600"/>
            <a:ext cx="11486606" cy="403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56" y="2133600"/>
            <a:ext cx="11653053" cy="40386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400" dirty="0">
                <a:solidFill>
                  <a:schemeClr val="bg1"/>
                </a:solidFill>
              </a:rPr>
              <a:t>Lo script del job pyspark è stato aggiornato con le seguenti righe di codice:</a:t>
            </a:r>
            <a:endParaRPr lang="it-IT" sz="1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100" b="1" dirty="0">
                <a:solidFill>
                  <a:schemeClr val="bg1"/>
                </a:solidFill>
              </a:rPr>
              <a:t>  ## READ WATCH_NEXT 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ted_watch_next_dataset_path = "s3://pirotta-bucket-mytedx/watch_next_dataset.csv"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spark.read.option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header</a:t>
            </a:r>
            <a:r>
              <a:rPr lang="it-IT" sz="1200" dirty="0">
                <a:solidFill>
                  <a:schemeClr val="bg1"/>
                </a:solidFill>
              </a:rPr>
              <a:t>","</a:t>
            </a:r>
            <a:r>
              <a:rPr lang="it-IT" sz="1200" dirty="0" err="1">
                <a:solidFill>
                  <a:schemeClr val="bg1"/>
                </a:solidFill>
              </a:rPr>
              <a:t>true</a:t>
            </a:r>
            <a:r>
              <a:rPr lang="it-IT" sz="1200" dirty="0">
                <a:solidFill>
                  <a:schemeClr val="bg1"/>
                </a:solidFill>
              </a:rPr>
              <a:t>").</a:t>
            </a:r>
            <a:r>
              <a:rPr lang="it-IT" sz="1200" dirty="0" err="1">
                <a:solidFill>
                  <a:schemeClr val="bg1"/>
                </a:solidFill>
              </a:rPr>
              <a:t>csv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ted_watch_next_dataset_path</a:t>
            </a:r>
            <a:r>
              <a:rPr lang="it-IT" sz="12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it-IT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100" b="1" dirty="0">
                <a:solidFill>
                  <a:schemeClr val="bg1"/>
                </a:solidFill>
              </a:rPr>
              <a:t># ADD WATCH_NEXT TO TEDX_DATASET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 =  </a:t>
            </a:r>
            <a:r>
              <a:rPr lang="it-IT" sz="1200" dirty="0" err="1">
                <a:solidFill>
                  <a:schemeClr val="bg1"/>
                </a:solidFill>
              </a:rPr>
              <a:t>watch_next_dataset.groupBy</a:t>
            </a:r>
            <a:r>
              <a:rPr lang="it-IT" sz="1200" dirty="0">
                <a:solidFill>
                  <a:schemeClr val="bg1"/>
                </a:solidFill>
              </a:rPr>
              <a:t>(col("</a:t>
            </a:r>
            <a:r>
              <a:rPr lang="it-IT" sz="1200" dirty="0" err="1">
                <a:solidFill>
                  <a:schemeClr val="bg1"/>
                </a:solidFill>
              </a:rPr>
              <a:t>idx</a:t>
            </a:r>
            <a:r>
              <a:rPr lang="it-IT" sz="1200" dirty="0">
                <a:solidFill>
                  <a:schemeClr val="bg1"/>
                </a:solidFill>
              </a:rPr>
              <a:t>").alias("idx_ref2")).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url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url_next</a:t>
            </a:r>
            <a:r>
              <a:rPr lang="it-IT" sz="1200" dirty="0">
                <a:solidFill>
                  <a:schemeClr val="bg1"/>
                </a:solidFill>
              </a:rPr>
              <a:t>"),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watch_next_idx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id_next</a:t>
            </a:r>
            <a:r>
              <a:rPr lang="it-IT" sz="1200" dirty="0">
                <a:solidFill>
                  <a:schemeClr val="bg1"/>
                </a:solidFill>
              </a:rPr>
              <a:t>"))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tedx_dataset_agg.join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, tedx_dataset_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._id == watch_next_dataset_agg.idx_ref2, "</a:t>
            </a:r>
            <a:r>
              <a:rPr lang="it-IT" sz="1200" dirty="0" err="1">
                <a:solidFill>
                  <a:schemeClr val="bg1"/>
                </a:solidFill>
              </a:rPr>
              <a:t>left</a:t>
            </a:r>
            <a:r>
              <a:rPr lang="it-IT" sz="1200" dirty="0">
                <a:solidFill>
                  <a:schemeClr val="bg1"/>
                </a:solidFill>
              </a:rPr>
              <a:t>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</a:t>
            </a:r>
            <a:r>
              <a:rPr lang="it-IT" sz="1200" dirty="0" err="1">
                <a:solidFill>
                  <a:schemeClr val="bg1"/>
                </a:solidFill>
              </a:rPr>
              <a:t>select</a:t>
            </a:r>
            <a:r>
              <a:rPr lang="it-IT" sz="1200" dirty="0">
                <a:solidFill>
                  <a:schemeClr val="bg1"/>
                </a:solidFill>
              </a:rPr>
              <a:t>(col("*"))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.drop("idx_ref2")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24B6B2-A860-495F-939E-552F7B7A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33677"/>
            <a:ext cx="5977937" cy="127887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Collection risultante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27C1584-031D-4853-B28B-C6807D3DDA6E}"/>
              </a:ext>
            </a:extLst>
          </p:cNvPr>
          <p:cNvSpPr/>
          <p:nvPr/>
        </p:nvSpPr>
        <p:spPr>
          <a:xfrm>
            <a:off x="863600" y="3852333"/>
            <a:ext cx="7145867" cy="2700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4FBFE-623C-48DE-8B8B-C72C8262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2546223"/>
            <a:ext cx="6573521" cy="4311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Lo script è stato modificato al fine di eseguire un ulteriore join con il dataset contenente i video consigliati. Lo schema risultante in </a:t>
            </a:r>
            <a:r>
              <a:rPr lang="it-IT" sz="2800" dirty="0" err="1">
                <a:solidFill>
                  <a:srgbClr val="FFFFFF"/>
                </a:solidFill>
              </a:rPr>
              <a:t>MongoDB</a:t>
            </a:r>
            <a:r>
              <a:rPr lang="it-IT" sz="2800" dirty="0">
                <a:solidFill>
                  <a:srgbClr val="FFFFFF"/>
                </a:solidFill>
              </a:rPr>
              <a:t> è il seguente:</a:t>
            </a:r>
          </a:p>
          <a:p>
            <a:pPr>
              <a:lnSpc>
                <a:spcPct val="90000"/>
              </a:lnSpc>
            </a:pPr>
            <a:endParaRPr lang="it-IT" sz="1400" dirty="0">
              <a:solidFill>
                <a:srgbClr val="FF000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_id:         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main_speaker</a:t>
            </a:r>
            <a:r>
              <a:rPr lang="it-IT" sz="2200" i="1" dirty="0">
                <a:solidFill>
                  <a:srgbClr val="92D050"/>
                </a:solidFill>
              </a:rPr>
              <a:t>:                      </a:t>
            </a:r>
            <a:r>
              <a:rPr lang="it-IT" sz="2200" dirty="0">
                <a:solidFill>
                  <a:schemeClr val="tx2"/>
                </a:solidFill>
              </a:rPr>
              <a:t>relatore del talk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details</a:t>
            </a:r>
            <a:r>
              <a:rPr lang="it-IT" sz="2200" i="1" dirty="0">
                <a:solidFill>
                  <a:srgbClr val="92D050"/>
                </a:solidFill>
              </a:rPr>
              <a:t>:                                </a:t>
            </a:r>
            <a:r>
              <a:rPr lang="it-IT" sz="2200" dirty="0">
                <a:solidFill>
                  <a:schemeClr val="tx2"/>
                </a:solidFill>
              </a:rPr>
              <a:t>dettagli sul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posted</a:t>
            </a:r>
            <a:r>
              <a:rPr lang="it-IT" sz="2200" i="1" dirty="0">
                <a:solidFill>
                  <a:srgbClr val="92D050"/>
                </a:solidFill>
              </a:rPr>
              <a:t>:     </a:t>
            </a:r>
            <a:r>
              <a:rPr lang="it-IT" sz="2200" dirty="0">
                <a:solidFill>
                  <a:schemeClr val="tx2"/>
                </a:solidFill>
              </a:rPr>
              <a:t>data di pubblicazione del video in riproduzione</a:t>
            </a:r>
            <a:endParaRPr lang="it-IT" sz="2200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url:            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tags: Array                               </a:t>
            </a:r>
            <a:r>
              <a:rPr lang="it-IT" sz="2200" dirty="0">
                <a:solidFill>
                  <a:schemeClr val="tx2"/>
                </a:solidFill>
              </a:rPr>
              <a:t>tags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url_next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id_next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Icon Mongodb Logo, HD Png Download , Transparent Png Image - PNGitem">
            <a:extLst>
              <a:ext uri="{FF2B5EF4-FFF2-40B4-BE49-F238E27FC236}">
                <a16:creationId xmlns:a16="http://schemas.microsoft.com/office/drawing/2014/main" id="{9382FCAD-6E4E-424F-A2B4-7D1CE84E2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r="7303"/>
          <a:stretch/>
        </p:blipFill>
        <p:spPr bwMode="auto">
          <a:xfrm>
            <a:off x="8475133" y="10"/>
            <a:ext cx="37168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Avenir Next LT Pro</vt:lpstr>
      <vt:lpstr>Avenir Next LT Pro Light</vt:lpstr>
      <vt:lpstr>Calibri</vt:lpstr>
      <vt:lpstr>Courier New</vt:lpstr>
      <vt:lpstr>Wingdings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Parte 2</vt:lpstr>
      <vt:lpstr>Aggiunta watch_next_dataset</vt:lpstr>
      <vt:lpstr>Collection risultante</vt:lpstr>
      <vt:lpstr>Criticità tecniche</vt:lpstr>
      <vt:lpstr>Possibili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11</cp:revision>
  <dcterms:created xsi:type="dcterms:W3CDTF">2020-05-19T06:40:34Z</dcterms:created>
  <dcterms:modified xsi:type="dcterms:W3CDTF">2020-05-19T07:46:16Z</dcterms:modified>
</cp:coreProperties>
</file>