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1182" r:id="rId2"/>
    <p:sldId id="1200" r:id="rId3"/>
    <p:sldId id="1204" r:id="rId4"/>
    <p:sldId id="1205" r:id="rId5"/>
    <p:sldId id="1079" r:id="rId6"/>
    <p:sldId id="1156" r:id="rId7"/>
    <p:sldId id="1084" r:id="rId8"/>
    <p:sldId id="1085" r:id="rId9"/>
    <p:sldId id="1202" r:id="rId10"/>
    <p:sldId id="1203" r:id="rId11"/>
    <p:sldId id="1090" r:id="rId12"/>
    <p:sldId id="1143" r:id="rId13"/>
    <p:sldId id="1144" r:id="rId14"/>
    <p:sldId id="1157" r:id="rId15"/>
    <p:sldId id="1093" r:id="rId16"/>
    <p:sldId id="1127" r:id="rId17"/>
    <p:sldId id="1095" r:id="rId18"/>
    <p:sldId id="1172" r:id="rId19"/>
    <p:sldId id="1174" r:id="rId20"/>
    <p:sldId id="1175" r:id="rId21"/>
    <p:sldId id="1177" r:id="rId22"/>
    <p:sldId id="1178" r:id="rId23"/>
    <p:sldId id="1116" r:id="rId24"/>
    <p:sldId id="1117" r:id="rId25"/>
    <p:sldId id="1120" r:id="rId26"/>
    <p:sldId id="1119" r:id="rId27"/>
    <p:sldId id="1121" r:id="rId28"/>
    <p:sldId id="1118" r:id="rId29"/>
    <p:sldId id="1179" r:id="rId30"/>
    <p:sldId id="1125" r:id="rId31"/>
    <p:sldId id="1126" r:id="rId32"/>
    <p:sldId id="1180" r:id="rId33"/>
    <p:sldId id="1096" r:id="rId34"/>
    <p:sldId id="1128" r:id="rId35"/>
    <p:sldId id="1097" r:id="rId36"/>
    <p:sldId id="1129" r:id="rId37"/>
    <p:sldId id="1099" r:id="rId38"/>
    <p:sldId id="1098" r:id="rId39"/>
    <p:sldId id="1100" r:id="rId40"/>
    <p:sldId id="1103" r:id="rId41"/>
    <p:sldId id="1123" r:id="rId42"/>
    <p:sldId id="1124" r:id="rId43"/>
    <p:sldId id="1145" r:id="rId44"/>
    <p:sldId id="1149" r:id="rId45"/>
    <p:sldId id="1153" r:id="rId46"/>
    <p:sldId id="1150" r:id="rId47"/>
    <p:sldId id="1151" r:id="rId48"/>
    <p:sldId id="1159" r:id="rId49"/>
    <p:sldId id="1106" r:id="rId50"/>
    <p:sldId id="1132" r:id="rId51"/>
    <p:sldId id="1107" r:id="rId52"/>
    <p:sldId id="1161" r:id="rId53"/>
    <p:sldId id="1162" r:id="rId54"/>
    <p:sldId id="1133" r:id="rId55"/>
    <p:sldId id="1134" r:id="rId56"/>
    <p:sldId id="1135" r:id="rId57"/>
    <p:sldId id="1111" r:id="rId58"/>
    <p:sldId id="1112" r:id="rId59"/>
    <p:sldId id="1113" r:id="rId60"/>
    <p:sldId id="1181" r:id="rId61"/>
    <p:sldId id="1160" r:id="rId62"/>
    <p:sldId id="1114" r:id="rId63"/>
    <p:sldId id="1138" r:id="rId64"/>
    <p:sldId id="1137" r:id="rId65"/>
    <p:sldId id="1140" r:id="rId66"/>
    <p:sldId id="1141" r:id="rId67"/>
    <p:sldId id="1142" r:id="rId68"/>
    <p:sldId id="1206" r:id="rId6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DA2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6A530-8B1E-4DD5-BD1D-E2337E781809}" v="1" dt="2021-02-22T13:06:34.727"/>
    <p1510:client id="{6A978503-D1C4-4FC2-9FE6-54ADA51431A6}" v="140" dt="2021-02-23T09:25:16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96327" autoAdjust="0"/>
  </p:normalViewPr>
  <p:slideViewPr>
    <p:cSldViewPr>
      <p:cViewPr>
        <p:scale>
          <a:sx n="155" d="100"/>
          <a:sy n="155" d="100"/>
        </p:scale>
        <p:origin x="162" y="3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9" d="100"/>
        <a:sy n="17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C17B-16E3-FA4B-9123-14A2B07F2CA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31AC-9BB5-A24B-A33F-BE9E31A4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29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6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rofondimento x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Approfondimento XX:</a:t>
            </a:r>
            <a:br>
              <a:rPr lang="it-IT" dirty="0"/>
            </a:br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>
            <a:normAutofit/>
          </a:bodyPr>
          <a:lstStyle>
            <a:lvl1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2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>
              <a:buFontTx/>
              <a:buNone/>
              <a:defRPr sz="2800" b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>
            <a:noAutofit/>
          </a:bodyPr>
          <a:lstStyle>
            <a:lvl1pPr>
              <a:buFontTx/>
              <a:buNone/>
              <a:defRPr sz="2800" b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pPr lvl="0"/>
            <a:r>
              <a:rPr lang="it-IT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ctr" anchorCtr="0"/>
          <a:lstStyle>
            <a:lvl1pPr algn="l">
              <a:buNone/>
              <a:defRPr sz="4200" b="0"/>
            </a:lvl1pPr>
            <a:extLst/>
          </a:lstStyle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360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>
              <a:defRPr sz="12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B6257D6D-6D2E-4DE1-B793-306A76479F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32259" y="4916329"/>
            <a:ext cx="922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CINI</a:t>
            </a:r>
            <a:r>
              <a:rPr lang="en-US" sz="1000" baseline="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2021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D710DBAC-89DC-423F-99FC-16CD0BD92E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54306" y="4916688"/>
            <a:ext cx="9973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lvl1pPr algn="r"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Rel. 07.02.2021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0D0A2D-751E-4932-9575-390C8E224C2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52400" y="4682246"/>
            <a:ext cx="1524001" cy="450359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D8E814C4-D703-45D0-BCB6-956C2602BBA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767" y="4763201"/>
            <a:ext cx="1068833" cy="306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2" r:id="rId3"/>
    <p:sldLayoutId id="2147483653" r:id="rId4"/>
    <p:sldLayoutId id="2147483655" r:id="rId5"/>
    <p:sldLayoutId id="2147483656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rgbClr val="00009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charset="2"/>
        <a:buChar char="Ø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" charset="2"/>
        <a:buChar char="Ø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charset="2"/>
        <a:buChar char="Ø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2342" y="0"/>
            <a:ext cx="6934200" cy="5143500"/>
          </a:xfrm>
          <a:prstGeom prst="rect">
            <a:avLst/>
          </a:prstGeom>
          <a:gradFill rotWithShape="0">
            <a:gsLst>
              <a:gs pos="0">
                <a:srgbClr val="365E8F"/>
              </a:gs>
              <a:gs pos="100000">
                <a:srgbClr val="0F243E"/>
              </a:gs>
            </a:gsLst>
            <a:lin ang="5400000" scaled="1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2663624"/>
            <a:ext cx="6921858" cy="1813126"/>
          </a:xfrm>
          <a:prstGeom prst="rect">
            <a:avLst/>
          </a:prstGeom>
          <a:gradFill flip="none" rotWithShape="1">
            <a:gsLst>
              <a:gs pos="0">
                <a:srgbClr val="365F91">
                  <a:alpha val="36000"/>
                </a:srgbClr>
              </a:gs>
              <a:gs pos="100000">
                <a:srgbClr val="0066FF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468000" tIns="360000" rIns="360000" bIns="36000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HTTP Protocol And</a:t>
            </a:r>
          </a:p>
          <a:p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Web Security Overview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4686300"/>
            <a:ext cx="533400" cy="285750"/>
          </a:xfrm>
        </p:spPr>
        <p:txBody>
          <a:bodyPr>
            <a:normAutofit/>
          </a:bodyPr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A82F60-B719-4839-9466-88EA10CEC9F2}"/>
              </a:ext>
            </a:extLst>
          </p:cNvPr>
          <p:cNvSpPr txBox="1">
            <a:spLocks noChangeArrowheads="1"/>
          </p:cNvSpPr>
          <p:nvPr/>
        </p:nvSpPr>
        <p:spPr>
          <a:xfrm>
            <a:off x="6955970" y="64790"/>
            <a:ext cx="2188030" cy="1440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it-IT" b="1" dirty="0">
                <a:solidFill>
                  <a:srgbClr val="000099"/>
                </a:solidFill>
                <a:latin typeface="Calibri"/>
                <a:cs typeface="Calibri"/>
              </a:rPr>
              <a:t>Riccardo BONAFEDE</a:t>
            </a:r>
            <a:endParaRPr lang="it-IT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it-IT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Università di Padova</a:t>
            </a:r>
          </a:p>
        </p:txBody>
      </p:sp>
      <p:sp>
        <p:nvSpPr>
          <p:cNvPr id="14" name="Rectangle 42">
            <a:extLst>
              <a:ext uri="{FF2B5EF4-FFF2-40B4-BE49-F238E27FC236}">
                <a16:creationId xmlns:a16="http://schemas.microsoft.com/office/drawing/2014/main" id="{1DD7EABF-DC0B-46D2-A175-5397CB782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05694"/>
            <a:ext cx="2210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https</a:t>
            </a:r>
            <a:r>
              <a:rPr lang="it-IT" sz="1400" i="1" dirty="0">
                <a:solidFill>
                  <a:srgbClr val="000099"/>
                </a:solidFill>
                <a:latin typeface="Helvetica Neue Medium"/>
                <a:cs typeface="Helvetica Neue Medium"/>
              </a:rPr>
              <a:t>://</a:t>
            </a:r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cybersecnatlab.it</a:t>
            </a:r>
            <a:endParaRPr lang="it-IT" sz="1400" i="1" dirty="0">
              <a:solidFill>
                <a:srgbClr val="000099"/>
              </a:solidFill>
              <a:latin typeface="Helvetica Neue Medium"/>
              <a:cs typeface="Helvetica Neue Medium"/>
            </a:endParaRPr>
          </a:p>
        </p:txBody>
      </p:sp>
      <p:pic>
        <p:nvPicPr>
          <p:cNvPr id="15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F66C7-1E30-405B-860E-4C6B9570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885" y="2814020"/>
            <a:ext cx="2160037" cy="63831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EF036E-DA1E-462D-8A3C-007877B109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9" y="3742606"/>
            <a:ext cx="2005733" cy="5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4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39329-A43B-4EB6-983C-892C40DA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History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F4708B-0BDA-46E0-9718-0696A97F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356F0C-781A-4A35-90E4-5341C4A5A4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HTTP initial goal was to </a:t>
            </a:r>
            <a:r>
              <a:rPr lang="en-US" b="1" dirty="0">
                <a:latin typeface="Calibri"/>
                <a:cs typeface="Calibri"/>
              </a:rPr>
              <a:t>share documents</a:t>
            </a:r>
            <a:endParaRPr lang="en-US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Every document was (and still is) written in </a:t>
            </a:r>
            <a:r>
              <a:rPr lang="en-US" b="1" dirty="0">
                <a:latin typeface="Calibri"/>
                <a:cs typeface="Calibri"/>
              </a:rPr>
              <a:t>HTML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first version of the language, HTML 1.0, is a barebone language whose main goal was to format texts and to connect them through hyperlinks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first </a:t>
            </a:r>
            <a:r>
              <a:rPr lang="en-US" dirty="0">
                <a:latin typeface="Calibri"/>
                <a:cs typeface="Calibri"/>
              </a:rPr>
              <a:t>example of a </a:t>
            </a:r>
            <a:r>
              <a:rPr lang="en-US" b="1" dirty="0">
                <a:latin typeface="Calibri"/>
                <a:cs typeface="Calibri"/>
              </a:rPr>
              <a:t>browser</a:t>
            </a:r>
            <a:r>
              <a:rPr lang="en-US" dirty="0">
                <a:latin typeface="Calibri"/>
                <a:cs typeface="Calibri"/>
              </a:rPr>
              <a:t> for this language was called "WorldWideWeb"</a:t>
            </a:r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D8F20F4-F81F-4148-A2B8-6DF55BBD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12" y="1124368"/>
            <a:ext cx="5746376" cy="3242148"/>
          </a:xfrm>
          <a:prstGeom prst="rect">
            <a:avLst/>
          </a:prstGeom>
        </p:spPr>
      </p:pic>
      <p:pic>
        <p:nvPicPr>
          <p:cNvPr id="9" name="Immagine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44C2FD50-1BCB-4DBF-B591-62E383F2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09" y="1014133"/>
            <a:ext cx="4981014" cy="37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5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D3EA9-C536-4EF5-9C15-9E1ABD51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- History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597A5DC-974D-4659-AE82-E39277B6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5E8204-293C-4584-B400-C668C82257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Through the years, </a:t>
            </a:r>
            <a:r>
              <a:rPr lang="en-US" b="1" dirty="0">
                <a:latin typeface="Calibri"/>
                <a:cs typeface="Calibri"/>
              </a:rPr>
              <a:t>browsers became more and more complex</a:t>
            </a:r>
          </a:p>
          <a:p>
            <a:r>
              <a:rPr lang="en-US" b="1" dirty="0">
                <a:latin typeface="Calibri"/>
                <a:cs typeface="Calibri"/>
              </a:rPr>
              <a:t>Mosaic</a:t>
            </a:r>
            <a:r>
              <a:rPr lang="en-US" dirty="0">
                <a:latin typeface="Calibri"/>
                <a:cs typeface="Calibri"/>
              </a:rPr>
              <a:t> in mid-1993 brought new features, such as the possibility to embed images into web pages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Several software houses started to develop their own browser, adding new features to defeat the concurrence</a:t>
            </a:r>
            <a:endParaRPr lang="en-US"/>
          </a:p>
          <a:p>
            <a:pPr lvl="1"/>
            <a:r>
              <a:rPr lang="en-US" dirty="0">
                <a:latin typeface="Calibri"/>
                <a:cs typeface="Calibri"/>
              </a:rPr>
              <a:t>HTML enchantments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JavaScript</a:t>
            </a:r>
            <a:endParaRPr lang="en-US" dirty="0" err="1"/>
          </a:p>
          <a:p>
            <a:pPr lvl="1"/>
            <a:r>
              <a:rPr lang="en-US" dirty="0">
                <a:latin typeface="Calibri"/>
                <a:cs typeface="Calibri"/>
              </a:rPr>
              <a:t>Plugins such as Java/Flash </a:t>
            </a:r>
            <a:endParaRPr lang="en-US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96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784C26-2B4D-4A92-897F-BB4A16C3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HTTP - History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B929295-529E-49D8-8988-712CFEB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7599EA-0FBB-47A9-84FB-557A0DFCEA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This race (called the "</a:t>
            </a:r>
            <a:r>
              <a:rPr lang="en-US" b="1" dirty="0">
                <a:latin typeface="Calibri"/>
                <a:cs typeface="Calibri"/>
              </a:rPr>
              <a:t>browsers war</a:t>
            </a:r>
            <a:r>
              <a:rPr lang="en-US" dirty="0">
                <a:latin typeface="Calibri"/>
                <a:cs typeface="Calibri"/>
              </a:rPr>
              <a:t>") led to a vast diversity of standards</a:t>
            </a:r>
          </a:p>
          <a:p>
            <a:r>
              <a:rPr lang="en-US" dirty="0">
                <a:latin typeface="Calibri"/>
                <a:cs typeface="Calibri"/>
              </a:rPr>
              <a:t>Each browser implemented its own (often undocumented) heuristics to maintain compatibility with other browsers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Often ignoring all the security 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686E6-8987-4CE5-99BD-41DFB84E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- Present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23AFB77-6C5F-4D18-92D1-6B928B61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CC045A-AAB3-4F68-9D8A-7330DF0C13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In an effort to mitigate this anarchy, in </a:t>
            </a:r>
            <a:r>
              <a:rPr lang="en-US" b="1" dirty="0">
                <a:latin typeface="Calibri"/>
                <a:cs typeface="Calibri"/>
              </a:rPr>
              <a:t>1994</a:t>
            </a:r>
            <a:r>
              <a:rPr lang="en-US" dirty="0">
                <a:latin typeface="Calibri"/>
                <a:cs typeface="Calibri"/>
              </a:rPr>
              <a:t> the </a:t>
            </a:r>
            <a:r>
              <a:rPr lang="en-US" b="1" dirty="0">
                <a:latin typeface="Calibri"/>
                <a:cs typeface="Calibri"/>
              </a:rPr>
              <a:t>W3C consortium</a:t>
            </a:r>
            <a:r>
              <a:rPr lang="en-US" dirty="0">
                <a:latin typeface="Calibri"/>
                <a:cs typeface="Calibri"/>
              </a:rPr>
              <a:t> was created </a:t>
            </a:r>
            <a:endParaRPr lang="en-US"/>
          </a:p>
          <a:p>
            <a:pPr lvl="1"/>
            <a:r>
              <a:rPr lang="en-US" dirty="0">
                <a:latin typeface="Calibri"/>
                <a:cs typeface="Calibri"/>
              </a:rPr>
              <a:t>The goal was to set mandatory web standards for vendors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Eventually, vendors started to follow these standards, and by now the vast majority of the problems introduced by the "browsers war" are 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848600" cy="3268624"/>
          </a:xfrm>
        </p:spPr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HTTP History</a:t>
            </a:r>
            <a:endParaRPr lang="en-US" dirty="0"/>
          </a:p>
          <a:p>
            <a:r>
              <a:rPr lang="en-US">
                <a:latin typeface="Calibri"/>
                <a:cs typeface="Calibri"/>
              </a:rPr>
              <a:t>Key Features and Overview of HTTP</a:t>
            </a:r>
            <a:endParaRPr lang="en-US" dirty="0"/>
          </a:p>
          <a:p>
            <a:r>
              <a:rPr lang="en-US">
                <a:latin typeface="Calibri"/>
                <a:cs typeface="Calibri"/>
              </a:rPr>
              <a:t>Security and Web Security</a:t>
            </a:r>
            <a:endParaRPr lang="en-US"/>
          </a:p>
          <a:p>
            <a:r>
              <a:rPr lang="en-US" dirty="0">
                <a:latin typeface="Calibri"/>
                <a:cs typeface="Calibri"/>
              </a:rPr>
              <a:t>Tooling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A74D0-FE82-4D1F-A6CF-C4F4B68BD5A5}"/>
              </a:ext>
            </a:extLst>
          </p:cNvPr>
          <p:cNvSpPr/>
          <p:nvPr/>
        </p:nvSpPr>
        <p:spPr>
          <a:xfrm>
            <a:off x="726621" y="2326821"/>
            <a:ext cx="5470071" cy="101237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A3DB8-827D-4C0A-8BC4-A50A86AEE3B8}"/>
              </a:ext>
            </a:extLst>
          </p:cNvPr>
          <p:cNvSpPr/>
          <p:nvPr/>
        </p:nvSpPr>
        <p:spPr>
          <a:xfrm>
            <a:off x="640897" y="1351189"/>
            <a:ext cx="3894364" cy="55517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7A1A83-193B-4AF0-AAA8-7A80C6E9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endParaRPr lang="it-IT" dirty="0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47EDA1E-54DF-4992-8F8A-0C49DC1E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2D74CF-D354-4971-8F70-7D8F846A17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Defined in</a:t>
            </a:r>
            <a:r>
              <a:rPr lang="en-US" b="1" dirty="0">
                <a:latin typeface="Calibri"/>
                <a:cs typeface="Calibri"/>
              </a:rPr>
              <a:t> RFC2616</a:t>
            </a:r>
            <a:r>
              <a:rPr lang="en-US" dirty="0">
                <a:latin typeface="Calibri"/>
                <a:cs typeface="Calibri"/>
              </a:rPr>
              <a:t>¹</a:t>
            </a:r>
          </a:p>
          <a:p>
            <a:r>
              <a:rPr lang="en-US" dirty="0">
                <a:latin typeface="Calibri"/>
                <a:cs typeface="Calibri"/>
              </a:rPr>
              <a:t>High level protocol (Application level in the ISO/OSI stack)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Mainly on TCP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Ports 80/443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HTTPS &lt;-- HTTP over TLS</a:t>
            </a:r>
          </a:p>
          <a:p>
            <a:r>
              <a:rPr lang="en-US" dirty="0">
                <a:latin typeface="Calibri"/>
                <a:cs typeface="Calibri"/>
              </a:rPr>
              <a:t>Human readable</a:t>
            </a:r>
          </a:p>
          <a:p>
            <a:r>
              <a:rPr lang="en-US" dirty="0">
                <a:latin typeface="Calibri"/>
                <a:cs typeface="Calibri"/>
              </a:rPr>
              <a:t>Client/Server architecture</a:t>
            </a:r>
          </a:p>
          <a:p>
            <a:r>
              <a:rPr lang="en-US" dirty="0">
                <a:latin typeface="Calibri"/>
                <a:cs typeface="Calibri"/>
              </a:rPr>
              <a:t>Stateless</a:t>
            </a:r>
          </a:p>
          <a:p>
            <a:endParaRPr lang="it-IT" dirty="0"/>
          </a:p>
        </p:txBody>
      </p:sp>
      <p:pic>
        <p:nvPicPr>
          <p:cNvPr id="7" name="Immagine 7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25B1AD96-C954-4113-A38E-ED07221A8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98" y="2451308"/>
            <a:ext cx="4267199" cy="1942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378D52-5584-4C7C-883A-E03CA77DC4FE}"/>
              </a:ext>
            </a:extLst>
          </p:cNvPr>
          <p:cNvSpPr txBox="1"/>
          <p:nvPr/>
        </p:nvSpPr>
        <p:spPr>
          <a:xfrm>
            <a:off x="4495195" y="4324471"/>
            <a:ext cx="4267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https://tools.ietf.org/html/rfc2616</a:t>
            </a:r>
          </a:p>
        </p:txBody>
      </p:sp>
    </p:spTree>
    <p:extLst>
      <p:ext uri="{BB962C8B-B14F-4D97-AF65-F5344CB8AC3E}">
        <p14:creationId xmlns:p14="http://schemas.microsoft.com/office/powerpoint/2010/main" val="10069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47CB8-6F58-4AE6-AE26-0815F5B8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endParaRPr lang="it-IT" dirty="0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9C9E7B9-C656-4997-88DE-D816490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611F0C-DDDE-4865-901D-1D421DBDC0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HTTP is about </a:t>
            </a:r>
            <a:r>
              <a:rPr lang="en-US" b="1" dirty="0">
                <a:latin typeface="Calibri"/>
                <a:cs typeface="Calibri"/>
              </a:rPr>
              <a:t>resources</a:t>
            </a:r>
            <a:endParaRPr lang="en-US" b="1" dirty="0"/>
          </a:p>
          <a:p>
            <a:r>
              <a:rPr lang="en-US" dirty="0">
                <a:latin typeface="Calibri"/>
                <a:cs typeface="Calibri"/>
              </a:rPr>
              <a:t>A resource is an asset that a client requests to access, and it can be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 HTML file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 image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 information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6530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C1E75F-C80F-4575-812E-E14B26B6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 </a:t>
            </a:r>
            <a:r>
              <a:rPr lang="it-IT" dirty="0" err="1">
                <a:latin typeface="Calibri"/>
                <a:cs typeface="Calibri"/>
              </a:rPr>
              <a:t>Overview</a:t>
            </a:r>
            <a:endParaRPr lang="it-IT" dirty="0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00EC947-EFE7-4AEE-8D7E-EFA32675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14C2F9-207A-4453-92AC-6800DC0665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Resources are uniquely represented with </a:t>
            </a:r>
            <a:r>
              <a:rPr lang="en-US" sz="2400" b="1" dirty="0">
                <a:latin typeface="Calibri"/>
                <a:cs typeface="Calibri"/>
              </a:rPr>
              <a:t>URLs</a:t>
            </a:r>
            <a:r>
              <a:rPr lang="en-US" sz="2400" dirty="0">
                <a:latin typeface="Calibri"/>
                <a:cs typeface="Calibri"/>
              </a:rPr>
              <a:t>, acronym of</a:t>
            </a:r>
            <a:r>
              <a:rPr lang="en-US" dirty="0">
                <a:latin typeface="Calibri"/>
                <a:cs typeface="Calibri"/>
              </a:rPr>
              <a:t> 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Uniform Resource Locator</a:t>
            </a:r>
            <a:endParaRPr lang="en-US" dirty="0"/>
          </a:p>
          <a:p>
            <a:r>
              <a:rPr lang="en-US" sz="2400" dirty="0">
                <a:latin typeface="Calibri"/>
                <a:cs typeface="Calibri"/>
              </a:rPr>
              <a:t>URLs are defined in RFCs </a:t>
            </a:r>
            <a:r>
              <a:rPr lang="en-US" sz="2400" b="1" dirty="0">
                <a:latin typeface="Calibri"/>
                <a:cs typeface="Calibri"/>
              </a:rPr>
              <a:t>1738</a:t>
            </a:r>
            <a:r>
              <a:rPr lang="en-US" sz="2400" dirty="0">
                <a:latin typeface="Calibri"/>
                <a:cs typeface="Calibri"/>
              </a:rPr>
              <a:t>¹ (</a:t>
            </a:r>
            <a:r>
              <a:rPr lang="en-US" sz="2400" u="sng" dirty="0">
                <a:latin typeface="Calibri"/>
                <a:cs typeface="Calibri"/>
              </a:rPr>
              <a:t>URLs</a:t>
            </a:r>
            <a:r>
              <a:rPr lang="en-US" sz="2400" dirty="0">
                <a:latin typeface="Calibri"/>
                <a:cs typeface="Calibri"/>
              </a:rPr>
              <a:t>) and </a:t>
            </a:r>
            <a:r>
              <a:rPr lang="en-US" sz="2400" b="1" dirty="0">
                <a:latin typeface="Calibri"/>
                <a:cs typeface="Calibri"/>
              </a:rPr>
              <a:t>3986</a:t>
            </a:r>
            <a:r>
              <a:rPr lang="en-US" sz="2400" dirty="0">
                <a:latin typeface="Calibri"/>
                <a:cs typeface="Calibri"/>
              </a:rPr>
              <a:t>² (URIs</a:t>
            </a:r>
            <a:r>
              <a:rPr lang="it-IT" sz="2400" dirty="0">
                <a:latin typeface="Calibri"/>
                <a:cs typeface="Calibri"/>
              </a:rPr>
              <a:t>)</a:t>
            </a:r>
            <a:endParaRPr lang="it-IT" sz="2400" dirty="0"/>
          </a:p>
          <a:p>
            <a:pPr lvl="1"/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D0C8C-F10D-4696-A6BA-E6A3260A3ED5}"/>
              </a:ext>
            </a:extLst>
          </p:cNvPr>
          <p:cNvSpPr txBox="1"/>
          <p:nvPr/>
        </p:nvSpPr>
        <p:spPr>
          <a:xfrm>
            <a:off x="5110843" y="3624943"/>
            <a:ext cx="3861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1: https://tools.ietf.org/html/rfc1738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183DD-5DCE-4E93-BA59-2EC5CB3E8C2F}"/>
              </a:ext>
            </a:extLst>
          </p:cNvPr>
          <p:cNvSpPr txBox="1"/>
          <p:nvPr/>
        </p:nvSpPr>
        <p:spPr>
          <a:xfrm>
            <a:off x="5110843" y="3992336"/>
            <a:ext cx="3771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2: https://tools.ietf.org/html/rfc3986</a:t>
            </a:r>
          </a:p>
        </p:txBody>
      </p:sp>
    </p:spTree>
    <p:extLst>
      <p:ext uri="{BB962C8B-B14F-4D97-AF65-F5344CB8AC3E}">
        <p14:creationId xmlns:p14="http://schemas.microsoft.com/office/powerpoint/2010/main" val="292094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8E55C29-18D6-4083-8B18-5AA63FF835E9}"/>
              </a:ext>
            </a:extLst>
          </p:cNvPr>
          <p:cNvSpPr/>
          <p:nvPr/>
        </p:nvSpPr>
        <p:spPr>
          <a:xfrm>
            <a:off x="0" y="2178900"/>
            <a:ext cx="9144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AE267-7C96-4D7B-B9E5-193BB04E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</a:t>
            </a:r>
            <a:r>
              <a:rPr lang="it-IT" dirty="0" err="1">
                <a:latin typeface="Calibri"/>
                <a:cs typeface="Calibri"/>
              </a:rPr>
              <a:t>URLs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22B267-78AE-43B2-9FF7-4DB0FDB0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6C8B5C-2749-4E01-939D-4A2DC52A18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An URL may be the following: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  <a:cs typeface="Calibri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alibri"/>
              </a:rPr>
              <a:t>http://foobar.com:8080/view.php?id=1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it-IT" sz="1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pPr marL="285750" indent="-285750"/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814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8E55C29-18D6-4083-8B18-5AA63FF835E9}"/>
              </a:ext>
            </a:extLst>
          </p:cNvPr>
          <p:cNvSpPr/>
          <p:nvPr/>
        </p:nvSpPr>
        <p:spPr>
          <a:xfrm>
            <a:off x="0" y="2178900"/>
            <a:ext cx="9144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AE267-7C96-4D7B-B9E5-193BB04E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</a:t>
            </a:r>
            <a:r>
              <a:rPr lang="it-IT" dirty="0" err="1">
                <a:latin typeface="Calibri"/>
                <a:cs typeface="Calibri"/>
              </a:rPr>
              <a:t>URLs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22B267-78AE-43B2-9FF7-4DB0FDB0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6C8B5C-2749-4E01-939D-4A2DC52A18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An URL may be the following: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  <a:cs typeface="Calibri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alibri"/>
              </a:rPr>
              <a:t>http://foobar.com:8080/view.php?id=1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it-IT" sz="1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pPr marL="285750" indent="-285750"/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schema</a:t>
            </a:r>
            <a:r>
              <a:rPr lang="en-US" dirty="0">
                <a:latin typeface="Calibri"/>
                <a:cs typeface="Calibri"/>
              </a:rPr>
              <a:t> specifies</a:t>
            </a:r>
            <a:r>
              <a:rPr lang="en-US" b="1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cs typeface="Calibri"/>
              </a:rPr>
              <a:t>the protocol used, i.e. http or https</a:t>
            </a:r>
            <a:endParaRPr lang="it-IT" dirty="0">
              <a:latin typeface="Calibri"/>
              <a:cs typeface="Calibri"/>
            </a:endParaRPr>
          </a:p>
          <a:p>
            <a:pPr marL="285750" indent="-285750"/>
            <a:endParaRPr lang="it-IT" dirty="0">
              <a:latin typeface="Calibri"/>
              <a:cs typeface="Calibri"/>
            </a:endParaRP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5C839641-0899-4453-AED1-C3D50474572D}"/>
              </a:ext>
            </a:extLst>
          </p:cNvPr>
          <p:cNvSpPr/>
          <p:nvPr/>
        </p:nvSpPr>
        <p:spPr>
          <a:xfrm rot="16200000">
            <a:off x="2253825" y="2527725"/>
            <a:ext cx="369150" cy="457200"/>
          </a:xfrm>
          <a:prstGeom prst="leftBrace">
            <a:avLst>
              <a:gd name="adj1" fmla="val 8333"/>
              <a:gd name="adj2" fmla="val 5135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3A7D93-7375-4CAD-B498-D28527CFF285}"/>
              </a:ext>
            </a:extLst>
          </p:cNvPr>
          <p:cNvSpPr txBox="1"/>
          <p:nvPr/>
        </p:nvSpPr>
        <p:spPr>
          <a:xfrm>
            <a:off x="1981200" y="2905094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206860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&amp; 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dirty="0"/>
              <a:t>This presentation is licensed under the </a:t>
            </a:r>
            <a:br>
              <a:rPr lang="en-US" sz="1400" dirty="0"/>
            </a:br>
            <a:r>
              <a:rPr lang="en-US" sz="1400" dirty="0"/>
              <a:t>Creative Commons </a:t>
            </a:r>
            <a:r>
              <a:rPr lang="it-IT" sz="1400" dirty="0"/>
              <a:t>BY-NC </a:t>
            </a:r>
            <a:r>
              <a:rPr lang="en-US" sz="1400" dirty="0"/>
              <a:t>License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1400" dirty="0"/>
              <a:t>To view a copy of the license, visit:</a:t>
            </a:r>
          </a:p>
          <a:p>
            <a:pPr marL="0" indent="0" algn="ctr">
              <a:buNone/>
            </a:pPr>
            <a:r>
              <a:rPr lang="it-IT" sz="1200" dirty="0"/>
              <a:t>http://creativecommons.org/licenses/by-nc/3.0/legalcode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We disclaim any warranties or representations as to the accuracy or completeness of this material.</a:t>
            </a:r>
          </a:p>
          <a:p>
            <a:r>
              <a:rPr lang="en-US" sz="1400" dirty="0"/>
              <a:t>Materials are provided “as is” without warranty of any kind, either express or implied, including without limitation, warranties of merchantability, fitness for a particular purpose, and non-infringement. </a:t>
            </a:r>
          </a:p>
          <a:p>
            <a:r>
              <a:rPr lang="en-US" sz="1400" dirty="0"/>
              <a:t>Under no circumstances shall we be liable for any loss, damage, liability or expense incurred or suffered which is claimed to have resulted from use of this material.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License Information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pic>
        <p:nvPicPr>
          <p:cNvPr id="8" name="Immagine 6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647950"/>
            <a:ext cx="3286126" cy="114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397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8E55C29-18D6-4083-8B18-5AA63FF835E9}"/>
              </a:ext>
            </a:extLst>
          </p:cNvPr>
          <p:cNvSpPr/>
          <p:nvPr/>
        </p:nvSpPr>
        <p:spPr>
          <a:xfrm>
            <a:off x="0" y="2178900"/>
            <a:ext cx="9144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AE267-7C96-4D7B-B9E5-193BB04E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</a:t>
            </a:r>
            <a:r>
              <a:rPr lang="it-IT" dirty="0" err="1">
                <a:latin typeface="Calibri"/>
                <a:cs typeface="Calibri"/>
              </a:rPr>
              <a:t>URLs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22B267-78AE-43B2-9FF7-4DB0FDB0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6C8B5C-2749-4E01-939D-4A2DC52A18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An URL may be the following: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  <a:cs typeface="Calibri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alibri"/>
              </a:rPr>
              <a:t>http://foobar.com:8080/view.php?id=1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it-IT" sz="1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host</a:t>
            </a:r>
            <a:r>
              <a:rPr lang="en-US" dirty="0">
                <a:latin typeface="Calibri"/>
                <a:cs typeface="Calibri"/>
              </a:rPr>
              <a:t> and the </a:t>
            </a:r>
            <a:r>
              <a:rPr lang="en-US" b="1" dirty="0">
                <a:latin typeface="Calibri"/>
                <a:cs typeface="Calibri"/>
              </a:rPr>
              <a:t>port</a:t>
            </a:r>
            <a:r>
              <a:rPr lang="en-US" dirty="0">
                <a:latin typeface="Calibri"/>
                <a:cs typeface="Calibri"/>
              </a:rPr>
              <a:t> represent the address to which the client should connect and send the request</a:t>
            </a:r>
            <a:endParaRPr lang="en-US" dirty="0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5C839641-0899-4453-AED1-C3D50474572D}"/>
              </a:ext>
            </a:extLst>
          </p:cNvPr>
          <p:cNvSpPr/>
          <p:nvPr/>
        </p:nvSpPr>
        <p:spPr>
          <a:xfrm rot="16200000">
            <a:off x="3701625" y="2070525"/>
            <a:ext cx="369150" cy="1371600"/>
          </a:xfrm>
          <a:prstGeom prst="leftBrace">
            <a:avLst>
              <a:gd name="adj1" fmla="val 8333"/>
              <a:gd name="adj2" fmla="val 5135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3A7D93-7375-4CAD-B498-D28527CFF285}"/>
              </a:ext>
            </a:extLst>
          </p:cNvPr>
          <p:cNvSpPr txBox="1"/>
          <p:nvPr/>
        </p:nvSpPr>
        <p:spPr>
          <a:xfrm>
            <a:off x="3619500" y="2905094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Host</a:t>
            </a: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331E4888-D7F9-4A83-9C0F-89522F2ED5DF}"/>
              </a:ext>
            </a:extLst>
          </p:cNvPr>
          <p:cNvSpPr/>
          <p:nvPr/>
        </p:nvSpPr>
        <p:spPr>
          <a:xfrm rot="16200000">
            <a:off x="4787723" y="2507833"/>
            <a:ext cx="369150" cy="485553"/>
          </a:xfrm>
          <a:prstGeom prst="leftBrace">
            <a:avLst>
              <a:gd name="adj1" fmla="val 8333"/>
              <a:gd name="adj2" fmla="val 52913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5DD5F9-DEB7-4EB8-91EB-8FB837758B70}"/>
              </a:ext>
            </a:extLst>
          </p:cNvPr>
          <p:cNvSpPr txBox="1"/>
          <p:nvPr/>
        </p:nvSpPr>
        <p:spPr>
          <a:xfrm>
            <a:off x="4686300" y="2899379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3664473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8E55C29-18D6-4083-8B18-5AA63FF835E9}"/>
              </a:ext>
            </a:extLst>
          </p:cNvPr>
          <p:cNvSpPr/>
          <p:nvPr/>
        </p:nvSpPr>
        <p:spPr>
          <a:xfrm>
            <a:off x="0" y="2178900"/>
            <a:ext cx="9144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AE267-7C96-4D7B-B9E5-193BB04E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</a:t>
            </a:r>
            <a:r>
              <a:rPr lang="it-IT" dirty="0" err="1">
                <a:latin typeface="Calibri"/>
                <a:cs typeface="Calibri"/>
              </a:rPr>
              <a:t>URLs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22B267-78AE-43B2-9FF7-4DB0FDB0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6C8B5C-2749-4E01-939D-4A2DC52A18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An URL may be the following: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  <a:cs typeface="Calibri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alibri"/>
              </a:rPr>
              <a:t>http://foobar.com:8080/view.php?id=1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it-IT" sz="1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pPr marL="285750" indent="-285750"/>
            <a:r>
              <a:rPr lang="en-US" dirty="0">
                <a:latin typeface="Calibri"/>
                <a:cs typeface="Calibri"/>
              </a:rPr>
              <a:t>The</a:t>
            </a:r>
            <a:r>
              <a:rPr lang="en-US" b="1" dirty="0">
                <a:latin typeface="Calibri"/>
                <a:cs typeface="Calibri"/>
              </a:rPr>
              <a:t> URL-path</a:t>
            </a:r>
            <a:r>
              <a:rPr lang="en-US" dirty="0">
                <a:latin typeface="Calibri"/>
                <a:cs typeface="Calibri"/>
              </a:rPr>
              <a:t> is the resource requested to the server</a:t>
            </a:r>
            <a:endParaRPr lang="en-US" dirty="0"/>
          </a:p>
          <a:p>
            <a:pPr marL="285750" indent="-285750"/>
            <a:endParaRPr lang="it-IT" dirty="0">
              <a:latin typeface="Calibri"/>
              <a:cs typeface="Calibri"/>
            </a:endParaRP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5C839641-0899-4453-AED1-C3D50474572D}"/>
              </a:ext>
            </a:extLst>
          </p:cNvPr>
          <p:cNvSpPr/>
          <p:nvPr/>
        </p:nvSpPr>
        <p:spPr>
          <a:xfrm rot="16200000">
            <a:off x="6025727" y="1867522"/>
            <a:ext cx="369150" cy="1904998"/>
          </a:xfrm>
          <a:prstGeom prst="leftBrace">
            <a:avLst>
              <a:gd name="adj1" fmla="val 8333"/>
              <a:gd name="adj2" fmla="val 52913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3A7D93-7375-4CAD-B498-D28527CFF285}"/>
              </a:ext>
            </a:extLst>
          </p:cNvPr>
          <p:cNvSpPr txBox="1"/>
          <p:nvPr/>
        </p:nvSpPr>
        <p:spPr>
          <a:xfrm>
            <a:off x="5715000" y="297753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URL-</a:t>
            </a:r>
            <a:r>
              <a:rPr lang="it-IT" sz="2000" dirty="0" err="1"/>
              <a:t>Path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183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8E55C29-18D6-4083-8B18-5AA63FF835E9}"/>
              </a:ext>
            </a:extLst>
          </p:cNvPr>
          <p:cNvSpPr/>
          <p:nvPr/>
        </p:nvSpPr>
        <p:spPr>
          <a:xfrm>
            <a:off x="0" y="2178900"/>
            <a:ext cx="9144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AE267-7C96-4D7B-B9E5-193BB04E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</a:t>
            </a:r>
            <a:r>
              <a:rPr lang="it-IT" dirty="0" err="1">
                <a:latin typeface="Calibri"/>
                <a:cs typeface="Calibri"/>
              </a:rPr>
              <a:t>URLs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22B267-78AE-43B2-9FF7-4DB0FDB0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6C8B5C-2749-4E01-939D-4A2DC52A18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An URL may be the following: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  <a:cs typeface="Calibri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alibri"/>
              </a:rPr>
              <a:t>http://foobar.com:8080/view.php?id=1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it-IT" sz="1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it-IT" dirty="0">
              <a:latin typeface="Calibri"/>
              <a:cs typeface="Calibri"/>
            </a:endParaRPr>
          </a:p>
          <a:p>
            <a:pPr marL="285750" indent="-285750"/>
            <a:endParaRPr lang="it-IT" dirty="0">
              <a:latin typeface="Calibri"/>
              <a:cs typeface="Calibri"/>
            </a:endParaRPr>
          </a:p>
        </p:txBody>
      </p:sp>
      <p:pic>
        <p:nvPicPr>
          <p:cNvPr id="9" name="Immagine 5" descr="Immagine che contiene orologio, disegnando&#10;&#10;Descrizione generata con affidabilità molto elevata">
            <a:extLst>
              <a:ext uri="{FF2B5EF4-FFF2-40B4-BE49-F238E27FC236}">
                <a16:creationId xmlns:a16="http://schemas.microsoft.com/office/drawing/2014/main" id="{0A9BA375-C962-4FB1-8139-15D025B8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2" y="3357562"/>
            <a:ext cx="8401050" cy="79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30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D584A59-B5B6-4D8D-92D9-4111874B75A8}"/>
              </a:ext>
            </a:extLst>
          </p:cNvPr>
          <p:cNvSpPr/>
          <p:nvPr/>
        </p:nvSpPr>
        <p:spPr>
          <a:xfrm>
            <a:off x="0" y="2952750"/>
            <a:ext cx="9144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9E5F4F-DDA7-4202-B548-68348941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HTTP Overview - URLs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8B56FB-D241-4E60-9F88-1AC96D90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0259EE-DFAA-421D-AF6E-419936A742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it-IT" sz="2400" dirty="0" err="1">
                <a:latin typeface="Calibri"/>
                <a:cs typeface="Calibri"/>
              </a:rPr>
              <a:t>Optionally</a:t>
            </a:r>
            <a:r>
              <a:rPr lang="it-IT" sz="2400" dirty="0">
                <a:latin typeface="Calibri"/>
                <a:cs typeface="Calibri"/>
              </a:rPr>
              <a:t> an URL can </a:t>
            </a:r>
            <a:r>
              <a:rPr lang="it-IT" sz="2400" dirty="0" err="1">
                <a:latin typeface="Calibri"/>
                <a:cs typeface="Calibri"/>
              </a:rPr>
              <a:t>also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contain</a:t>
            </a:r>
            <a:r>
              <a:rPr lang="it-IT" sz="2400" dirty="0">
                <a:latin typeface="Calibri"/>
                <a:cs typeface="Calibri"/>
              </a:rPr>
              <a:t> an username and a password. </a:t>
            </a:r>
            <a:r>
              <a:rPr lang="it-IT" sz="2400" dirty="0" err="1">
                <a:latin typeface="Calibri"/>
                <a:cs typeface="Calibri"/>
              </a:rPr>
              <a:t>These</a:t>
            </a:r>
            <a:r>
              <a:rPr lang="it-IT" sz="2400" dirty="0">
                <a:latin typeface="Calibri"/>
                <a:cs typeface="Calibri"/>
              </a:rPr>
              <a:t> are </a:t>
            </a:r>
            <a:r>
              <a:rPr lang="it-IT" sz="2400" dirty="0" err="1">
                <a:latin typeface="Calibri"/>
                <a:cs typeface="Calibri"/>
              </a:rPr>
              <a:t>used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if</a:t>
            </a:r>
            <a:r>
              <a:rPr lang="it-IT" sz="2400" dirty="0">
                <a:latin typeface="Calibri"/>
                <a:cs typeface="Calibri"/>
              </a:rPr>
              <a:t> the server </a:t>
            </a:r>
            <a:r>
              <a:rPr lang="it-IT" sz="2400" dirty="0" err="1">
                <a:latin typeface="Calibri"/>
                <a:cs typeface="Calibri"/>
              </a:rPr>
              <a:t>requires</a:t>
            </a:r>
            <a:r>
              <a:rPr lang="it-IT" sz="2400" dirty="0">
                <a:latin typeface="Calibri"/>
                <a:cs typeface="Calibri"/>
              </a:rPr>
              <a:t> an HTTP Basic authentication. An </a:t>
            </a:r>
            <a:r>
              <a:rPr lang="it-IT" sz="2400" dirty="0" err="1">
                <a:latin typeface="Calibri"/>
                <a:cs typeface="Calibri"/>
              </a:rPr>
              <a:t>example</a:t>
            </a:r>
            <a:r>
              <a:rPr lang="it-IT" sz="2400" dirty="0">
                <a:latin typeface="Calibri"/>
                <a:cs typeface="Calibri"/>
              </a:rPr>
              <a:t> of </a:t>
            </a:r>
            <a:r>
              <a:rPr lang="it-IT" sz="2400" dirty="0" err="1">
                <a:latin typeface="Calibri"/>
                <a:cs typeface="Calibri"/>
              </a:rPr>
              <a:t>such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url</a:t>
            </a:r>
            <a:r>
              <a:rPr lang="it-IT" sz="2400" dirty="0">
                <a:latin typeface="Calibri"/>
                <a:cs typeface="Calibri"/>
              </a:rPr>
              <a:t> </a:t>
            </a:r>
            <a:r>
              <a:rPr lang="it-IT" sz="2400" dirty="0" err="1">
                <a:latin typeface="Calibri"/>
                <a:cs typeface="Calibri"/>
              </a:rPr>
              <a:t>is</a:t>
            </a:r>
            <a:r>
              <a:rPr lang="it-IT" sz="2400" dirty="0">
                <a:latin typeface="Calibri"/>
                <a:cs typeface="Calibri"/>
              </a:rPr>
              <a:t> the following one:</a:t>
            </a:r>
          </a:p>
          <a:p>
            <a:pPr marL="365760" lvl="1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5760" lvl="1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http://admin:password@foobar.com/</a:t>
            </a:r>
          </a:p>
        </p:txBody>
      </p:sp>
    </p:spTree>
    <p:extLst>
      <p:ext uri="{BB962C8B-B14F-4D97-AF65-F5344CB8AC3E}">
        <p14:creationId xmlns:p14="http://schemas.microsoft.com/office/powerpoint/2010/main" val="112376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F32ED86-064C-4594-97AB-E81E328B35F3}"/>
              </a:ext>
            </a:extLst>
          </p:cNvPr>
          <p:cNvSpPr/>
          <p:nvPr/>
        </p:nvSpPr>
        <p:spPr>
          <a:xfrm>
            <a:off x="0" y="3409950"/>
            <a:ext cx="9144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0A8E33-BEC4-4FAB-A9CE-1F431F7D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HTTP Overview - URLs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2FA3BD-1065-4764-9307-506A5B9F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26CE0E-4854-4E31-9830-D3DBE4CBF4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b="1" dirty="0">
                <a:latin typeface="Calibri"/>
                <a:cs typeface="Calibri"/>
              </a:rPr>
              <a:t>URL-path</a:t>
            </a:r>
            <a:r>
              <a:rPr lang="en-US" sz="2400" dirty="0">
                <a:latin typeface="Calibri"/>
                <a:cs typeface="Calibri"/>
              </a:rPr>
              <a:t> has its own syntax in http, but since its interpretation is reserved to the backend, this syntax may vary from web app to web app</a:t>
            </a:r>
          </a:p>
          <a:p>
            <a:r>
              <a:rPr lang="en-US" sz="2400" dirty="0">
                <a:latin typeface="Calibri"/>
                <a:cs typeface="Calibri"/>
              </a:rPr>
              <a:t>Usually, it is in the form of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it-IT" sz="2000" dirty="0">
                <a:latin typeface="Consolas"/>
                <a:cs typeface="Calibri"/>
              </a:rPr>
              <a:t>/&lt;directory&gt;/&lt;file&gt;?&lt;query&gt;#fragment</a:t>
            </a:r>
          </a:p>
        </p:txBody>
      </p:sp>
    </p:spTree>
    <p:extLst>
      <p:ext uri="{BB962C8B-B14F-4D97-AF65-F5344CB8AC3E}">
        <p14:creationId xmlns:p14="http://schemas.microsoft.com/office/powerpoint/2010/main" val="276740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E6AE2E5-E2DF-4669-A589-0D1B4BC33261}"/>
              </a:ext>
            </a:extLst>
          </p:cNvPr>
          <p:cNvSpPr/>
          <p:nvPr/>
        </p:nvSpPr>
        <p:spPr>
          <a:xfrm>
            <a:off x="0" y="3714750"/>
            <a:ext cx="9144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B7302A-EF56-4628-9E78-202D12BD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HTTP Overview - URLs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087695F-0279-450F-9A95-F666A98F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E5B5C0-4812-4A31-8FB0-FBAE6782D2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 &lt;directory&gt;/&lt;file&gt; part is used to represent the "physical" location of the resource on the filesystem of the server</a:t>
            </a:r>
            <a:endParaRPr lang="it-IT" dirty="0"/>
          </a:p>
          <a:p>
            <a:r>
              <a:rPr lang="en-US" dirty="0">
                <a:latin typeface="Calibri"/>
                <a:cs typeface="Calibri"/>
              </a:rPr>
              <a:t>Right now, it is more a "virtual" location</a:t>
            </a:r>
            <a:endParaRPr lang="it-IT" dirty="0"/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1800" dirty="0">
                <a:latin typeface="Consolas"/>
                <a:cs typeface="Calibri"/>
              </a:rPr>
              <a:t>https://twitter.com/Twitter/status/1212237037631352832</a:t>
            </a:r>
            <a:endParaRPr lang="en-US" sz="1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6240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D20C7FA-AADD-428E-88C3-F04792443921}"/>
              </a:ext>
            </a:extLst>
          </p:cNvPr>
          <p:cNvSpPr/>
          <p:nvPr/>
        </p:nvSpPr>
        <p:spPr>
          <a:xfrm>
            <a:off x="-20444" y="3753293"/>
            <a:ext cx="9144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C35A0B-F575-42F5-A756-E9A082A3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HTTP Overview - URLs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3139D9-E8B8-48C4-AE51-7A1BE7B1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B1FD6E-FE8E-4240-BA8C-14FED9467A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 &lt;query&gt; is optional and it can be used to send information to the backend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It is a dictionary with a </a:t>
            </a:r>
            <a:r>
              <a:rPr lang="en-US" b="1" dirty="0">
                <a:latin typeface="Calibri"/>
                <a:cs typeface="Calibri"/>
              </a:rPr>
              <a:t>key-value representation</a:t>
            </a:r>
            <a:r>
              <a:rPr lang="en-US" dirty="0">
                <a:latin typeface="Calibri"/>
                <a:cs typeface="Calibri"/>
              </a:rPr>
              <a:t>, generally in the form of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it-IT" sz="2400" dirty="0">
                <a:latin typeface="Consolas"/>
                <a:cs typeface="Calibri"/>
              </a:rPr>
              <a:t>varname1=value1&amp;varname2=value2</a:t>
            </a:r>
          </a:p>
        </p:txBody>
      </p:sp>
    </p:spTree>
    <p:extLst>
      <p:ext uri="{BB962C8B-B14F-4D97-AF65-F5344CB8AC3E}">
        <p14:creationId xmlns:p14="http://schemas.microsoft.com/office/powerpoint/2010/main" val="124229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E517D6-6425-42B6-B409-F6DE92B7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HTTP Overview - URLs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B30325F-1047-4135-8248-3F86BA44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0632B4-5C1D-4C8F-B2E3-B8BBD94B20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 fragment is a piece of information that is reserved for </a:t>
            </a:r>
            <a:r>
              <a:rPr lang="en-US" b="1" dirty="0">
                <a:latin typeface="Calibri"/>
                <a:cs typeface="Calibri"/>
              </a:rPr>
              <a:t>clients</a:t>
            </a:r>
            <a:r>
              <a:rPr lang="en-US" dirty="0">
                <a:latin typeface="Calibri"/>
                <a:cs typeface="Calibri"/>
              </a:rPr>
              <a:t> 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Clients never send it to the server</a:t>
            </a:r>
          </a:p>
          <a:p>
            <a:r>
              <a:rPr lang="en-US" dirty="0">
                <a:latin typeface="Calibri"/>
                <a:cs typeface="Calibri"/>
              </a:rPr>
              <a:t>If the fragment appears in a request, the server </a:t>
            </a:r>
            <a:r>
              <a:rPr lang="en-US" u="sng" dirty="0">
                <a:latin typeface="Calibri"/>
                <a:cs typeface="Calibri"/>
              </a:rPr>
              <a:t>will ignore it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43481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93274-BFAE-48CD-B5FA-1A5987C3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</a:t>
            </a:r>
            <a:r>
              <a:rPr lang="it-IT" dirty="0" err="1">
                <a:latin typeface="Calibri"/>
                <a:cs typeface="Calibri"/>
              </a:rPr>
              <a:t>URLencoding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8CBB5D7-D79A-474F-A33D-625BDFCE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F7A93B-8F72-4393-A3F4-9D80D943A9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Looking at the URL syntax one may notice that some characters have a </a:t>
            </a:r>
            <a:r>
              <a:rPr lang="en-US" b="1" dirty="0">
                <a:latin typeface="Calibri"/>
                <a:cs typeface="Calibri"/>
              </a:rPr>
              <a:t>special meaning </a:t>
            </a:r>
            <a:r>
              <a:rPr lang="en-US" dirty="0">
                <a:latin typeface="Calibri"/>
                <a:cs typeface="Calibri"/>
              </a:rPr>
              <a:t>in a URL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character "#" is used for segments, and the server will always ignore every character after it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character “&amp;” is used as a variable separator in the URL-Path</a:t>
            </a:r>
          </a:p>
          <a:p>
            <a:pPr lvl="1"/>
            <a:r>
              <a:rPr lang="it-IT" dirty="0">
                <a:latin typeface="Calibri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2148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D567B72-84B5-4D0F-AF6B-7D7F0C4943CF}"/>
              </a:ext>
            </a:extLst>
          </p:cNvPr>
          <p:cNvSpPr/>
          <p:nvPr/>
        </p:nvSpPr>
        <p:spPr>
          <a:xfrm>
            <a:off x="0" y="2305050"/>
            <a:ext cx="9144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FB5B1E86-075F-4F63-BDE1-E730C555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</a:t>
            </a:r>
            <a:r>
              <a:rPr lang="it-IT" dirty="0" err="1">
                <a:latin typeface="Calibri"/>
                <a:cs typeface="Calibri"/>
              </a:rPr>
              <a:t>URLencoding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79894BE-6CE6-4565-A39A-53681BC7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D389A1-45E4-479F-BCC0-8718EAADA9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Calibri"/>
                <a:cs typeface="Calibri"/>
              </a:rPr>
              <a:t>What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if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we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want</a:t>
            </a:r>
            <a:r>
              <a:rPr lang="it-IT" dirty="0">
                <a:latin typeface="Calibri"/>
                <a:cs typeface="Calibri"/>
              </a:rPr>
              <a:t> to </a:t>
            </a:r>
            <a:r>
              <a:rPr lang="it-IT" dirty="0" err="1">
                <a:latin typeface="Calibri"/>
                <a:cs typeface="Calibri"/>
              </a:rPr>
              <a:t>send</a:t>
            </a:r>
            <a:r>
              <a:rPr lang="it-IT" dirty="0">
                <a:latin typeface="Calibri"/>
                <a:cs typeface="Calibri"/>
              </a:rPr>
              <a:t> the text «hello &amp;#» in a GET </a:t>
            </a:r>
            <a:r>
              <a:rPr lang="it-IT" dirty="0" err="1">
                <a:latin typeface="Calibri"/>
                <a:cs typeface="Calibri"/>
              </a:rPr>
              <a:t>variable</a:t>
            </a:r>
            <a:r>
              <a:rPr lang="it-IT" dirty="0">
                <a:latin typeface="Calibri"/>
                <a:cs typeface="Calibri"/>
              </a:rPr>
              <a:t>?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fragment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reserverd</a:t>
            </a:r>
            <a:r>
              <a:rPr lang="it-IT" dirty="0"/>
              <a:t> for clients, the server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b="1" dirty="0" err="1"/>
              <a:t>ignore</a:t>
            </a:r>
            <a:r>
              <a:rPr lang="it-IT" dirty="0"/>
              <a:t> the word «world»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31542E-6DE6-4F35-9CA5-14FC12029869}"/>
              </a:ext>
            </a:extLst>
          </p:cNvPr>
          <p:cNvSpPr txBox="1"/>
          <p:nvPr/>
        </p:nvSpPr>
        <p:spPr>
          <a:xfrm>
            <a:off x="1752600" y="2387084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alibri"/>
              </a:rPr>
              <a:t>http://foobar.com/?var=</a:t>
            </a:r>
            <a:r>
              <a:rPr lang="en-US" dirty="0">
                <a:latin typeface="Consolas" panose="020B0609020204030204" pitchFamily="49" charset="0"/>
                <a:cs typeface="Calibri"/>
              </a:rPr>
              <a:t>hello &amp;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alibri"/>
              </a:rPr>
              <a:t># world</a:t>
            </a:r>
            <a:endParaRPr lang="en-US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9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C07804-0969-0542-AEDF-8E891213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ACB6-71E4-4049-945C-0A658AC3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A54CEF-CF3D-EE44-BE2A-C70040B107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Present the history of the HTTP</a:t>
            </a:r>
          </a:p>
          <a:p>
            <a:r>
              <a:rPr lang="it-IT" sz="2400" dirty="0"/>
              <a:t>Show the key features of the </a:t>
            </a:r>
            <a:r>
              <a:rPr lang="it-IT" sz="2400" dirty="0" err="1"/>
              <a:t>protocol</a:t>
            </a:r>
            <a:endParaRPr lang="it-IT" sz="2400" dirty="0"/>
          </a:p>
          <a:p>
            <a:r>
              <a:rPr lang="it-IT" sz="2400" dirty="0"/>
              <a:t>Present the </a:t>
            </a:r>
            <a:r>
              <a:rPr lang="it-IT" sz="2400" dirty="0" err="1"/>
              <a:t>definition</a:t>
            </a:r>
            <a:r>
              <a:rPr lang="it-IT" sz="2400" dirty="0"/>
              <a:t> of Web Security and </a:t>
            </a:r>
            <a:r>
              <a:rPr lang="it-IT" sz="2400" dirty="0" err="1"/>
              <a:t>give</a:t>
            </a:r>
            <a:r>
              <a:rPr lang="it-IT" sz="2400" dirty="0"/>
              <a:t> a </a:t>
            </a:r>
            <a:r>
              <a:rPr lang="it-IT" sz="2400" dirty="0" err="1"/>
              <a:t>classification</a:t>
            </a:r>
            <a:r>
              <a:rPr lang="it-IT" sz="2400" dirty="0"/>
              <a:t> of the </a:t>
            </a:r>
            <a:r>
              <a:rPr lang="it-IT" sz="2400" dirty="0" err="1"/>
              <a:t>attacks</a:t>
            </a:r>
            <a:endParaRPr lang="it-IT" sz="2400" dirty="0"/>
          </a:p>
          <a:p>
            <a:r>
              <a:rPr lang="it-IT" sz="2400" dirty="0"/>
              <a:t>List </a:t>
            </a:r>
            <a:r>
              <a:rPr lang="it-IT" sz="2400" dirty="0" err="1"/>
              <a:t>useful</a:t>
            </a:r>
            <a:r>
              <a:rPr lang="it-IT" sz="2400" dirty="0"/>
              <a:t> tools </a:t>
            </a:r>
            <a:r>
              <a:rPr lang="it-IT" sz="2400" dirty="0" err="1"/>
              <a:t>commonly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in Web Security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04409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60764-CB39-4710-B98D-33362C62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HTTP Overview - URLencoding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4CC342E-BE0F-4335-8F67-8345BAE7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555867-400E-4493-BA94-28C323F2E0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This problem is solved using a </a:t>
            </a:r>
            <a:r>
              <a:rPr lang="en-US" b="1" dirty="0">
                <a:latin typeface="Calibri"/>
                <a:cs typeface="Calibri"/>
              </a:rPr>
              <a:t>particular encoding</a:t>
            </a:r>
            <a:r>
              <a:rPr lang="en-US" dirty="0">
                <a:latin typeface="Calibri"/>
                <a:cs typeface="Calibri"/>
              </a:rPr>
              <a:t>, that converts every character in a "not harmful" representation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This encoding is called “</a:t>
            </a:r>
            <a:r>
              <a:rPr lang="en-US" b="1" dirty="0">
                <a:latin typeface="Calibri"/>
                <a:cs typeface="Calibri"/>
              </a:rPr>
              <a:t>URL encoding</a:t>
            </a:r>
            <a:r>
              <a:rPr lang="en-US" dirty="0">
                <a:latin typeface="Calibri"/>
                <a:cs typeface="Calibri"/>
              </a:rPr>
              <a:t>" or “</a:t>
            </a:r>
            <a:r>
              <a:rPr lang="en-US" b="1" dirty="0">
                <a:latin typeface="Calibri"/>
                <a:cs typeface="Calibri"/>
              </a:rPr>
              <a:t>Percent Encoding</a:t>
            </a:r>
            <a:r>
              <a:rPr lang="en-US" dirty="0">
                <a:latin typeface="Calibri"/>
                <a:cs typeface="Calibri"/>
              </a:rPr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71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B1280-D534-4E7D-AA6A-4EE3B12B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HTTP Overview - URLencoding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6102262-5695-4FD4-9829-0C2621E5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D698A0-42E2-4D69-9416-10AAE3163E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This encoding is very simple</a:t>
            </a:r>
            <a:endParaRPr lang="it-IT" dirty="0"/>
          </a:p>
          <a:p>
            <a:pPr lvl="1"/>
            <a:r>
              <a:rPr lang="en-US" dirty="0">
                <a:latin typeface="Calibri"/>
                <a:cs typeface="Calibri"/>
              </a:rPr>
              <a:t>Take the hex value of a character you want to encode, and then prepend a "%" symbol</a:t>
            </a:r>
          </a:p>
          <a:p>
            <a:pPr marL="365760" lvl="1" indent="0" algn="ctr">
              <a:buNone/>
            </a:pPr>
            <a:r>
              <a:rPr lang="en-US" dirty="0">
                <a:latin typeface="Calibri"/>
                <a:cs typeface="Calibri"/>
              </a:rPr>
              <a:t># == %23</a:t>
            </a:r>
          </a:p>
          <a:p>
            <a:r>
              <a:rPr lang="en-US" dirty="0">
                <a:latin typeface="Calibri"/>
                <a:cs typeface="Calibri"/>
              </a:rPr>
              <a:t>Every reserved character in a URL must be </a:t>
            </a:r>
            <a:r>
              <a:rPr lang="en-US" dirty="0" err="1">
                <a:latin typeface="Calibri"/>
                <a:cs typeface="Calibri"/>
              </a:rPr>
              <a:t>urlencoded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Every non-printable character must be </a:t>
            </a:r>
            <a:r>
              <a:rPr lang="en-US" dirty="0" err="1">
                <a:latin typeface="Calibri"/>
                <a:cs typeface="Calibri"/>
              </a:rPr>
              <a:t>urlencoded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Spaces can be represented either with %20, or with the plus sign (+)</a:t>
            </a:r>
          </a:p>
        </p:txBody>
      </p:sp>
    </p:spTree>
    <p:extLst>
      <p:ext uri="{BB962C8B-B14F-4D97-AF65-F5344CB8AC3E}">
        <p14:creationId xmlns:p14="http://schemas.microsoft.com/office/powerpoint/2010/main" val="778146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B1280-D534-4E7D-AA6A-4EE3B12B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HTTP Overview - URLencoding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6102262-5695-4FD4-9829-0C2621E5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D698A0-42E2-4D69-9416-10AAE3163E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So the following not valid URL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Is rewrote as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03D6731-8FD6-4309-BDDE-46202B1E4EA3}"/>
              </a:ext>
            </a:extLst>
          </p:cNvPr>
          <p:cNvSpPr/>
          <p:nvPr/>
        </p:nvSpPr>
        <p:spPr>
          <a:xfrm>
            <a:off x="0" y="2029132"/>
            <a:ext cx="9144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3C6E73-81A5-49CA-94EF-69B244B46432}"/>
              </a:ext>
            </a:extLst>
          </p:cNvPr>
          <p:cNvSpPr txBox="1"/>
          <p:nvPr/>
        </p:nvSpPr>
        <p:spPr>
          <a:xfrm>
            <a:off x="1752600" y="211116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alibri"/>
              </a:rPr>
              <a:t>http://foobar.com/?var=</a:t>
            </a:r>
            <a:r>
              <a:rPr lang="en-US" dirty="0">
                <a:latin typeface="Consolas" panose="020B0609020204030204" pitchFamily="49" charset="0"/>
                <a:cs typeface="Calibri"/>
              </a:rPr>
              <a:t>hello &amp;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alibri"/>
              </a:rPr>
              <a:t># world</a:t>
            </a:r>
            <a:endParaRPr lang="en-US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DA13F0-BC13-408C-91B1-BEF65BB68B7B}"/>
              </a:ext>
            </a:extLst>
          </p:cNvPr>
          <p:cNvSpPr/>
          <p:nvPr/>
        </p:nvSpPr>
        <p:spPr>
          <a:xfrm>
            <a:off x="0" y="3562350"/>
            <a:ext cx="9144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CF83C3-B001-4947-84CF-2501E67D7994}"/>
              </a:ext>
            </a:extLst>
          </p:cNvPr>
          <p:cNvSpPr txBox="1"/>
          <p:nvPr/>
        </p:nvSpPr>
        <p:spPr>
          <a:xfrm>
            <a:off x="1828800" y="3644384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alibri"/>
              </a:rPr>
              <a:t>http://foobar.com/?var=</a:t>
            </a:r>
            <a:r>
              <a:rPr lang="en-US" dirty="0">
                <a:latin typeface="Consolas" panose="020B0609020204030204" pitchFamily="49" charset="0"/>
                <a:cs typeface="Calibri"/>
              </a:rPr>
              <a:t>hello+%26%23+world</a:t>
            </a:r>
            <a:endParaRPr lang="en-US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46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62DD6-4EB0-4BF0-8BCE-40688154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endParaRPr lang="it-IT" dirty="0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729B83-6B0E-401B-8BAF-5BB5CEC2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E98CF4-28B0-404E-B238-C640A0185B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20000"/>
          </a:bodyPr>
          <a:lstStyle/>
          <a:p>
            <a:r>
              <a:rPr lang="en-US" b="1" dirty="0">
                <a:latin typeface="Calibri"/>
                <a:cs typeface="Calibri"/>
              </a:rPr>
              <a:t>Requests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b="1" dirty="0">
                <a:latin typeface="Calibri"/>
                <a:cs typeface="Calibri"/>
              </a:rPr>
              <a:t>Responses</a:t>
            </a:r>
            <a:r>
              <a:rPr lang="en-US" dirty="0">
                <a:latin typeface="Calibri"/>
                <a:cs typeface="Calibri"/>
              </a:rPr>
              <a:t> are HTTP messages composed of three different parts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The Request/Response line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Header Fields 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 Body (optional)</a:t>
            </a:r>
          </a:p>
          <a:p>
            <a:r>
              <a:rPr lang="en-US" dirty="0">
                <a:latin typeface="Calibri"/>
                <a:cs typeface="Calibri"/>
              </a:rPr>
              <a:t>Every line in the Request/Response is terminated by the "CR;LF" sequence: \r\n or 0x0d0a in binary</a:t>
            </a:r>
          </a:p>
          <a:p>
            <a:r>
              <a:rPr lang="en-US" dirty="0">
                <a:latin typeface="Calibri"/>
                <a:cs typeface="Calibri"/>
              </a:rPr>
              <a:t>An empty line separates the last header field from the body</a:t>
            </a:r>
          </a:p>
        </p:txBody>
      </p:sp>
    </p:spTree>
    <p:extLst>
      <p:ext uri="{BB962C8B-B14F-4D97-AF65-F5344CB8AC3E}">
        <p14:creationId xmlns:p14="http://schemas.microsoft.com/office/powerpoint/2010/main" val="2803904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875420-A554-4859-82A0-D4DF4AA7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</a:t>
            </a:r>
            <a:r>
              <a:rPr lang="it-IT" dirty="0" err="1">
                <a:latin typeface="Calibri"/>
                <a:cs typeface="Calibri"/>
              </a:rPr>
              <a:t>Requests</a:t>
            </a:r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E90478-8CF5-4367-A567-43CD160090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30938" y="1504950"/>
            <a:ext cx="3886200" cy="3268625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it-IT" dirty="0" err="1">
                <a:latin typeface="Calibri"/>
                <a:cs typeface="Calibri"/>
              </a:rPr>
              <a:t>Request</a:t>
            </a:r>
            <a:r>
              <a:rPr lang="it-IT" dirty="0">
                <a:latin typeface="Calibri"/>
                <a:cs typeface="Calibri"/>
              </a:rPr>
              <a:t> Line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>
                <a:latin typeface="Calibri"/>
                <a:cs typeface="Calibri"/>
              </a:rPr>
              <a:t>Header</a:t>
            </a:r>
            <a:r>
              <a:rPr lang="it-IT" dirty="0">
                <a:latin typeface="Calibri"/>
                <a:cs typeface="Calibri"/>
              </a:rPr>
              <a:t> Fields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latin typeface="Calibri"/>
                <a:cs typeface="Calibri"/>
              </a:rPr>
              <a:t>Body Field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00649C8-ECD8-4BCC-A425-047F66A444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A164EDEF-4967-4719-A785-842A4D0222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461" y="1352550"/>
            <a:ext cx="3356477" cy="3268663"/>
          </a:xfrm>
        </p:spPr>
      </p:pic>
      <p:pic>
        <p:nvPicPr>
          <p:cNvPr id="23" name="Immagine 22" descr="GET / HTTP/1.1&#10;Host: www.google.com&#10;User-Agent: curl/7.64.0&#10;Accept: */*&#10;&#10;&#10;*Body, empty this time*">
            <a:extLst>
              <a:ext uri="{FF2B5EF4-FFF2-40B4-BE49-F238E27FC236}">
                <a16:creationId xmlns:a16="http://schemas.microsoft.com/office/drawing/2014/main" id="{0E68C775-3FAA-4216-A31A-F514904F5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7" y="1400387"/>
            <a:ext cx="3301045" cy="3172987"/>
          </a:xfrm>
          <a:prstGeom prst="rect">
            <a:avLst/>
          </a:prstGeom>
        </p:spPr>
      </p:pic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25D8448-4761-44EB-9A57-D146BB3B808F}"/>
              </a:ext>
            </a:extLst>
          </p:cNvPr>
          <p:cNvCxnSpPr>
            <a:cxnSpLocks/>
          </p:cNvCxnSpPr>
          <p:nvPr/>
        </p:nvCxnSpPr>
        <p:spPr>
          <a:xfrm flipH="1">
            <a:off x="2514600" y="1814585"/>
            <a:ext cx="1733066" cy="45236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386EE26B-74A7-4700-98D4-0630DE8FA095}"/>
              </a:ext>
            </a:extLst>
          </p:cNvPr>
          <p:cNvSpPr/>
          <p:nvPr/>
        </p:nvSpPr>
        <p:spPr>
          <a:xfrm rot="10800000">
            <a:off x="3352800" y="2340048"/>
            <a:ext cx="762000" cy="917501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Parentesi graffa aperta 27">
            <a:extLst>
              <a:ext uri="{FF2B5EF4-FFF2-40B4-BE49-F238E27FC236}">
                <a16:creationId xmlns:a16="http://schemas.microsoft.com/office/drawing/2014/main" id="{A959F5F2-AB68-4D40-919F-262DDE2A10AC}"/>
              </a:ext>
            </a:extLst>
          </p:cNvPr>
          <p:cNvSpPr/>
          <p:nvPr/>
        </p:nvSpPr>
        <p:spPr>
          <a:xfrm rot="10800000">
            <a:off x="3352799" y="3446499"/>
            <a:ext cx="762000" cy="917501"/>
          </a:xfrm>
          <a:prstGeom prst="leftBrace">
            <a:avLst>
              <a:gd name="adj1" fmla="val 8333"/>
              <a:gd name="adj2" fmla="val 56482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375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B86C48-932B-47FA-85DC-C040A98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</a:t>
            </a:r>
            <a:r>
              <a:rPr lang="it-IT" dirty="0" err="1">
                <a:latin typeface="Calibri"/>
                <a:cs typeface="Calibri"/>
              </a:rPr>
              <a:t>Requests</a:t>
            </a:r>
            <a:endParaRPr lang="it-IT" dirty="0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7B3ED6-430A-4AE7-BB61-6BB51E95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988790-4ADC-4A43-B987-401D01D2DE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 Request line is composed of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A 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  <a:endParaRPr lang="en-US" b="1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lvl="2"/>
            <a:r>
              <a:rPr lang="en-US" dirty="0">
                <a:latin typeface="Calibri"/>
                <a:cs typeface="Calibri"/>
              </a:rPr>
              <a:t>"we want to do X with the resource"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resource</a:t>
            </a:r>
            <a:r>
              <a:rPr lang="en-US" dirty="0">
                <a:latin typeface="Calibri"/>
                <a:cs typeface="Calibri"/>
              </a:rPr>
              <a:t> for which we are doing the request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And, finally, the </a:t>
            </a:r>
            <a:r>
              <a:rPr lang="en-US" b="1" dirty="0">
                <a:latin typeface="Calibri"/>
                <a:cs typeface="Calibri"/>
              </a:rPr>
              <a:t>protocol version</a:t>
            </a:r>
            <a:endParaRPr lang="en-US" b="1" dirty="0"/>
          </a:p>
          <a:p>
            <a:pPr marL="0" indent="0" algn="ctr">
              <a:buNone/>
            </a:pPr>
            <a:r>
              <a:rPr lang="it-IT" dirty="0">
                <a:solidFill>
                  <a:schemeClr val="accent2"/>
                </a:solidFill>
                <a:latin typeface="Consolas"/>
                <a:cs typeface="Calibri"/>
              </a:rPr>
              <a:t>GET</a:t>
            </a:r>
            <a:r>
              <a:rPr lang="it-IT" dirty="0">
                <a:latin typeface="Consolas"/>
                <a:cs typeface="Calibri"/>
              </a:rPr>
              <a:t> </a:t>
            </a:r>
            <a:r>
              <a:rPr lang="it-IT" dirty="0">
                <a:solidFill>
                  <a:srgbClr val="00B050"/>
                </a:solidFill>
                <a:latin typeface="Consolas"/>
                <a:cs typeface="Calibri"/>
              </a:rPr>
              <a:t>/</a:t>
            </a:r>
            <a:r>
              <a:rPr lang="it-IT" dirty="0">
                <a:latin typeface="Consolas"/>
                <a:cs typeface="Calibri"/>
              </a:rPr>
              <a:t> </a:t>
            </a:r>
            <a:r>
              <a:rPr lang="it-IT" dirty="0">
                <a:solidFill>
                  <a:srgbClr val="002060"/>
                </a:solidFill>
                <a:latin typeface="Consolas"/>
                <a:cs typeface="Calibri"/>
              </a:rPr>
              <a:t>HTTP/1.1</a:t>
            </a:r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238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D9A03-BB93-414C-AB07-050F397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</a:t>
            </a:r>
            <a:r>
              <a:rPr lang="it-IT" dirty="0" err="1">
                <a:latin typeface="Calibri"/>
                <a:cs typeface="Calibri"/>
              </a:rPr>
              <a:t>Methods</a:t>
            </a:r>
            <a:endParaRPr lang="it-IT" dirty="0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6AC5369-F55A-4DB7-9CAB-B731A078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19DD31-9A7D-46F0-BADE-6CE7F7CF56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Tell the server "what we are doing" with the resource</a:t>
            </a:r>
          </a:p>
          <a:p>
            <a:r>
              <a:rPr lang="en-US" dirty="0">
                <a:latin typeface="Calibri"/>
                <a:cs typeface="Calibri"/>
              </a:rPr>
              <a:t>Standard methods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GET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POST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OPTIONS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HEAD</a:t>
            </a:r>
          </a:p>
          <a:p>
            <a:r>
              <a:rPr lang="en-US" dirty="0">
                <a:latin typeface="Calibri"/>
                <a:cs typeface="Calibri"/>
              </a:rPr>
              <a:t>It is also possible to define custom methods</a:t>
            </a:r>
          </a:p>
          <a:p>
            <a:pPr lvl="1"/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791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11739-5209-4C39-B40F-6323801C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Body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7D6CAEF-B4B0-48FB-BEF5-C2D8D9EE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dirty="0" smtClean="0"/>
              <a:pPr/>
              <a:t>37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88BE4A-5C46-4DF2-A6D7-6234644E72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70000" lnSpcReduction="20000"/>
          </a:bodyPr>
          <a:lstStyle/>
          <a:p>
            <a:r>
              <a:rPr lang="en-US" b="1" dirty="0">
                <a:latin typeface="Calibri"/>
                <a:cs typeface="Calibri"/>
              </a:rPr>
              <a:t>Generic data</a:t>
            </a:r>
            <a:r>
              <a:rPr lang="en-US" dirty="0">
                <a:latin typeface="Calibri"/>
                <a:cs typeface="Calibri"/>
              </a:rPr>
              <a:t> sent to the server</a:t>
            </a:r>
            <a:endParaRPr lang="it-IT" dirty="0"/>
          </a:p>
          <a:p>
            <a:r>
              <a:rPr lang="en-US" dirty="0">
                <a:latin typeface="Calibri"/>
                <a:cs typeface="Calibri"/>
              </a:rPr>
              <a:t>Its type (or encoding) is defined by the </a:t>
            </a:r>
            <a:r>
              <a:rPr lang="en-US" b="1" dirty="0">
                <a:latin typeface="Consolas"/>
                <a:cs typeface="Calibri"/>
              </a:rPr>
              <a:t>Content-Type</a:t>
            </a:r>
            <a:r>
              <a:rPr lang="en-US" dirty="0">
                <a:latin typeface="Calibri"/>
                <a:cs typeface="Calibri"/>
              </a:rPr>
              <a:t> header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It can be </a:t>
            </a:r>
            <a:r>
              <a:rPr lang="en-US" b="1" dirty="0">
                <a:latin typeface="Calibri"/>
                <a:cs typeface="Calibri"/>
              </a:rPr>
              <a:t>encoded in different ways:</a:t>
            </a:r>
          </a:p>
          <a:p>
            <a:pPr lvl="1"/>
            <a:r>
              <a:rPr lang="en-US" dirty="0">
                <a:latin typeface="Consolas"/>
                <a:cs typeface="Calibri"/>
              </a:rPr>
              <a:t>application/x-www-form-</a:t>
            </a:r>
            <a:r>
              <a:rPr lang="en-US" dirty="0" err="1">
                <a:latin typeface="Consolas"/>
                <a:cs typeface="Calibri"/>
              </a:rPr>
              <a:t>urlencoded</a:t>
            </a:r>
            <a:endParaRPr lang="en-US" dirty="0">
              <a:latin typeface="Consolas"/>
              <a:cs typeface="Calibri"/>
            </a:endParaRPr>
          </a:p>
          <a:p>
            <a:pPr lvl="1"/>
            <a:r>
              <a:rPr lang="en-US" dirty="0">
                <a:latin typeface="Consolas"/>
                <a:cs typeface="Calibri"/>
              </a:rPr>
              <a:t>text/plain</a:t>
            </a:r>
            <a:endParaRPr lang="en-US" dirty="0">
              <a:latin typeface="Consolas"/>
            </a:endParaRPr>
          </a:p>
          <a:p>
            <a:pPr lvl="1"/>
            <a:r>
              <a:rPr lang="en-US" dirty="0">
                <a:latin typeface="Consolas"/>
                <a:cs typeface="Calibri"/>
              </a:rPr>
              <a:t>…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alibri"/>
                <a:cs typeface="Calibri"/>
              </a:rPr>
              <a:t>It can also have a </a:t>
            </a:r>
            <a:r>
              <a:rPr lang="en-US" b="1" dirty="0">
                <a:latin typeface="Calibri"/>
                <a:cs typeface="Calibri"/>
              </a:rPr>
              <a:t>custom encoding:</a:t>
            </a:r>
            <a:endParaRPr lang="en-US" b="1" dirty="0">
              <a:latin typeface="Consolas"/>
            </a:endParaRPr>
          </a:p>
          <a:p>
            <a:pPr lvl="1"/>
            <a:r>
              <a:rPr lang="en-US" dirty="0">
                <a:latin typeface="Consolas"/>
                <a:cs typeface="Calibri"/>
              </a:rPr>
              <a:t>application/json</a:t>
            </a:r>
            <a:endParaRPr lang="en-US" dirty="0">
              <a:latin typeface="Consolas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foo/bar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...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424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57740-4E19-4744-864B-FDA596CF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</a:t>
            </a:r>
            <a:r>
              <a:rPr lang="it-IT" dirty="0" err="1">
                <a:latin typeface="Calibri"/>
                <a:cs typeface="Calibri"/>
              </a:rPr>
              <a:t>Headers</a:t>
            </a:r>
            <a:endParaRPr lang="it-IT" dirty="0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A366B4-4915-491E-9245-824EFA51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dirty="0" smtClean="0"/>
              <a:pPr/>
              <a:t>38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3FDD69-F9AB-45F5-A3C1-3EEDB54805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Headers are used to send </a:t>
            </a:r>
            <a:r>
              <a:rPr lang="en-US" b="1" dirty="0">
                <a:latin typeface="Calibri"/>
                <a:cs typeface="Calibri"/>
              </a:rPr>
              <a:t>additional data</a:t>
            </a:r>
            <a:r>
              <a:rPr lang="en-US" dirty="0">
                <a:latin typeface="Calibri"/>
                <a:cs typeface="Calibri"/>
              </a:rPr>
              <a:t> to the server</a:t>
            </a:r>
          </a:p>
          <a:p>
            <a:r>
              <a:rPr lang="en-US" dirty="0">
                <a:latin typeface="Calibri"/>
                <a:cs typeface="Calibri"/>
              </a:rPr>
              <a:t>Serialized in the form    </a:t>
            </a:r>
            <a:r>
              <a:rPr lang="en-US" b="1" dirty="0">
                <a:latin typeface="Consolas"/>
                <a:cs typeface="Calibri"/>
              </a:rPr>
              <a:t>name: value</a:t>
            </a:r>
          </a:p>
          <a:p>
            <a:r>
              <a:rPr lang="en-US" dirty="0">
                <a:latin typeface="Calibri"/>
                <a:cs typeface="Calibri"/>
              </a:rPr>
              <a:t>Some are mandatory: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alibri"/>
              </a:rPr>
              <a:t>Host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alibri"/>
              </a:rPr>
              <a:t>Content-Encoding/Content-Length </a:t>
            </a:r>
            <a:r>
              <a:rPr lang="en-US" dirty="0">
                <a:latin typeface="Calibri"/>
                <a:cs typeface="Calibri"/>
              </a:rPr>
              <a:t>if there is a bod</a:t>
            </a:r>
            <a:r>
              <a:rPr lang="it-IT" dirty="0">
                <a:latin typeface="Calibri"/>
                <a:cs typeface="Calibri"/>
              </a:rPr>
              <a:t>y</a:t>
            </a:r>
            <a:endParaRPr lang="it-IT" dirty="0">
              <a:latin typeface="Calibri"/>
            </a:endParaRPr>
          </a:p>
          <a:p>
            <a:pPr lvl="1"/>
            <a:endParaRPr lang="it-IT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889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5D9B8-42EF-43A8-8615-16772547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err="1">
                <a:latin typeface="Calibri"/>
                <a:cs typeface="Calibri"/>
              </a:rPr>
              <a:t>Overview</a:t>
            </a:r>
            <a:r>
              <a:rPr lang="it-IT">
                <a:latin typeface="Calibri"/>
                <a:cs typeface="Calibri"/>
              </a:rPr>
              <a:t> - Responses</a:t>
            </a:r>
            <a:endParaRPr lang="it-IT" dirty="0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108DE87-6E44-4F79-B1BB-C5E50CA1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dirty="0" smtClean="0"/>
              <a:pPr/>
              <a:t>39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74DACD-768A-47AE-80D3-A8D5BCC1B4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 Response is very similar to a Request</a:t>
            </a:r>
            <a:endParaRPr lang="it-IT" dirty="0"/>
          </a:p>
          <a:p>
            <a:r>
              <a:rPr lang="en-US" dirty="0">
                <a:latin typeface="Calibri"/>
                <a:cs typeface="Calibri"/>
              </a:rPr>
              <a:t>It differs only for the </a:t>
            </a:r>
            <a:r>
              <a:rPr lang="en-US" b="1" dirty="0">
                <a:latin typeface="Calibri"/>
                <a:cs typeface="Calibri"/>
              </a:rPr>
              <a:t>first line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b="1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cs typeface="Calibri"/>
              </a:rPr>
              <a:t>which is called "status-line"</a:t>
            </a:r>
            <a:endParaRPr lang="en-US" b="1" dirty="0"/>
          </a:p>
          <a:p>
            <a:r>
              <a:rPr lang="en-US" dirty="0">
                <a:latin typeface="Calibri"/>
                <a:cs typeface="Calibri"/>
              </a:rPr>
              <a:t>This line is mandatory, and tells the client the type of the response and the version of the protocol used to make the response</a:t>
            </a:r>
            <a:endParaRPr lang="en-US" b="1" dirty="0"/>
          </a:p>
          <a:p>
            <a:endParaRPr lang="en-US" b="1" dirty="0">
              <a:latin typeface="Calibri"/>
              <a:cs typeface="Calibri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247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C07804-0969-0542-AEDF-8E891213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Prerequisites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ACB6-71E4-4049-945C-0A658AC3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A54CEF-CF3D-EE44-BE2A-C70040B107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Lecture: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NS_0.1 – Network Fundamentals</a:t>
            </a:r>
            <a:endParaRPr lang="en-US" i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9802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132B3D-A3D0-4371-9B8C-347BDC8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it-IT" dirty="0" err="1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</a:t>
            </a:r>
            <a:r>
              <a:rPr lang="it-IT" dirty="0" err="1">
                <a:latin typeface="Calibri"/>
                <a:cs typeface="Calibri"/>
              </a:rPr>
              <a:t>Responses</a:t>
            </a:r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7E04AF4-D3F2-4EE9-A1CA-99E0C71516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0" y="1352547"/>
            <a:ext cx="3453493" cy="3268625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endParaRPr lang="it-IT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it-IT" sz="2000" dirty="0">
                <a:latin typeface="Calibri"/>
                <a:cs typeface="Calibri"/>
              </a:rPr>
              <a:t>Status-Line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err="1">
                <a:latin typeface="Calibri"/>
                <a:cs typeface="Calibri"/>
              </a:rPr>
              <a:t>Header</a:t>
            </a:r>
            <a:r>
              <a:rPr lang="it-IT" sz="2000" dirty="0">
                <a:latin typeface="Calibri"/>
                <a:cs typeface="Calibri"/>
              </a:rPr>
              <a:t> Fields</a:t>
            </a:r>
          </a:p>
          <a:p>
            <a:pPr marL="0" indent="0">
              <a:buNone/>
            </a:pPr>
            <a:endParaRPr lang="it-IT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it-IT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it-IT" sz="2000" dirty="0">
                <a:latin typeface="Calibri"/>
                <a:cs typeface="Calibri"/>
              </a:rPr>
              <a:t>Body field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4672701-F548-4482-ACD1-4A01BB842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dirty="0" smtClean="0"/>
              <a:pPr/>
              <a:t>40</a:t>
            </a:fld>
            <a:endParaRPr lang="en-US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C1FC07-7F05-448F-A263-8D6B669BD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3" y="1452366"/>
            <a:ext cx="4540101" cy="3068989"/>
          </a:xfrm>
          <a:prstGeom prst="rect">
            <a:avLst/>
          </a:prstGeom>
        </p:spPr>
      </p:pic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75C7DF0A-1609-4EC2-86CA-6872F5EB4435}"/>
              </a:ext>
            </a:extLst>
          </p:cNvPr>
          <p:cNvSpPr/>
          <p:nvPr/>
        </p:nvSpPr>
        <p:spPr>
          <a:xfrm rot="10800000">
            <a:off x="4224906" y="2407209"/>
            <a:ext cx="762000" cy="1005841"/>
          </a:xfrm>
          <a:prstGeom prst="leftBrace">
            <a:avLst>
              <a:gd name="adj1" fmla="val 8333"/>
              <a:gd name="adj2" fmla="val 64782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D4DA24BE-8BE6-4B0B-B4C7-5244A2DAACAC}"/>
              </a:ext>
            </a:extLst>
          </p:cNvPr>
          <p:cNvSpPr/>
          <p:nvPr/>
        </p:nvSpPr>
        <p:spPr>
          <a:xfrm rot="10800000">
            <a:off x="4224906" y="3455504"/>
            <a:ext cx="762000" cy="917501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53DBD67-6C5E-4F04-BD3C-0D57E4051084}"/>
              </a:ext>
            </a:extLst>
          </p:cNvPr>
          <p:cNvCxnSpPr>
            <a:cxnSpLocks/>
          </p:cNvCxnSpPr>
          <p:nvPr/>
        </p:nvCxnSpPr>
        <p:spPr>
          <a:xfrm flipH="1">
            <a:off x="2514600" y="1962150"/>
            <a:ext cx="2472306" cy="3048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55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8FC74-011B-490D-AC72-3DEBC74E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HTTP Overview – Status Line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65C3F56-28A1-4461-8FFB-8C326F15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dirty="0" smtClean="0"/>
              <a:pPr/>
              <a:t>41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8DE91C-4D22-45F8-AE3D-937CD23E19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The status-line composed by the </a:t>
            </a:r>
            <a:r>
              <a:rPr lang="en-US" b="1" dirty="0">
                <a:latin typeface="Calibri"/>
                <a:cs typeface="Calibri"/>
              </a:rPr>
              <a:t>version of the protocol</a:t>
            </a:r>
            <a:r>
              <a:rPr lang="en-US" dirty="0">
                <a:latin typeface="Calibri"/>
                <a:cs typeface="Calibri"/>
              </a:rPr>
              <a:t>, an </a:t>
            </a:r>
            <a:r>
              <a:rPr lang="en-US" b="1" dirty="0">
                <a:latin typeface="Calibri"/>
                <a:cs typeface="Calibri"/>
              </a:rPr>
              <a:t>integer number</a:t>
            </a:r>
            <a:r>
              <a:rPr lang="en-US" dirty="0">
                <a:latin typeface="Calibri"/>
                <a:cs typeface="Calibri"/>
              </a:rPr>
              <a:t>, and a </a:t>
            </a:r>
            <a:r>
              <a:rPr lang="en-US" b="1" dirty="0">
                <a:latin typeface="Calibri"/>
                <a:cs typeface="Calibri"/>
              </a:rPr>
              <a:t>string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number is called </a:t>
            </a:r>
            <a:r>
              <a:rPr lang="en-US" b="1" dirty="0">
                <a:latin typeface="Calibri"/>
                <a:cs typeface="Calibri"/>
              </a:rPr>
              <a:t>status code. </a:t>
            </a:r>
            <a:r>
              <a:rPr lang="en-US" dirty="0">
                <a:latin typeface="Calibri"/>
                <a:cs typeface="Calibri"/>
              </a:rPr>
              <a:t>Status codes are divided into five categories: </a:t>
            </a:r>
            <a:endParaRPr lang="en-US" sz="2800" b="1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1**: Informational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Response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2**: Success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3**: Location change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4**: Client Error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5**: Server Error</a:t>
            </a:r>
          </a:p>
        </p:txBody>
      </p:sp>
    </p:spTree>
    <p:extLst>
      <p:ext uri="{BB962C8B-B14F-4D97-AF65-F5344CB8AC3E}">
        <p14:creationId xmlns:p14="http://schemas.microsoft.com/office/powerpoint/2010/main" val="78952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A90E1-B0CC-4A9A-A0FD-BEDF404F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Overview – Status code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457F691-939B-438A-A1F4-E3D5F28B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dirty="0" smtClean="0"/>
              <a:pPr/>
              <a:t>42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076F05-EA58-4C3B-8F7C-793C18BC18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Some common status codes are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200: The request was successful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400: The request was malformed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404: The requested resource could not be found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500: The server had a critical error, and could not complete the request</a:t>
            </a:r>
          </a:p>
        </p:txBody>
      </p:sp>
    </p:spTree>
    <p:extLst>
      <p:ext uri="{BB962C8B-B14F-4D97-AF65-F5344CB8AC3E}">
        <p14:creationId xmlns:p14="http://schemas.microsoft.com/office/powerpoint/2010/main" val="2542670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DB36BC-D27A-4B5F-9DA8-A9AEDCC1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en-US" dirty="0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Cookies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C8FE229-0CC6-4357-B93A-FA44AC63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DF9BD2-EB00-426F-B6CC-A5F821C5D6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In order to make HTTP stateful, </a:t>
            </a:r>
            <a:r>
              <a:rPr lang="en-US" b="1" dirty="0">
                <a:latin typeface="Calibri"/>
                <a:cs typeface="Calibri"/>
              </a:rPr>
              <a:t>cookies</a:t>
            </a:r>
            <a:r>
              <a:rPr lang="en-US" dirty="0">
                <a:latin typeface="Calibri"/>
                <a:cs typeface="Calibri"/>
              </a:rPr>
              <a:t> were introduced </a:t>
            </a:r>
          </a:p>
          <a:p>
            <a:r>
              <a:rPr lang="en-US" dirty="0">
                <a:latin typeface="Calibri"/>
                <a:cs typeface="Calibri"/>
              </a:rPr>
              <a:t>Cookies are </a:t>
            </a:r>
            <a:r>
              <a:rPr lang="en-US" b="1" dirty="0">
                <a:latin typeface="Calibri"/>
                <a:cs typeface="Calibri"/>
              </a:rPr>
              <a:t>text information</a:t>
            </a:r>
            <a:r>
              <a:rPr lang="en-US" dirty="0">
                <a:latin typeface="Calibri"/>
                <a:cs typeface="Calibri"/>
              </a:rPr>
              <a:t> that a web client receives and stores from a server, and sends back within every request to the host</a:t>
            </a:r>
          </a:p>
          <a:p>
            <a:r>
              <a:rPr lang="en-US" dirty="0">
                <a:latin typeface="Calibri"/>
                <a:cs typeface="Calibri"/>
              </a:rPr>
              <a:t>They are used mainly for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Session management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Personalization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Tracking</a:t>
            </a:r>
          </a:p>
        </p:txBody>
      </p:sp>
      <p:pic>
        <p:nvPicPr>
          <p:cNvPr id="5" name="Immagine 5" descr="Immagine che contiene cibo, pane, tavolo, sedendo&#10;&#10;Descrizione generata con affidabilità molto elevata">
            <a:extLst>
              <a:ext uri="{FF2B5EF4-FFF2-40B4-BE49-F238E27FC236}">
                <a16:creationId xmlns:a16="http://schemas.microsoft.com/office/drawing/2014/main" id="{A254DB9A-887C-4267-B980-8F3EF082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990" y="2986768"/>
            <a:ext cx="1390651" cy="14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C581D-7CB1-4AE8-9D67-A071478A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en-US" dirty="0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Cookies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4E4D782-CF13-45CD-89A8-5386DEDE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7A995-189F-4383-8C49-29C1B28B7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HTTP servers can set cookies with the response header field </a:t>
            </a:r>
            <a:r>
              <a:rPr lang="en-US" b="1" dirty="0">
                <a:latin typeface="Calibri"/>
                <a:cs typeface="Calibri"/>
              </a:rPr>
              <a:t>Set-Cookie </a:t>
            </a:r>
            <a:endParaRPr lang="en-US" b="1">
              <a:latin typeface="Consolas"/>
            </a:endParaRPr>
          </a:p>
          <a:p>
            <a:r>
              <a:rPr lang="en-US" dirty="0">
                <a:latin typeface="Calibri"/>
                <a:cs typeface="Calibri"/>
              </a:rPr>
              <a:t>Cookies can also be set client-side via JavaScript</a:t>
            </a:r>
          </a:p>
          <a:p>
            <a:r>
              <a:rPr lang="en-US" dirty="0">
                <a:latin typeface="Calibri"/>
                <a:cs typeface="Calibri"/>
              </a:rPr>
              <a:t>Cookies are composed by a name, a value, and some meta-information</a:t>
            </a:r>
            <a:endParaRPr lang="en-US" dirty="0">
              <a:latin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The origin (e.g., the server which sends the cookie)</a:t>
            </a:r>
            <a:endParaRPr lang="en-US" dirty="0">
              <a:latin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The expire date</a:t>
            </a:r>
            <a:endParaRPr lang="en-US">
              <a:latin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Some security policies</a:t>
            </a:r>
            <a:endParaRPr lang="en-US" dirty="0">
              <a:latin typeface="Calibri"/>
            </a:endParaRPr>
          </a:p>
          <a:p>
            <a:pPr marL="0" indent="0">
              <a:buNone/>
            </a:pPr>
            <a:endParaRPr lang="it-IT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290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C581D-7CB1-4AE8-9D67-A071478A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en-US" dirty="0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Cookies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4E4D782-CF13-45CD-89A8-5386DEDE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7A995-189F-4383-8C49-29C1B28B7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HTTP servers can set cookie with the header response header Set-Cookie </a:t>
            </a:r>
            <a:endParaRPr lang="en-US">
              <a:latin typeface="Consolas"/>
            </a:endParaRPr>
          </a:p>
          <a:p>
            <a:r>
              <a:rPr lang="en-US" dirty="0">
                <a:latin typeface="Calibri"/>
                <a:cs typeface="Calibri"/>
              </a:rPr>
              <a:t>Cookies can also be set client side via </a:t>
            </a:r>
            <a:r>
              <a:rPr lang="en-US" dirty="0" err="1">
                <a:latin typeface="Calibri"/>
                <a:cs typeface="Calibri"/>
              </a:rPr>
              <a:t>Javascript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Cookies are composed by a name, a value and some meta-information:</a:t>
            </a:r>
            <a:endParaRPr lang="en-US">
              <a:latin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The origin</a:t>
            </a:r>
            <a:endParaRPr lang="en-US">
              <a:latin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The expire date</a:t>
            </a:r>
            <a:endParaRPr lang="en-US">
              <a:latin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Some security policies</a:t>
            </a:r>
            <a:endParaRPr lang="en-US" dirty="0">
              <a:latin typeface="Calibri"/>
            </a:endParaRPr>
          </a:p>
          <a:p>
            <a:pPr marL="0" indent="0">
              <a:buNone/>
            </a:pPr>
            <a:endParaRPr lang="it-IT" dirty="0">
              <a:latin typeface="Calibri"/>
            </a:endParaRPr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5992181E-C4C0-47B8-8788-C55C0AB9F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3" y="1180899"/>
            <a:ext cx="8286749" cy="261025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C0E6F44-FB40-47F4-B62C-F76C1D017E53}"/>
              </a:ext>
            </a:extLst>
          </p:cNvPr>
          <p:cNvSpPr/>
          <p:nvPr/>
        </p:nvSpPr>
        <p:spPr>
          <a:xfrm>
            <a:off x="609600" y="3333750"/>
            <a:ext cx="6858000" cy="2286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639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40CAA-E1AB-4C2A-ADCA-5B9DA0EA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en-US" dirty="0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Cookies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87EEABD-3D1A-4F48-A487-5BC2AFB7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B76665-EE3A-4632-B6F9-CCDBE4439D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Browsers will send back cookies to the server in accordance with its scope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The scope is the "origin" in which each cookie was created 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If a cookie named "foo" is set by "www.google.com", it cannot be sent to "www.microsoft.com", but only to "www.google.com"</a:t>
            </a:r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4304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6C80A-B657-40D1-9D93-E44EE371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</a:t>
            </a:r>
            <a:r>
              <a:rPr lang="en-US" dirty="0">
                <a:latin typeface="Calibri"/>
                <a:cs typeface="Calibri"/>
              </a:rPr>
              <a:t>Overview</a:t>
            </a:r>
            <a:r>
              <a:rPr lang="it-IT" dirty="0">
                <a:latin typeface="Calibri"/>
                <a:cs typeface="Calibri"/>
              </a:rPr>
              <a:t> - Cookies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7508464-E14A-477C-B3E0-5A5E8331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94BF1D-537C-47FE-BAFE-85302D6105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In addition to the origin, other security policies can be set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Secure and </a:t>
            </a:r>
            <a:r>
              <a:rPr lang="en-US" dirty="0" err="1">
                <a:latin typeface="Calibri"/>
                <a:cs typeface="Calibri"/>
              </a:rPr>
              <a:t>HTTPOnly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SameSite</a:t>
            </a:r>
            <a:endParaRPr lang="en-US" dirty="0" err="1"/>
          </a:p>
          <a:p>
            <a:pPr lvl="2"/>
            <a:r>
              <a:rPr lang="en-US" dirty="0">
                <a:latin typeface="Calibri"/>
                <a:cs typeface="Calibri"/>
              </a:rPr>
              <a:t>None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Strict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Lax &lt;-- The default on Chrome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88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848600" cy="3268624"/>
          </a:xfrm>
        </p:spPr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HTTP History</a:t>
            </a:r>
            <a:endParaRPr lang="en-US" dirty="0"/>
          </a:p>
          <a:p>
            <a:r>
              <a:rPr lang="en-US">
                <a:latin typeface="Calibri"/>
                <a:cs typeface="Calibri"/>
              </a:rPr>
              <a:t>Key Features and Overview of HTTP</a:t>
            </a:r>
            <a:endParaRPr lang="en-US" dirty="0"/>
          </a:p>
          <a:p>
            <a:r>
              <a:rPr lang="en-US">
                <a:latin typeface="Calibri"/>
                <a:cs typeface="Calibri"/>
              </a:rPr>
              <a:t>Security and Web Security</a:t>
            </a:r>
            <a:endParaRPr lang="en-US"/>
          </a:p>
          <a:p>
            <a:r>
              <a:rPr lang="en-US" dirty="0">
                <a:latin typeface="Calibri"/>
                <a:cs typeface="Calibri"/>
              </a:rPr>
              <a:t>Tooling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A74D0-FE82-4D1F-A6CF-C4F4B68BD5A5}"/>
              </a:ext>
            </a:extLst>
          </p:cNvPr>
          <p:cNvSpPr/>
          <p:nvPr/>
        </p:nvSpPr>
        <p:spPr>
          <a:xfrm>
            <a:off x="685800" y="1352551"/>
            <a:ext cx="5470071" cy="9497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A3DB8-827D-4C0A-8BC4-A50A86AEE3B8}"/>
              </a:ext>
            </a:extLst>
          </p:cNvPr>
          <p:cNvSpPr/>
          <p:nvPr/>
        </p:nvSpPr>
        <p:spPr>
          <a:xfrm>
            <a:off x="542925" y="2861582"/>
            <a:ext cx="3894364" cy="55517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2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CEDB12-8A8F-4D43-8E20-E5F9428D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Security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5C5EC7C-8876-4F33-B346-142BB7BC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6368B8-9570-47B3-8D1A-AB86A0B9BD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As the name suggests, security is about the protection of "something"</a:t>
            </a:r>
            <a:endParaRPr lang="it-IT" dirty="0"/>
          </a:p>
          <a:p>
            <a:r>
              <a:rPr lang="en-US" dirty="0">
                <a:latin typeface="Calibri"/>
                <a:cs typeface="Calibri"/>
              </a:rPr>
              <a:t>When dealing with computers, we normally identify this "something" with </a:t>
            </a:r>
            <a:r>
              <a:rPr lang="en-US" b="1" dirty="0">
                <a:latin typeface="Calibri"/>
                <a:cs typeface="Calibri"/>
              </a:rPr>
              <a:t>information</a:t>
            </a:r>
            <a:endParaRPr lang="en-US" b="1" dirty="0"/>
          </a:p>
          <a:p>
            <a:r>
              <a:rPr lang="en-US" dirty="0">
                <a:latin typeface="Calibri"/>
                <a:cs typeface="Calibri"/>
              </a:rPr>
              <a:t>Security wants to ensure three main properties of information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Confidentiality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Integrity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2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848600" cy="3268624"/>
          </a:xfrm>
        </p:spPr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HTTP History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Key Features and Overview of HTTP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Security and Web Security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Tooling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020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3E8821-04A7-4192-8D01-E31BE951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B4AE1E4-CBE9-4BF5-9F0E-E6007685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46245E-A786-4846-ABC8-F806947E47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Integrity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Maintaining the accuracy and completeness of data</a:t>
            </a:r>
            <a:endParaRPr lang="en-US" dirty="0"/>
          </a:p>
          <a:p>
            <a:r>
              <a:rPr lang="en-US" b="1" dirty="0">
                <a:latin typeface="Calibri"/>
                <a:cs typeface="Calibri"/>
              </a:rPr>
              <a:t>Confidentiality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Data must be accessible only to whom is authorized to</a:t>
            </a:r>
            <a:endParaRPr lang="en-US" dirty="0"/>
          </a:p>
          <a:p>
            <a:r>
              <a:rPr lang="en-US" b="1" dirty="0">
                <a:latin typeface="Calibri"/>
                <a:cs typeface="Calibri"/>
              </a:rPr>
              <a:t>Availability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Data must be accessible when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66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0202F-765A-4173-8074-5185558B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Security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C444B8-CEFA-41BE-8FCB-BD1F52F8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3712C4-3BE0-44AF-866C-09BC97DA32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 vulnerability is a </a:t>
            </a:r>
            <a:r>
              <a:rPr lang="en-US" b="1" dirty="0">
                <a:latin typeface="Calibri"/>
                <a:cs typeface="Calibri"/>
              </a:rPr>
              <a:t>weakness in a system</a:t>
            </a:r>
            <a:r>
              <a:rPr lang="en-US" dirty="0">
                <a:latin typeface="Calibri"/>
                <a:cs typeface="Calibri"/>
              </a:rPr>
              <a:t> that permits an attacker to violate one or more of the three previous properties</a:t>
            </a:r>
          </a:p>
          <a:p>
            <a:r>
              <a:rPr lang="en-US" dirty="0">
                <a:latin typeface="Calibri"/>
                <a:cs typeface="Calibri"/>
              </a:rPr>
              <a:t>Every vulnerability must have an </a:t>
            </a:r>
            <a:r>
              <a:rPr lang="en-US" b="1" dirty="0">
                <a:latin typeface="Calibri"/>
                <a:cs typeface="Calibri"/>
              </a:rPr>
              <a:t>impact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How this vulnerability of this system violates one or more of the three principles?</a:t>
            </a:r>
          </a:p>
        </p:txBody>
      </p:sp>
    </p:spTree>
    <p:extLst>
      <p:ext uri="{BB962C8B-B14F-4D97-AF65-F5344CB8AC3E}">
        <p14:creationId xmlns:p14="http://schemas.microsoft.com/office/powerpoint/2010/main" val="3328653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95E0-7948-4A81-BB2D-B63278B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Security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35A035-CC8C-4547-8BE9-D1CAE08A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FE537-3943-417C-A1C3-21A6CCE962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 best way to find how a vulnerability impact a system is to assume the point of view of an attacker</a:t>
            </a:r>
          </a:p>
          <a:p>
            <a:r>
              <a:rPr lang="en-US" dirty="0">
                <a:latin typeface="Calibri"/>
                <a:cs typeface="Calibri"/>
              </a:rPr>
              <a:t>This is done testing the application in an offensive </a:t>
            </a:r>
            <a:r>
              <a:rPr lang="en-US" dirty="0" err="1">
                <a:latin typeface="Calibri"/>
                <a:cs typeface="Calibri"/>
              </a:rPr>
              <a:t>maner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This activity is called </a:t>
            </a:r>
            <a:r>
              <a:rPr lang="en-US" b="1" dirty="0">
                <a:latin typeface="Calibri"/>
                <a:cs typeface="Calibri"/>
              </a:rPr>
              <a:t>penetration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380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DB63-CC8F-4983-8170-06140768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Web Security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06831-59DE-4459-A11F-2A974F84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7F753-A88B-460F-98F0-D2756AF22C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Web security applies to vulnerabilities that affect web applications. </a:t>
            </a:r>
          </a:p>
          <a:p>
            <a:r>
              <a:rPr lang="en-US" dirty="0">
                <a:latin typeface="Calibri"/>
                <a:cs typeface="Calibri"/>
              </a:rPr>
              <a:t>Typically, web applications are the most exposed assets to an attacker</a:t>
            </a:r>
          </a:p>
          <a:p>
            <a:r>
              <a:rPr lang="en-US" dirty="0">
                <a:latin typeface="Calibri"/>
                <a:cs typeface="Calibri"/>
              </a:rPr>
              <a:t>And http is really fragile..</a:t>
            </a:r>
          </a:p>
        </p:txBody>
      </p:sp>
    </p:spTree>
    <p:extLst>
      <p:ext uri="{BB962C8B-B14F-4D97-AF65-F5344CB8AC3E}">
        <p14:creationId xmlns:p14="http://schemas.microsoft.com/office/powerpoint/2010/main" val="1629017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90B242-4003-4607-A597-35803098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Web Security 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F6E879-880C-4CFA-9237-D8E60C01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965665-38FF-4F51-8AF7-2313B403AC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HTTP was created with the intent to serve </a:t>
            </a:r>
            <a:r>
              <a:rPr lang="en-US" b="1" dirty="0">
                <a:latin typeface="Calibri"/>
                <a:cs typeface="Calibri"/>
              </a:rPr>
              <a:t>static documents</a:t>
            </a:r>
            <a:endParaRPr lang="en-US" b="1" dirty="0"/>
          </a:p>
          <a:p>
            <a:r>
              <a:rPr lang="en-US" dirty="0">
                <a:latin typeface="Calibri"/>
                <a:cs typeface="Calibri"/>
              </a:rPr>
              <a:t>The protocol is </a:t>
            </a:r>
            <a:r>
              <a:rPr lang="en-US" b="1" dirty="0">
                <a:latin typeface="Calibri"/>
                <a:cs typeface="Calibri"/>
              </a:rPr>
              <a:t>simple by design</a:t>
            </a:r>
            <a:endParaRPr lang="en-US" b="1" dirty="0"/>
          </a:p>
          <a:p>
            <a:pPr lvl="1"/>
            <a:r>
              <a:rPr lang="en-US" dirty="0">
                <a:latin typeface="Calibri"/>
                <a:cs typeface="Calibri"/>
              </a:rPr>
              <a:t>It is a </a:t>
            </a:r>
            <a:r>
              <a:rPr lang="en-US" b="1" dirty="0">
                <a:latin typeface="Calibri"/>
                <a:cs typeface="Calibri"/>
              </a:rPr>
              <a:t>stateless</a:t>
            </a:r>
            <a:r>
              <a:rPr lang="en-US" dirty="0">
                <a:latin typeface="Calibri"/>
                <a:cs typeface="Calibri"/>
              </a:rPr>
              <a:t> protocol, since there was no need to keep track of the current client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Documents were simple</a:t>
            </a:r>
            <a:r>
              <a:rPr lang="en-US" dirty="0">
                <a:latin typeface="Calibri"/>
                <a:cs typeface="Calibri"/>
              </a:rPr>
              <a:t>, there was no need for animations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security was not a big concern</a:t>
            </a:r>
            <a:r>
              <a:rPr lang="en-US" dirty="0">
                <a:latin typeface="Calibri"/>
                <a:cs typeface="Calibri"/>
              </a:rPr>
              <a:t>, at the beginning there was not much to protect on the web</a:t>
            </a:r>
          </a:p>
          <a:p>
            <a:pPr lvl="1"/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3147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C7062-FBE0-4F86-9707-15AEE8F8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Web Security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C4A9E-A4D8-426C-96F3-F4E2E979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834183-7A1B-420B-A088-59D9C40A60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5454652" cy="3276600"/>
          </a:xfrm>
        </p:spPr>
        <p:txBody>
          <a:bodyPr vert="horz" anchor="t">
            <a:normAutofit fontScale="850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But now we have</a:t>
            </a:r>
            <a:endParaRPr lang="en-US" dirty="0"/>
          </a:p>
          <a:p>
            <a:pPr lvl="1"/>
            <a:r>
              <a:rPr lang="en-US" b="1" dirty="0">
                <a:latin typeface="Calibri"/>
                <a:cs typeface="Calibri"/>
              </a:rPr>
              <a:t>Dynamic generated pages</a:t>
            </a:r>
            <a:r>
              <a:rPr lang="en-US" dirty="0">
                <a:latin typeface="Calibri"/>
                <a:cs typeface="Calibri"/>
              </a:rPr>
              <a:t>, e.g. scripts that generate pages on-the-fly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Exceptionally </a:t>
            </a:r>
            <a:r>
              <a:rPr lang="en-US" b="1" dirty="0">
                <a:latin typeface="Calibri"/>
                <a:cs typeface="Calibri"/>
              </a:rPr>
              <a:t>complex pages</a:t>
            </a:r>
            <a:r>
              <a:rPr lang="en-US" dirty="0">
                <a:latin typeface="Calibri"/>
                <a:cs typeface="Calibri"/>
              </a:rPr>
              <a:t>: HTML CSS, JavaScript, </a:t>
            </a:r>
            <a:r>
              <a:rPr lang="en-US" dirty="0" err="1">
                <a:latin typeface="Calibri"/>
                <a:cs typeface="Calibri"/>
              </a:rPr>
              <a:t>WebAsm</a:t>
            </a:r>
            <a:r>
              <a:rPr lang="en-US" dirty="0">
                <a:latin typeface="Calibri"/>
                <a:cs typeface="Calibri"/>
              </a:rPr>
              <a:t>, plugins... and a lot more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A lot of </a:t>
            </a:r>
            <a:r>
              <a:rPr lang="en-US" b="1" dirty="0">
                <a:latin typeface="Calibri"/>
                <a:cs typeface="Calibri"/>
              </a:rPr>
              <a:t>secrets to protect</a:t>
            </a:r>
            <a:endParaRPr lang="en-US" b="1" dirty="0"/>
          </a:p>
          <a:p>
            <a:r>
              <a:rPr lang="en-US" dirty="0">
                <a:latin typeface="Calibri"/>
                <a:cs typeface="Calibri"/>
              </a:rPr>
              <a:t>Such complexity leads to a </a:t>
            </a:r>
            <a:r>
              <a:rPr lang="en-US" b="1" dirty="0">
                <a:latin typeface="Calibri"/>
                <a:cs typeface="Calibri"/>
              </a:rPr>
              <a:t>huge attack surface</a:t>
            </a:r>
          </a:p>
          <a:p>
            <a:pPr marL="0" indent="0" algn="r">
              <a:buNone/>
            </a:pPr>
            <a:r>
              <a:rPr lang="en-US" sz="1800" dirty="0">
                <a:latin typeface="Calibri"/>
                <a:cs typeface="Calibri"/>
              </a:rPr>
              <a:t>The web is a mess...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it-IT" dirty="0"/>
          </a:p>
        </p:txBody>
      </p:sp>
      <p:pic>
        <p:nvPicPr>
          <p:cNvPr id="22" name="Immagine 22">
            <a:extLst>
              <a:ext uri="{FF2B5EF4-FFF2-40B4-BE49-F238E27FC236}">
                <a16:creationId xmlns:a16="http://schemas.microsoft.com/office/drawing/2014/main" id="{297EF84A-8C2D-47B4-B7B8-9E5985C9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83" y="1351880"/>
            <a:ext cx="2743200" cy="29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1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60DAA-E4A6-44EC-9ECA-D47F1E59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Web Security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267092-ED9D-4749-A9EB-9EDDA6FB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5FCF66-27AA-46DA-9A59-20DF4CCFD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Web security is about the security of web assets, e.g. everything that runs over HTTP</a:t>
            </a:r>
            <a:endParaRPr lang="en-US" dirty="0"/>
          </a:p>
          <a:p>
            <a:pPr lvl="1"/>
            <a:r>
              <a:rPr lang="en-US" b="1" dirty="0">
                <a:latin typeface="Calibri"/>
                <a:cs typeface="Calibri"/>
              </a:rPr>
              <a:t>Server-Side Security</a:t>
            </a:r>
            <a:r>
              <a:rPr lang="en-US" dirty="0">
                <a:latin typeface="Calibri"/>
                <a:cs typeface="Calibri"/>
              </a:rPr>
              <a:t>: The impact affects the remote server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Client-Side Security</a:t>
            </a:r>
            <a:r>
              <a:rPr lang="en-US" dirty="0">
                <a:latin typeface="Calibri"/>
                <a:cs typeface="Calibri"/>
              </a:rPr>
              <a:t>: The impact affects the client</a:t>
            </a:r>
            <a:endParaRPr lang="en-US" dirty="0"/>
          </a:p>
          <a:p>
            <a:pPr lvl="2"/>
            <a:r>
              <a:rPr lang="en-US" dirty="0">
                <a:latin typeface="Calibri"/>
                <a:cs typeface="Calibri"/>
              </a:rPr>
              <a:t>Note: This does not mean that it is a vulnerability of the browser!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Rule of thumb: </a:t>
            </a:r>
            <a:r>
              <a:rPr lang="en-US" i="1" dirty="0">
                <a:latin typeface="Calibri"/>
                <a:cs typeface="Calibri"/>
              </a:rPr>
              <a:t>If you need to send a link to the victim, then probably it is a client-side vulnerability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76377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A7B58-326F-4866-9401-1EF8B155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Web Security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2F68372-8845-479F-A64B-AD58B51A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AD4DFD-A021-4134-8223-DD27B657A3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In order to find vulnerabilities, there are two main methodologies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Blackbox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 We </a:t>
            </a:r>
            <a:r>
              <a:rPr lang="en-US" b="1" dirty="0">
                <a:latin typeface="Calibri"/>
                <a:cs typeface="Calibri"/>
              </a:rPr>
              <a:t>do not know anything</a:t>
            </a:r>
            <a:r>
              <a:rPr lang="en-US" dirty="0">
                <a:latin typeface="Calibri"/>
                <a:cs typeface="Calibri"/>
              </a:rPr>
              <a:t> about the system we are attacking </a:t>
            </a:r>
            <a:endParaRPr lang="en-US" dirty="0"/>
          </a:p>
          <a:p>
            <a:pPr lvl="1"/>
            <a:r>
              <a:rPr lang="en-US" b="1" dirty="0">
                <a:latin typeface="Calibri"/>
                <a:cs typeface="Calibri"/>
              </a:rPr>
              <a:t>Whitebox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We </a:t>
            </a:r>
            <a:r>
              <a:rPr lang="en-US" b="1" dirty="0">
                <a:latin typeface="Calibri"/>
                <a:cs typeface="Calibri"/>
              </a:rPr>
              <a:t>know everything</a:t>
            </a:r>
            <a:r>
              <a:rPr lang="en-US" dirty="0">
                <a:latin typeface="Calibri"/>
                <a:cs typeface="Calibri"/>
              </a:rPr>
              <a:t> about the system, we have the source code, we can debug it,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7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2C634-AC91-402C-99C1-8AD8611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Web Security – </a:t>
            </a:r>
            <a:r>
              <a:rPr lang="it-IT" dirty="0" err="1">
                <a:latin typeface="Calibri"/>
                <a:cs typeface="Calibri"/>
              </a:rPr>
              <a:t>BlackBox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7B7201C-C75B-44C0-B536-26130C3D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FD11EB-F70F-4247-942F-3F0BB92ED6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10000"/>
          </a:bodyPr>
          <a:lstStyle/>
          <a:p>
            <a:r>
              <a:rPr lang="en-US" b="1" dirty="0">
                <a:latin typeface="Calibri"/>
                <a:cs typeface="Calibri"/>
              </a:rPr>
              <a:t>Enumeration</a:t>
            </a:r>
            <a:r>
              <a:rPr lang="en-US" dirty="0">
                <a:latin typeface="Calibri"/>
                <a:cs typeface="Calibri"/>
              </a:rPr>
              <a:t>: the </a:t>
            </a:r>
            <a:r>
              <a:rPr lang="en-US" b="1" dirty="0">
                <a:latin typeface="Calibri"/>
                <a:cs typeface="Calibri"/>
              </a:rPr>
              <a:t>more information</a:t>
            </a:r>
            <a:r>
              <a:rPr lang="en-US" dirty="0">
                <a:latin typeface="Calibri"/>
                <a:cs typeface="Calibri"/>
              </a:rPr>
              <a:t> we have about the system </a:t>
            </a:r>
            <a:r>
              <a:rPr lang="en-US" b="1" dirty="0">
                <a:latin typeface="Calibri"/>
                <a:cs typeface="Calibri"/>
              </a:rPr>
              <a:t>the better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Look at the functions an application implements</a:t>
            </a:r>
          </a:p>
          <a:p>
            <a:pPr lvl="1"/>
            <a:r>
              <a:rPr lang="en-US">
                <a:latin typeface="Calibri"/>
                <a:cs typeface="Calibri"/>
              </a:rPr>
              <a:t>Try to input random things. If you have to insert a number, try to insert some letters, and look at what happens</a:t>
            </a:r>
            <a:endParaRPr lang="en-US"/>
          </a:p>
          <a:p>
            <a:r>
              <a:rPr lang="en-US" b="1" dirty="0">
                <a:latin typeface="Calibri"/>
                <a:cs typeface="Calibri"/>
              </a:rPr>
              <a:t>Try and erro</a:t>
            </a:r>
            <a:r>
              <a:rPr lang="en-US" dirty="0">
                <a:latin typeface="Calibri"/>
                <a:cs typeface="Calibri"/>
              </a:rPr>
              <a:t>r: because we do not know anything about the system, we </a:t>
            </a:r>
            <a:r>
              <a:rPr lang="en-US" b="1" dirty="0">
                <a:latin typeface="Calibri"/>
                <a:cs typeface="Calibri"/>
              </a:rPr>
              <a:t>need to try attacks in order to undercover problems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12475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6BF35-E17B-4C05-A98A-2369C36F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Web Security – </a:t>
            </a:r>
            <a:r>
              <a:rPr lang="it-IT" dirty="0" err="1">
                <a:latin typeface="Calibri"/>
                <a:cs typeface="Calibri"/>
              </a:rPr>
              <a:t>WhiteBox</a:t>
            </a:r>
            <a:endParaRPr lang="it-IT" dirty="0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C658100-ED22-4DF6-ADCB-2A95DAFB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D3B0A4-7B4B-4789-82A3-1B8515D8AE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When testing on a </a:t>
            </a:r>
            <a:r>
              <a:rPr lang="en-US" dirty="0" err="1">
                <a:latin typeface="Calibri"/>
                <a:cs typeface="Calibri"/>
              </a:rPr>
              <a:t>WhiteBox</a:t>
            </a:r>
            <a:r>
              <a:rPr lang="en-US" dirty="0">
                <a:latin typeface="Calibri"/>
                <a:cs typeface="Calibri"/>
              </a:rPr>
              <a:t> environment there is much more a tester can do: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 </a:t>
            </a:r>
            <a:r>
              <a:rPr lang="en-US" b="1" dirty="0">
                <a:latin typeface="Calibri"/>
                <a:cs typeface="Calibri"/>
              </a:rPr>
              <a:t>Static Analysis </a:t>
            </a:r>
            <a:r>
              <a:rPr lang="en-US" dirty="0">
                <a:latin typeface="Calibri"/>
                <a:cs typeface="Calibri"/>
              </a:rPr>
              <a:t>of the code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A </a:t>
            </a:r>
            <a:r>
              <a:rPr lang="en-US" b="1" dirty="0">
                <a:latin typeface="Calibri"/>
                <a:cs typeface="Calibri"/>
              </a:rPr>
              <a:t>Dynamic analysis </a:t>
            </a:r>
            <a:r>
              <a:rPr lang="en-US" dirty="0">
                <a:latin typeface="Calibri"/>
                <a:cs typeface="Calibri"/>
              </a:rPr>
              <a:t>of the code</a:t>
            </a:r>
          </a:p>
        </p:txBody>
      </p:sp>
    </p:spTree>
    <p:extLst>
      <p:ext uri="{BB962C8B-B14F-4D97-AF65-F5344CB8AC3E}">
        <p14:creationId xmlns:p14="http://schemas.microsoft.com/office/powerpoint/2010/main" val="238173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848600" cy="3268624"/>
          </a:xfrm>
        </p:spPr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HTTP History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Key Features and Overview of HTTP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Security and Web Security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Tooling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2E8425-51D4-4005-A3BD-F5306519ECD7}"/>
              </a:ext>
            </a:extLst>
          </p:cNvPr>
          <p:cNvSpPr/>
          <p:nvPr/>
        </p:nvSpPr>
        <p:spPr>
          <a:xfrm>
            <a:off x="689883" y="1947182"/>
            <a:ext cx="5461906" cy="14940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911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6BF35-E17B-4C05-A98A-2369C36F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Web Security – </a:t>
            </a:r>
            <a:r>
              <a:rPr lang="it-IT" dirty="0" err="1">
                <a:latin typeface="Calibri"/>
                <a:cs typeface="Calibri"/>
              </a:rPr>
              <a:t>WhiteBox</a:t>
            </a:r>
            <a:endParaRPr lang="it-IT" dirty="0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C658100-ED22-4DF6-ADCB-2A95DAFB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D3B0A4-7B4B-4789-82A3-1B8515D8AE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In a </a:t>
            </a:r>
            <a:r>
              <a:rPr lang="en-US" dirty="0" err="1">
                <a:latin typeface="Calibri"/>
                <a:cs typeface="Calibri"/>
              </a:rPr>
              <a:t>WhiteBox</a:t>
            </a:r>
            <a:r>
              <a:rPr lang="en-US" dirty="0">
                <a:latin typeface="Calibri"/>
                <a:cs typeface="Calibri"/>
              </a:rPr>
              <a:t> environment a tester can discover deeper issues than within a </a:t>
            </a:r>
            <a:r>
              <a:rPr lang="en-US" dirty="0" err="1">
                <a:latin typeface="Calibri"/>
                <a:cs typeface="Calibri"/>
              </a:rPr>
              <a:t>BlackBox</a:t>
            </a:r>
            <a:r>
              <a:rPr lang="en-US" dirty="0">
                <a:latin typeface="Calibri"/>
                <a:cs typeface="Calibri"/>
              </a:rPr>
              <a:t> environment</a:t>
            </a:r>
          </a:p>
          <a:p>
            <a:r>
              <a:rPr lang="en-US" dirty="0">
                <a:latin typeface="Calibri"/>
                <a:cs typeface="Calibri"/>
              </a:rPr>
              <a:t>In this way, the tester has an advantage over an attacker, because it can discover more flaws in less time and with less skills</a:t>
            </a:r>
          </a:p>
          <a:p>
            <a:r>
              <a:rPr lang="en-US" dirty="0">
                <a:latin typeface="Calibri"/>
                <a:cs typeface="Calibri"/>
              </a:rPr>
              <a:t>Because of this, </a:t>
            </a:r>
            <a:r>
              <a:rPr lang="en-US" dirty="0" err="1">
                <a:latin typeface="Calibri"/>
                <a:cs typeface="Calibri"/>
              </a:rPr>
              <a:t>WhiteBox</a:t>
            </a:r>
            <a:r>
              <a:rPr lang="en-US" dirty="0">
                <a:latin typeface="Calibri"/>
                <a:cs typeface="Calibri"/>
              </a:rPr>
              <a:t> testing is </a:t>
            </a:r>
            <a:r>
              <a:rPr lang="en-US" b="1" dirty="0">
                <a:latin typeface="Calibri"/>
                <a:cs typeface="Calibri"/>
              </a:rPr>
              <a:t>more effective </a:t>
            </a:r>
            <a:r>
              <a:rPr lang="en-US" dirty="0">
                <a:latin typeface="Calibri"/>
                <a:cs typeface="Calibri"/>
              </a:rPr>
              <a:t>than a </a:t>
            </a:r>
            <a:r>
              <a:rPr lang="en-US" dirty="0" err="1">
                <a:latin typeface="Calibri"/>
                <a:cs typeface="Calibri"/>
              </a:rPr>
              <a:t>BlackBox</a:t>
            </a:r>
            <a:r>
              <a:rPr lang="en-US" dirty="0">
                <a:latin typeface="Calibri"/>
                <a:cs typeface="Calibri"/>
              </a:rPr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41176830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848600" cy="3268624"/>
          </a:xfrm>
        </p:spPr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HTTP History</a:t>
            </a:r>
            <a:endParaRPr lang="en-US" dirty="0"/>
          </a:p>
          <a:p>
            <a:r>
              <a:rPr lang="en-US">
                <a:latin typeface="Calibri"/>
                <a:cs typeface="Calibri"/>
              </a:rPr>
              <a:t>Key Features and Overview of HTTP</a:t>
            </a:r>
            <a:endParaRPr lang="en-US" dirty="0"/>
          </a:p>
          <a:p>
            <a:r>
              <a:rPr lang="en-US">
                <a:latin typeface="Calibri"/>
                <a:cs typeface="Calibri"/>
              </a:rPr>
              <a:t>Security and Web Security</a:t>
            </a:r>
            <a:endParaRPr lang="en-US"/>
          </a:p>
          <a:p>
            <a:r>
              <a:rPr lang="en-US" dirty="0">
                <a:latin typeface="Calibri"/>
                <a:cs typeface="Calibri"/>
              </a:rPr>
              <a:t>Tooling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A74D0-FE82-4D1F-A6CF-C4F4B68BD5A5}"/>
              </a:ext>
            </a:extLst>
          </p:cNvPr>
          <p:cNvSpPr/>
          <p:nvPr/>
        </p:nvSpPr>
        <p:spPr>
          <a:xfrm>
            <a:off x="685800" y="1943100"/>
            <a:ext cx="5470071" cy="101237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A3DB8-827D-4C0A-8BC4-A50A86AEE3B8}"/>
              </a:ext>
            </a:extLst>
          </p:cNvPr>
          <p:cNvSpPr/>
          <p:nvPr/>
        </p:nvSpPr>
        <p:spPr>
          <a:xfrm>
            <a:off x="575582" y="1351189"/>
            <a:ext cx="3894364" cy="55517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23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98834D-AD8A-407E-915B-CA4EBEA5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Web Security – Some useful tools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B99D5B-DD66-4ADF-9CDF-62D6BB0B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C209BF-4444-413C-97B8-3D52F5EFF3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70000" lnSpcReduction="20000"/>
          </a:bodyPr>
          <a:lstStyle/>
          <a:p>
            <a:r>
              <a:rPr lang="it-IT" dirty="0">
                <a:latin typeface="Calibri"/>
                <a:cs typeface="Calibri"/>
              </a:rPr>
              <a:t>Browser</a:t>
            </a:r>
            <a:endParaRPr lang="it-IT" dirty="0"/>
          </a:p>
          <a:p>
            <a:r>
              <a:rPr lang="it-IT">
                <a:latin typeface="Calibri"/>
                <a:cs typeface="Calibri"/>
              </a:rPr>
              <a:t>Curl/wget</a:t>
            </a:r>
            <a:endParaRPr lang="it-IT" dirty="0">
              <a:latin typeface="Calibri"/>
              <a:cs typeface="Calibri"/>
            </a:endParaRPr>
          </a:p>
          <a:p>
            <a:pPr lvl="1"/>
            <a:r>
              <a:rPr lang="it-IT">
                <a:latin typeface="Calibri"/>
                <a:cs typeface="Calibri"/>
              </a:rPr>
              <a:t> A Command line utility to make http requests</a:t>
            </a:r>
          </a:p>
          <a:p>
            <a:r>
              <a:rPr lang="it-IT" dirty="0">
                <a:latin typeface="Calibri"/>
                <a:cs typeface="Calibri"/>
              </a:rPr>
              <a:t>Python </a:t>
            </a:r>
            <a:r>
              <a:rPr lang="it-IT">
                <a:latin typeface="Calibri"/>
                <a:cs typeface="Calibri"/>
              </a:rPr>
              <a:t>requests</a:t>
            </a:r>
            <a:endParaRPr lang="it-IT" dirty="0">
              <a:latin typeface="Calibri"/>
              <a:cs typeface="Calibri"/>
            </a:endParaRPr>
          </a:p>
          <a:p>
            <a:pPr lvl="1"/>
            <a:r>
              <a:rPr lang="it-IT">
                <a:latin typeface="Calibri"/>
                <a:cs typeface="Calibri"/>
              </a:rPr>
              <a:t> A useful python library to do http requests</a:t>
            </a:r>
          </a:p>
          <a:p>
            <a:r>
              <a:rPr lang="it-IT" err="1">
                <a:latin typeface="Calibri"/>
                <a:cs typeface="Calibri"/>
              </a:rPr>
              <a:t>Burp</a:t>
            </a:r>
            <a:r>
              <a:rPr lang="it-IT" dirty="0">
                <a:latin typeface="Calibri"/>
                <a:cs typeface="Calibri"/>
              </a:rPr>
              <a:t> suite/</a:t>
            </a:r>
            <a:r>
              <a:rPr lang="it-IT" err="1">
                <a:latin typeface="Calibri"/>
                <a:cs typeface="Calibri"/>
              </a:rPr>
              <a:t>zap</a:t>
            </a:r>
            <a:r>
              <a:rPr lang="it-IT">
                <a:latin typeface="Calibri"/>
                <a:cs typeface="Calibri"/>
              </a:rPr>
              <a:t> proxy</a:t>
            </a:r>
          </a:p>
          <a:p>
            <a:pPr lvl="1"/>
            <a:r>
              <a:rPr lang="it-IT">
                <a:latin typeface="Calibri"/>
                <a:cs typeface="Calibri"/>
              </a:rPr>
              <a:t>live edit raw http requests and response</a:t>
            </a:r>
            <a:endParaRPr lang="it-IT"/>
          </a:p>
          <a:p>
            <a:r>
              <a:rPr lang="it-IT" dirty="0">
                <a:latin typeface="Calibri"/>
                <a:cs typeface="Calibri"/>
              </a:rPr>
              <a:t>Test server (</a:t>
            </a:r>
            <a:r>
              <a:rPr lang="it-IT" dirty="0" err="1">
                <a:latin typeface="Calibri"/>
                <a:cs typeface="Calibri"/>
              </a:rPr>
              <a:t>php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dev</a:t>
            </a:r>
            <a:r>
              <a:rPr lang="it-IT" dirty="0">
                <a:latin typeface="Calibri"/>
                <a:cs typeface="Calibri"/>
              </a:rPr>
              <a:t> &amp; </a:t>
            </a:r>
            <a:r>
              <a:rPr lang="it-IT" dirty="0" err="1">
                <a:latin typeface="Calibri"/>
                <a:cs typeface="Calibri"/>
              </a:rPr>
              <a:t>httpsimplepython</a:t>
            </a:r>
            <a:r>
              <a:rPr lang="it-IT" dirty="0">
                <a:latin typeface="Calibri"/>
                <a:cs typeface="Calibri"/>
              </a:rPr>
              <a:t>)</a:t>
            </a:r>
          </a:p>
          <a:p>
            <a:r>
              <a:rPr lang="it-IT">
                <a:latin typeface="Calibri"/>
                <a:cs typeface="Calibri"/>
              </a:rPr>
              <a:t>Ngrok</a:t>
            </a:r>
            <a:endParaRPr lang="it-IT" dirty="0">
              <a:latin typeface="Calibri"/>
              <a:cs typeface="Calibri"/>
            </a:endParaRPr>
          </a:p>
          <a:p>
            <a:pPr lvl="1"/>
            <a:r>
              <a:rPr lang="it-IT">
                <a:latin typeface="Calibri"/>
                <a:cs typeface="Calibri"/>
              </a:rPr>
              <a:t> creates a public http/tcp tunnel to your machine</a:t>
            </a:r>
          </a:p>
        </p:txBody>
      </p:sp>
    </p:spTree>
    <p:extLst>
      <p:ext uri="{BB962C8B-B14F-4D97-AF65-F5344CB8AC3E}">
        <p14:creationId xmlns:p14="http://schemas.microsoft.com/office/powerpoint/2010/main" val="16348414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2AB528-D088-4BB1-9E33-21BF9878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On-the-</a:t>
            </a:r>
            <a:r>
              <a:rPr lang="it-IT" dirty="0" err="1">
                <a:latin typeface="Calibri"/>
                <a:cs typeface="Calibri"/>
              </a:rPr>
              <a:t>fly</a:t>
            </a:r>
            <a:r>
              <a:rPr lang="it-IT" dirty="0">
                <a:latin typeface="Calibri"/>
                <a:cs typeface="Calibri"/>
              </a:rPr>
              <a:t> HTTP server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6CAB4CC-31AA-4D81-895E-BF591905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077385-3BA6-4EAD-9AF4-0F277357D6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PHP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 very fast-to deploy test server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Serves every file inside the directory it was </a:t>
            </a:r>
            <a:r>
              <a:rPr lang="en-US">
                <a:latin typeface="Calibri"/>
                <a:cs typeface="Calibri"/>
              </a:rPr>
              <a:t>launched from and </a:t>
            </a:r>
            <a:r>
              <a:rPr lang="en-US" dirty="0">
                <a:latin typeface="Calibri"/>
                <a:cs typeface="Calibri"/>
              </a:rPr>
              <a:t>executes .php scripts</a:t>
            </a:r>
          </a:p>
          <a:p>
            <a:pPr lvl="1"/>
            <a:r>
              <a:rPr lang="en-US" dirty="0">
                <a:latin typeface="Consolas"/>
                <a:cs typeface="Calibri"/>
              </a:rPr>
              <a:t>php –S 127.0.0.1:5000</a:t>
            </a:r>
          </a:p>
          <a:p>
            <a:pPr lvl="1"/>
            <a:endParaRPr lang="en-US" dirty="0">
              <a:latin typeface="Calibri"/>
            </a:endParaRPr>
          </a:p>
          <a:p>
            <a:pPr marL="365760" lvl="1" indent="0">
              <a:buNone/>
            </a:pPr>
            <a:r>
              <a:rPr lang="en-US" u="sng" dirty="0">
                <a:latin typeface="Calibri"/>
                <a:cs typeface="Calibri"/>
              </a:rPr>
              <a:t>Launch it from a test directory! You don't want to leak your .</a:t>
            </a:r>
            <a:r>
              <a:rPr lang="en-US" u="sng" dirty="0" err="1">
                <a:latin typeface="Calibri"/>
                <a:cs typeface="Calibri"/>
              </a:rPr>
              <a:t>ssh</a:t>
            </a:r>
            <a:r>
              <a:rPr lang="en-US" u="sng" dirty="0">
                <a:latin typeface="Calibri"/>
                <a:cs typeface="Calibri"/>
              </a:rPr>
              <a:t> directory !</a:t>
            </a:r>
            <a:endParaRPr lang="en-US" u="sng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8585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24FF2-DE58-42FD-8355-3F078AB6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alibri"/>
                <a:cs typeface="Calibri"/>
              </a:rPr>
              <a:t>ngrok</a:t>
            </a:r>
            <a:endParaRPr lang="it-IT" dirty="0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BE50FB2-8F09-46E0-9E07-AA4CBBC2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F25915-EB64-4C2D-8AEE-3B05E3C5B9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What if you need a public server?</a:t>
            </a:r>
            <a:endParaRPr lang="it-IT" dirty="0"/>
          </a:p>
          <a:p>
            <a:pPr lvl="1"/>
            <a:r>
              <a:rPr lang="en-US" dirty="0">
                <a:latin typeface="Calibri"/>
                <a:cs typeface="Calibri"/>
              </a:rPr>
              <a:t>VPS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Ngrok</a:t>
            </a:r>
            <a:r>
              <a:rPr lang="en-US" dirty="0">
                <a:latin typeface="Calibri"/>
                <a:cs typeface="Calibri"/>
              </a:rPr>
              <a:t>: https://ngrok.com/</a:t>
            </a:r>
          </a:p>
        </p:txBody>
      </p:sp>
    </p:spTree>
    <p:extLst>
      <p:ext uri="{BB962C8B-B14F-4D97-AF65-F5344CB8AC3E}">
        <p14:creationId xmlns:p14="http://schemas.microsoft.com/office/powerpoint/2010/main" val="19187101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48BA51-BB73-4405-B05F-37373B95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ngrok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734A93F-FA07-4043-B78D-9C5F3946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8F5297-D9B7-4422-8157-FEFEF06AC3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 err="1">
                <a:latin typeface="Calibri"/>
                <a:cs typeface="Calibri"/>
              </a:rPr>
              <a:t>Ngrok</a:t>
            </a:r>
            <a:r>
              <a:rPr lang="en-US" dirty="0">
                <a:latin typeface="Calibri"/>
                <a:cs typeface="Calibri"/>
              </a:rPr>
              <a:t> allows one to create tunnels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You can run it with the command</a:t>
            </a:r>
            <a:endParaRPr lang="en-US" dirty="0"/>
          </a:p>
          <a:p>
            <a:pPr lvl="1"/>
            <a:r>
              <a:rPr lang="en-US" dirty="0">
                <a:latin typeface="Consolas"/>
                <a:cs typeface="Calibri"/>
              </a:rPr>
              <a:t>$ </a:t>
            </a:r>
            <a:r>
              <a:rPr lang="en-US" dirty="0" err="1">
                <a:latin typeface="Consolas"/>
                <a:cs typeface="Calibri"/>
              </a:rPr>
              <a:t>ngrok</a:t>
            </a:r>
            <a:r>
              <a:rPr lang="en-US" dirty="0">
                <a:latin typeface="Consolas"/>
                <a:cs typeface="Calibri"/>
              </a:rPr>
              <a:t> http 5000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Create a http tunnel and redirect every request to the local port 5000</a:t>
            </a:r>
          </a:p>
          <a:p>
            <a:pPr lvl="1"/>
            <a:r>
              <a:rPr lang="en-US" dirty="0">
                <a:latin typeface="Consolas"/>
                <a:cs typeface="Calibri"/>
              </a:rPr>
              <a:t>$ </a:t>
            </a:r>
            <a:r>
              <a:rPr lang="en-US" dirty="0" err="1">
                <a:latin typeface="Consolas"/>
                <a:cs typeface="Calibri"/>
              </a:rPr>
              <a:t>ngrok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dirty="0" err="1">
                <a:latin typeface="Consolas"/>
                <a:cs typeface="Calibri"/>
              </a:rPr>
              <a:t>tcp</a:t>
            </a:r>
            <a:r>
              <a:rPr lang="en-US" dirty="0">
                <a:latin typeface="Consolas"/>
                <a:cs typeface="Calibri"/>
              </a:rPr>
              <a:t> 5000</a:t>
            </a:r>
            <a:endParaRPr lang="en-US" dirty="0">
              <a:latin typeface="Consolas"/>
            </a:endParaRPr>
          </a:p>
          <a:p>
            <a:pPr lvl="2"/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dirty="0" err="1">
                <a:latin typeface="Calibri"/>
                <a:cs typeface="Calibri"/>
              </a:rPr>
              <a:t>tcp</a:t>
            </a:r>
            <a:r>
              <a:rPr lang="en-US" dirty="0">
                <a:latin typeface="Calibri"/>
                <a:cs typeface="Calibri"/>
              </a:rPr>
              <a:t> tunnel and redirect every connection to the local port 5000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11052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A0CE6C72-87ED-4E82-AB60-A84D66F0B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" b="63582"/>
          <a:stretch/>
        </p:blipFill>
        <p:spPr>
          <a:xfrm>
            <a:off x="970286" y="1156650"/>
            <a:ext cx="7203427" cy="28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590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screenshot, monitor, computer, portatile&#10;&#10;Descrizione generata con affidabilità molto elevata">
            <a:extLst>
              <a:ext uri="{FF2B5EF4-FFF2-40B4-BE49-F238E27FC236}">
                <a16:creationId xmlns:a16="http://schemas.microsoft.com/office/drawing/2014/main" id="{B3EB2658-019A-434A-9C26-841EB9DF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694"/>
            <a:ext cx="8511116" cy="51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65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2342" y="0"/>
            <a:ext cx="6934200" cy="5143500"/>
          </a:xfrm>
          <a:prstGeom prst="rect">
            <a:avLst/>
          </a:prstGeom>
          <a:gradFill rotWithShape="0">
            <a:gsLst>
              <a:gs pos="0">
                <a:srgbClr val="365E8F"/>
              </a:gs>
              <a:gs pos="100000">
                <a:srgbClr val="0F243E"/>
              </a:gs>
            </a:gsLst>
            <a:lin ang="5400000" scaled="1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2663624"/>
            <a:ext cx="6921858" cy="1813126"/>
          </a:xfrm>
          <a:prstGeom prst="rect">
            <a:avLst/>
          </a:prstGeom>
          <a:gradFill flip="none" rotWithShape="1">
            <a:gsLst>
              <a:gs pos="0">
                <a:srgbClr val="365F91">
                  <a:alpha val="36000"/>
                </a:srgbClr>
              </a:gs>
              <a:gs pos="100000">
                <a:srgbClr val="0066FF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468000" tIns="360000" rIns="360000" bIns="36000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HTTP Protocol And</a:t>
            </a:r>
          </a:p>
          <a:p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Web Security Overview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4686300"/>
            <a:ext cx="533400" cy="285750"/>
          </a:xfrm>
        </p:spPr>
        <p:txBody>
          <a:bodyPr>
            <a:normAutofit/>
          </a:bodyPr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68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A82F60-B719-4839-9466-88EA10CEC9F2}"/>
              </a:ext>
            </a:extLst>
          </p:cNvPr>
          <p:cNvSpPr txBox="1">
            <a:spLocks noChangeArrowheads="1"/>
          </p:cNvSpPr>
          <p:nvPr/>
        </p:nvSpPr>
        <p:spPr>
          <a:xfrm>
            <a:off x="6955970" y="64790"/>
            <a:ext cx="2188030" cy="1440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it-IT" b="1" dirty="0">
                <a:solidFill>
                  <a:srgbClr val="000099"/>
                </a:solidFill>
                <a:latin typeface="Calibri"/>
                <a:cs typeface="Calibri"/>
              </a:rPr>
              <a:t>Riccardo BONAFEDE</a:t>
            </a:r>
            <a:endParaRPr lang="it-IT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it-IT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Università di Padova</a:t>
            </a:r>
          </a:p>
        </p:txBody>
      </p:sp>
      <p:sp>
        <p:nvSpPr>
          <p:cNvPr id="14" name="Rectangle 42">
            <a:extLst>
              <a:ext uri="{FF2B5EF4-FFF2-40B4-BE49-F238E27FC236}">
                <a16:creationId xmlns:a16="http://schemas.microsoft.com/office/drawing/2014/main" id="{1DD7EABF-DC0B-46D2-A175-5397CB782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05694"/>
            <a:ext cx="2210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https</a:t>
            </a:r>
            <a:r>
              <a:rPr lang="it-IT" sz="1400" i="1" dirty="0">
                <a:solidFill>
                  <a:srgbClr val="000099"/>
                </a:solidFill>
                <a:latin typeface="Helvetica Neue Medium"/>
                <a:cs typeface="Helvetica Neue Medium"/>
              </a:rPr>
              <a:t>://</a:t>
            </a:r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cybersecnatlab.it</a:t>
            </a:r>
            <a:endParaRPr lang="it-IT" sz="1400" i="1" dirty="0">
              <a:solidFill>
                <a:srgbClr val="000099"/>
              </a:solidFill>
              <a:latin typeface="Helvetica Neue Medium"/>
              <a:cs typeface="Helvetica Neue Medium"/>
            </a:endParaRPr>
          </a:p>
        </p:txBody>
      </p:sp>
      <p:pic>
        <p:nvPicPr>
          <p:cNvPr id="15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F66C7-1E30-405B-860E-4C6B9570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885" y="2814020"/>
            <a:ext cx="2160037" cy="63831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EF036E-DA1E-462D-8A3C-007877B109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9" y="3742606"/>
            <a:ext cx="2005733" cy="5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B22C3-ECB3-45A6-9925-C4A749C0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History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CF7731-99EF-407E-8710-3247D1B0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AEDF12-FA90-46C8-AC2F-9F108847E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HTTP was introduced at the beginning of the '90s</a:t>
            </a:r>
          </a:p>
          <a:p>
            <a:r>
              <a:rPr lang="en-US" dirty="0">
                <a:latin typeface="Calibri"/>
                <a:cs typeface="Calibri"/>
              </a:rPr>
              <a:t>The first version of the protocol, </a:t>
            </a:r>
            <a:r>
              <a:rPr lang="en-US" b="1" dirty="0">
                <a:latin typeface="Calibri"/>
                <a:cs typeface="Calibri"/>
              </a:rPr>
              <a:t>HTTP 0.9</a:t>
            </a:r>
            <a:r>
              <a:rPr lang="en-US" dirty="0">
                <a:latin typeface="Calibri"/>
                <a:cs typeface="Calibri"/>
              </a:rPr>
              <a:t>, was released under the World Wide Web initiative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Extremely simple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Released in 1991</a:t>
            </a:r>
          </a:p>
          <a:p>
            <a:r>
              <a:rPr lang="en-US" sz="2400" dirty="0">
                <a:latin typeface="Calibri"/>
                <a:cs typeface="Calibri"/>
              </a:rPr>
              <a:t>https://www.w3.org/Protocols/HTTP/AsImplemented.html</a:t>
            </a:r>
          </a:p>
          <a:p>
            <a:pPr lvl="1"/>
            <a:endParaRPr lang="it-IT" dirty="0"/>
          </a:p>
          <a:p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029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39329-A43B-4EB6-983C-892C40DA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History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F4708B-0BDA-46E0-9718-0696A97F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356F0C-781A-4A35-90E4-5341C4A5A4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HTTP initial goal was to </a:t>
            </a:r>
            <a:r>
              <a:rPr lang="en-US" b="1" dirty="0">
                <a:latin typeface="Calibri"/>
                <a:cs typeface="Calibri"/>
              </a:rPr>
              <a:t>share documents</a:t>
            </a:r>
            <a:endParaRPr lang="en-US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Every document was (and still is) written in </a:t>
            </a:r>
            <a:r>
              <a:rPr lang="en-US" b="1" dirty="0">
                <a:latin typeface="Calibri"/>
                <a:cs typeface="Calibri"/>
              </a:rPr>
              <a:t>HTML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first version of the language, HTML 1.0, is a barebone language whose main goal was to format texts and to connect them through hyperlinks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first </a:t>
            </a:r>
            <a:r>
              <a:rPr lang="en-US" dirty="0">
                <a:latin typeface="Calibri"/>
                <a:cs typeface="Calibri"/>
              </a:rPr>
              <a:t>example of a </a:t>
            </a:r>
            <a:r>
              <a:rPr lang="en-US" b="1" dirty="0">
                <a:latin typeface="Calibri"/>
                <a:cs typeface="Calibri"/>
              </a:rPr>
              <a:t>browser</a:t>
            </a:r>
            <a:r>
              <a:rPr lang="en-US" dirty="0">
                <a:latin typeface="Calibri"/>
                <a:cs typeface="Calibri"/>
              </a:rPr>
              <a:t> for this language was called "WorldWideWeb"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675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39329-A43B-4EB6-983C-892C40DA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HTTP History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F4708B-0BDA-46E0-9718-0696A97F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356F0C-781A-4A35-90E4-5341C4A5A4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HTTP initial goal was to </a:t>
            </a:r>
            <a:r>
              <a:rPr lang="en-US" b="1" dirty="0">
                <a:latin typeface="Calibri"/>
                <a:cs typeface="Calibri"/>
              </a:rPr>
              <a:t>share documents</a:t>
            </a:r>
            <a:endParaRPr lang="en-US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Every document was (and still is) written in </a:t>
            </a:r>
            <a:r>
              <a:rPr lang="en-US" b="1" dirty="0">
                <a:latin typeface="Calibri"/>
                <a:cs typeface="Calibri"/>
              </a:rPr>
              <a:t>HTML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first version of the language, HTML 1.0, is a barebone language whose main goal was to format texts and to connect them through hyperlinks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first </a:t>
            </a:r>
            <a:r>
              <a:rPr lang="en-US" dirty="0">
                <a:latin typeface="Calibri"/>
                <a:cs typeface="Calibri"/>
              </a:rPr>
              <a:t>example of a </a:t>
            </a:r>
            <a:r>
              <a:rPr lang="en-US" b="1" dirty="0">
                <a:latin typeface="Calibri"/>
                <a:cs typeface="Calibri"/>
              </a:rPr>
              <a:t>browser</a:t>
            </a:r>
            <a:r>
              <a:rPr lang="en-US" dirty="0">
                <a:latin typeface="Calibri"/>
                <a:cs typeface="Calibri"/>
              </a:rPr>
              <a:t> for this language was called "WorldWideWeb"</a:t>
            </a:r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D8F20F4-F81F-4148-A2B8-6DF55BBD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12" y="1124368"/>
            <a:ext cx="5746376" cy="32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91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2891</Words>
  <Application>Microsoft Office PowerPoint</Application>
  <PresentationFormat>On-screen Show (16:9)</PresentationFormat>
  <Paragraphs>474</Paragraphs>
  <Slides>68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Calibri</vt:lpstr>
      <vt:lpstr>Consolas</vt:lpstr>
      <vt:lpstr>Helvetica Neue</vt:lpstr>
      <vt:lpstr>Helvetica Neue Medium</vt:lpstr>
      <vt:lpstr>Tw Cen MT</vt:lpstr>
      <vt:lpstr>Wingdings</vt:lpstr>
      <vt:lpstr>Widescreen Presentation</vt:lpstr>
      <vt:lpstr>PowerPoint Presentation</vt:lpstr>
      <vt:lpstr>License &amp; Disclaimer</vt:lpstr>
      <vt:lpstr>Goal</vt:lpstr>
      <vt:lpstr>Prerequisites</vt:lpstr>
      <vt:lpstr>Outline</vt:lpstr>
      <vt:lpstr>Outline</vt:lpstr>
      <vt:lpstr>HTTP History</vt:lpstr>
      <vt:lpstr>HTTP History</vt:lpstr>
      <vt:lpstr>HTTP History</vt:lpstr>
      <vt:lpstr>HTTP History</vt:lpstr>
      <vt:lpstr>HTTP - History</vt:lpstr>
      <vt:lpstr>HTTP - History</vt:lpstr>
      <vt:lpstr>HTTP - Present</vt:lpstr>
      <vt:lpstr>Outline</vt:lpstr>
      <vt:lpstr>HTTP Overview</vt:lpstr>
      <vt:lpstr>HTTP Overview</vt:lpstr>
      <vt:lpstr>HTTP Overview</vt:lpstr>
      <vt:lpstr>HTTP Overview - URLs</vt:lpstr>
      <vt:lpstr>HTTP Overview - URLs</vt:lpstr>
      <vt:lpstr>HTTP Overview - URLs</vt:lpstr>
      <vt:lpstr>HTTP Overview - URLs</vt:lpstr>
      <vt:lpstr>HTTP Overview - URLs</vt:lpstr>
      <vt:lpstr>HTTP Overview - URLs</vt:lpstr>
      <vt:lpstr>HTTP Overview - URLs</vt:lpstr>
      <vt:lpstr>HTTP Overview - URLs</vt:lpstr>
      <vt:lpstr>HTTP Overview - URLs</vt:lpstr>
      <vt:lpstr>HTTP Overview - URLs</vt:lpstr>
      <vt:lpstr>HTTP Overview - URLencoding</vt:lpstr>
      <vt:lpstr>HTTP Overview - URLencoding</vt:lpstr>
      <vt:lpstr>HTTP Overview - URLencoding</vt:lpstr>
      <vt:lpstr>HTTP Overview - URLencoding</vt:lpstr>
      <vt:lpstr>HTTP Overview - URLencoding</vt:lpstr>
      <vt:lpstr>HTTP Overview</vt:lpstr>
      <vt:lpstr>HTTP Overview - Requests</vt:lpstr>
      <vt:lpstr>HTTP Overview - Requests</vt:lpstr>
      <vt:lpstr>HTTP Overview - Methods</vt:lpstr>
      <vt:lpstr>HTTP Overview - Body</vt:lpstr>
      <vt:lpstr>HTTP Overview - Headers</vt:lpstr>
      <vt:lpstr>HTTP Overview - Responses</vt:lpstr>
      <vt:lpstr>HTTP Overview - Responses</vt:lpstr>
      <vt:lpstr>HTTP Overview – Status Line</vt:lpstr>
      <vt:lpstr>HTTP Overview – Status code</vt:lpstr>
      <vt:lpstr>HTTP Overview - Cookies</vt:lpstr>
      <vt:lpstr>HTTP Overview - Cookies</vt:lpstr>
      <vt:lpstr>HTTP Overview - Cookies</vt:lpstr>
      <vt:lpstr>HTTP Overview - Cookies</vt:lpstr>
      <vt:lpstr>HTTP Overview - Cookies</vt:lpstr>
      <vt:lpstr>Outline</vt:lpstr>
      <vt:lpstr>Security</vt:lpstr>
      <vt:lpstr>Security</vt:lpstr>
      <vt:lpstr>Security</vt:lpstr>
      <vt:lpstr>Security</vt:lpstr>
      <vt:lpstr>Web Security</vt:lpstr>
      <vt:lpstr>Web Security </vt:lpstr>
      <vt:lpstr>Web Security</vt:lpstr>
      <vt:lpstr>Web Security</vt:lpstr>
      <vt:lpstr>Web Security</vt:lpstr>
      <vt:lpstr>Web Security – BlackBox</vt:lpstr>
      <vt:lpstr>Web Security – WhiteBox</vt:lpstr>
      <vt:lpstr>Web Security – WhiteBox</vt:lpstr>
      <vt:lpstr>Outline</vt:lpstr>
      <vt:lpstr>Web Security – Some useful tools</vt:lpstr>
      <vt:lpstr>On-the-fly HTTP server</vt:lpstr>
      <vt:lpstr>ngrok</vt:lpstr>
      <vt:lpstr>ngrok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3434</cp:revision>
  <cp:lastPrinted>2019-06-17T08:00:26Z</cp:lastPrinted>
  <dcterms:created xsi:type="dcterms:W3CDTF">2010-04-19T20:53:40Z</dcterms:created>
  <dcterms:modified xsi:type="dcterms:W3CDTF">2021-02-25T19:17:25Z</dcterms:modified>
</cp:coreProperties>
</file>