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567" r:id="rId2"/>
    <p:sldId id="1200" r:id="rId3"/>
    <p:sldId id="1204" r:id="rId4"/>
    <p:sldId id="1205" r:id="rId5"/>
    <p:sldId id="1083" r:id="rId6"/>
    <p:sldId id="1167" r:id="rId7"/>
    <p:sldId id="1085" r:id="rId8"/>
    <p:sldId id="1107" r:id="rId9"/>
    <p:sldId id="1108" r:id="rId10"/>
    <p:sldId id="1109" r:id="rId11"/>
    <p:sldId id="1096" r:id="rId12"/>
    <p:sldId id="1088" r:id="rId13"/>
    <p:sldId id="1180" r:id="rId14"/>
    <p:sldId id="1181" r:id="rId15"/>
    <p:sldId id="1089" r:id="rId16"/>
    <p:sldId id="1110" r:id="rId17"/>
    <p:sldId id="1168" r:id="rId18"/>
    <p:sldId id="1112" r:id="rId19"/>
    <p:sldId id="1114" r:id="rId20"/>
    <p:sldId id="1132" r:id="rId21"/>
    <p:sldId id="1099" r:id="rId22"/>
    <p:sldId id="1100" r:id="rId23"/>
    <p:sldId id="1111" r:id="rId24"/>
    <p:sldId id="1169" r:id="rId25"/>
    <p:sldId id="1127" r:id="rId26"/>
    <p:sldId id="1157" r:id="rId27"/>
    <p:sldId id="1158" r:id="rId28"/>
    <p:sldId id="1159" r:id="rId29"/>
    <p:sldId id="1101" r:id="rId30"/>
    <p:sldId id="1102" r:id="rId31"/>
    <p:sldId id="1113" r:id="rId32"/>
    <p:sldId id="1104" r:id="rId33"/>
    <p:sldId id="1115" r:id="rId34"/>
    <p:sldId id="1154" r:id="rId35"/>
    <p:sldId id="1155" r:id="rId36"/>
    <p:sldId id="1103" r:id="rId37"/>
    <p:sldId id="1116" r:id="rId38"/>
    <p:sldId id="1175" r:id="rId39"/>
    <p:sldId id="1176" r:id="rId40"/>
    <p:sldId id="1134" r:id="rId41"/>
    <p:sldId id="1156" r:id="rId42"/>
    <p:sldId id="1136" r:id="rId43"/>
    <p:sldId id="1170" r:id="rId44"/>
    <p:sldId id="1130" r:id="rId45"/>
    <p:sldId id="1131" r:id="rId46"/>
    <p:sldId id="1129" r:id="rId47"/>
    <p:sldId id="1171" r:id="rId48"/>
    <p:sldId id="1147" r:id="rId49"/>
    <p:sldId id="1121" r:id="rId50"/>
    <p:sldId id="1141" r:id="rId51"/>
    <p:sldId id="1142" r:id="rId52"/>
    <p:sldId id="1143" r:id="rId53"/>
    <p:sldId id="1120" r:id="rId54"/>
    <p:sldId id="1144" r:id="rId55"/>
    <p:sldId id="1146" r:id="rId56"/>
    <p:sldId id="1151" r:id="rId57"/>
    <p:sldId id="1152" r:id="rId58"/>
    <p:sldId id="1149" r:id="rId59"/>
    <p:sldId id="1161" r:id="rId60"/>
    <p:sldId id="1162" r:id="rId61"/>
    <p:sldId id="1163" r:id="rId62"/>
    <p:sldId id="1206" r:id="rId6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D2C33-FBEC-4978-9726-28D0CFC224EC}" v="4334" dt="2020-03-17T11:08:34.278"/>
    <p1510:client id="{067897AF-A016-432B-BF18-9AA47156FCBE}" v="2241" dt="2020-03-21T16:08:44.910"/>
    <p1510:client id="{3725CD9A-604B-4A95-85CB-26088B544E94}" v="403" dt="2020-03-25T21:06:08.560"/>
    <p1510:client id="{378CFC21-E2B9-4534-B3B2-E1ADEE2B4ED3}" v="668" dt="2020-03-19T09:24:33.006"/>
    <p1510:client id="{40255B68-D1EF-4B6A-B6F9-620AA5F6C54C}" v="1" dt="2021-02-14T15:36:55.751"/>
    <p1510:client id="{48876C4C-2ED3-44A6-B0DF-69F306220087}" v="56" dt="2020-03-21T16:19:34.721"/>
    <p1510:client id="{4EBA723D-2B3F-4CC6-9830-6C532265572A}" v="6827" dt="2020-03-20T17:45:30.691"/>
    <p1510:client id="{635E6395-760D-4AC4-83D5-29D80AC68DC8}" v="6158" dt="2020-03-18T16:30:06.357"/>
    <p1510:client id="{86DA9336-619A-4352-B042-2BDC8D14B8D5}" v="163" dt="2020-03-17T09:43:40.408"/>
    <p1510:client id="{9A11CA07-67BF-4370-9495-67BA7CAEC565}" v="836" dt="2020-03-22T14:14:33.771"/>
    <p1510:client id="{9F3711C9-119C-4267-B638-FD87C8774F78}" v="1369" dt="2020-03-21T17:17:47.493"/>
    <p1510:client id="{B888B871-E8AE-4DA8-9D60-80AB3F0A616F}" v="128" dt="2021-02-23T09:33:09.827"/>
    <p1510:client id="{D03F4D9A-D50D-4AED-9F99-F58086F49A28}" v="6043" dt="2020-03-21T14:16:29.072"/>
    <p1510:client id="{D44DFD8A-9B18-4B32-BDB7-441152D30CDA}" v="138" dt="2020-03-19T09:06:01.084"/>
    <p1510:client id="{F452A99F-C469-4D19-9DA8-DC105C7C4D28}" v="7" dt="2021-02-14T17:11:44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8571" autoAdjust="0"/>
  </p:normalViewPr>
  <p:slideViewPr>
    <p:cSldViewPr snapToGrid="0">
      <p:cViewPr>
        <p:scale>
          <a:sx n="133" d="100"/>
          <a:sy n="133" d="100"/>
        </p:scale>
        <p:origin x="984" y="4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EC17B-16E3-FA4B-9123-14A2B07F2CA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31AC-9BB5-A24B-A33F-BE9E31A46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290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8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7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</a:t>
            </a:r>
            <a:r>
              <a:rPr lang="it-IT" err="1"/>
              <a:t>title</a:t>
            </a:r>
            <a:r>
              <a:rPr lang="it-IT"/>
              <a:t> style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text </a:t>
            </a:r>
            <a:r>
              <a:rPr lang="it-IT" err="1"/>
              <a:t>styles</a:t>
            </a:r>
            <a:endParaRPr lang="it-IT"/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rofondimento x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Approfondimento XX:</a:t>
            </a:r>
            <a:br>
              <a:rPr lang="it-IT"/>
            </a:br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</a:t>
            </a:r>
            <a:r>
              <a:rPr lang="it-IT" err="1"/>
              <a:t>title</a:t>
            </a:r>
            <a:r>
              <a:rPr lang="it-IT"/>
              <a:t> style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>
            <a:normAutofit/>
          </a:bodyPr>
          <a:lstStyle>
            <a:lvl1pPr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text </a:t>
            </a:r>
            <a:r>
              <a:rPr lang="it-IT" err="1"/>
              <a:t>styles</a:t>
            </a:r>
            <a:endParaRPr lang="it-IT"/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2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</a:t>
            </a:r>
            <a:r>
              <a:rPr lang="it-IT" err="1"/>
              <a:t>title</a:t>
            </a:r>
            <a:r>
              <a:rPr lang="it-IT"/>
              <a:t>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 sz="1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ctr" anchorCtr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</a:t>
            </a:r>
            <a:r>
              <a:rPr lang="it-IT" err="1"/>
              <a:t>title</a:t>
            </a:r>
            <a:r>
              <a:rPr lang="it-IT"/>
              <a:t>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text </a:t>
            </a:r>
            <a:r>
              <a:rPr lang="it-IT" err="1"/>
              <a:t>styles</a:t>
            </a:r>
            <a:endParaRPr lang="it-IT"/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 sz="1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>
              <a:buFontTx/>
              <a:buNone/>
              <a:defRPr sz="2800" b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pPr lvl="0"/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text </a:t>
            </a:r>
            <a:r>
              <a:rPr lang="it-IT" err="1"/>
              <a:t>styles</a:t>
            </a:r>
            <a:endParaRPr lang="it-IT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>
            <a:noAutofit/>
          </a:bodyPr>
          <a:lstStyle>
            <a:lvl1pPr>
              <a:buFontTx/>
              <a:buNone/>
              <a:defRPr sz="2800" b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pPr lvl="0"/>
            <a:r>
              <a:rPr lang="it-IT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ctr" anchorCtr="0"/>
          <a:lstStyle>
            <a:lvl1pPr algn="l">
              <a:buNone/>
              <a:defRPr sz="4200" b="0"/>
            </a:lvl1pPr>
            <a:extLst/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>
            <a:normAutofit/>
          </a:bodyPr>
          <a:lstStyle>
            <a:lvl1pPr marL="0" indent="0">
              <a:spcAft>
                <a:spcPts val="1000"/>
              </a:spcAft>
              <a:buNone/>
              <a:defRPr sz="360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text </a:t>
            </a:r>
            <a:r>
              <a:rPr lang="it-IT" err="1"/>
              <a:t>styles</a:t>
            </a:r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text </a:t>
            </a:r>
            <a:r>
              <a:rPr lang="it-IT" err="1"/>
              <a:t>styles</a:t>
            </a:r>
            <a:endParaRPr lang="it-IT"/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>
              <a:defRPr sz="12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</a:t>
            </a:r>
            <a:r>
              <a:rPr lang="it-IT" err="1"/>
              <a:t>title</a:t>
            </a:r>
            <a:r>
              <a:rPr lang="it-IT"/>
              <a:t> style</a:t>
            </a:r>
            <a:endParaRPr lang="en-US"/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21148A83-D284-4BAF-8F31-A6FCC8B7E1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32259" y="4916329"/>
            <a:ext cx="9220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CINI</a:t>
            </a:r>
            <a:r>
              <a:rPr lang="en-US" sz="1000" baseline="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2021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47B3990B-B507-4F94-B79F-84E77FEFB0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54306" y="4916688"/>
            <a:ext cx="9973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>
            <a:lvl1pPr algn="r"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Rel. 07.02.2021</a:t>
            </a:r>
          </a:p>
        </p:txBody>
      </p:sp>
      <p:pic>
        <p:nvPicPr>
          <p:cNvPr id="16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E93B06A-E015-4FB6-8B24-2F0ED5D1604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52400" y="4682246"/>
            <a:ext cx="1524001" cy="450359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D94BD7B-AEA8-4A29-877E-56A7B4A43A9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767" y="4763201"/>
            <a:ext cx="1068833" cy="306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2" r:id="rId3"/>
    <p:sldLayoutId id="2147483653" r:id="rId4"/>
    <p:sldLayoutId id="2147483655" r:id="rId5"/>
    <p:sldLayoutId id="2147483656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rgbClr val="00009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charset="2"/>
        <a:buChar char="Ø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" charset="2"/>
        <a:buChar char="Ø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charset="2"/>
        <a:buChar char="Ø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charset="2"/>
        <a:buChar char="Ø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charset="2"/>
        <a:buChar char="Ø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169.254.169.254/" TargetMode="Externa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6934200" cy="5143500"/>
          </a:xfrm>
          <a:prstGeom prst="rect">
            <a:avLst/>
          </a:prstGeom>
          <a:gradFill rotWithShape="0">
            <a:gsLst>
              <a:gs pos="0">
                <a:srgbClr val="365E8F"/>
              </a:gs>
              <a:gs pos="100000">
                <a:srgbClr val="0F243E"/>
              </a:gs>
            </a:gsLst>
            <a:lin ang="5400000" scaled="1"/>
          </a:gradFill>
          <a:ln w="0">
            <a:noFill/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2663624"/>
            <a:ext cx="6934200" cy="1813126"/>
          </a:xfrm>
          <a:prstGeom prst="rect">
            <a:avLst/>
          </a:prstGeom>
          <a:gradFill flip="none" rotWithShape="1">
            <a:gsLst>
              <a:gs pos="0">
                <a:srgbClr val="365F91">
                  <a:alpha val="36000"/>
                </a:srgbClr>
              </a:gs>
              <a:gs pos="100000">
                <a:srgbClr val="0066FF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0">
            <a:noFill/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468000" tIns="360000" rIns="360000" bIns="36000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Helvetica Neue Medium"/>
                <a:cs typeface="Helvetica Neue Medium"/>
              </a:rPr>
              <a:t>File Disclosure and </a:t>
            </a:r>
            <a:br>
              <a:rPr 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Helvetica Neue Medium"/>
                <a:cs typeface="Helvetica Neue Medium"/>
              </a:rPr>
            </a:br>
            <a:r>
              <a:rPr 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Helvetica Neue Medium"/>
                <a:cs typeface="Helvetica Neue Medium"/>
              </a:rPr>
              <a:t>Server-Side Request Forgery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0" y="4686300"/>
            <a:ext cx="533400" cy="285750"/>
          </a:xfrm>
        </p:spPr>
        <p:txBody>
          <a:bodyPr>
            <a:normAutofit/>
          </a:bodyPr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EA82F60-B719-4839-9466-88EA10CEC9F2}"/>
              </a:ext>
            </a:extLst>
          </p:cNvPr>
          <p:cNvSpPr txBox="1">
            <a:spLocks noChangeArrowheads="1"/>
          </p:cNvSpPr>
          <p:nvPr/>
        </p:nvSpPr>
        <p:spPr>
          <a:xfrm>
            <a:off x="6955970" y="64790"/>
            <a:ext cx="2188030" cy="1440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it-IT" b="1" dirty="0">
                <a:solidFill>
                  <a:srgbClr val="000099"/>
                </a:solidFill>
                <a:latin typeface="Calibri"/>
                <a:cs typeface="Calibri"/>
              </a:rPr>
              <a:t>Riccardo BONAFEDE</a:t>
            </a:r>
            <a:endParaRPr lang="it-IT"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it-IT" sz="1400" dirty="0">
                <a:solidFill>
                  <a:srgbClr val="000099"/>
                </a:solidFill>
                <a:latin typeface="Calibri"/>
                <a:cs typeface="Calibri"/>
              </a:rPr>
              <a:t>Università di Padova</a:t>
            </a:r>
            <a:endParaRPr lang="it-IT" sz="1400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42">
            <a:extLst>
              <a:ext uri="{FF2B5EF4-FFF2-40B4-BE49-F238E27FC236}">
                <a16:creationId xmlns:a16="http://schemas.microsoft.com/office/drawing/2014/main" id="{1DD7EABF-DC0B-46D2-A175-5397CB782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05694"/>
            <a:ext cx="22105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it-IT" sz="1400" i="1" dirty="0" err="1">
                <a:solidFill>
                  <a:srgbClr val="000099"/>
                </a:solidFill>
                <a:latin typeface="Helvetica Neue Medium"/>
                <a:cs typeface="Helvetica Neue Medium"/>
              </a:rPr>
              <a:t>https</a:t>
            </a:r>
            <a:r>
              <a:rPr lang="it-IT" sz="1400" i="1" dirty="0">
                <a:solidFill>
                  <a:srgbClr val="000099"/>
                </a:solidFill>
                <a:latin typeface="Helvetica Neue Medium"/>
                <a:cs typeface="Helvetica Neue Medium"/>
              </a:rPr>
              <a:t>://</a:t>
            </a:r>
            <a:r>
              <a:rPr lang="it-IT" sz="1400" i="1" dirty="0" err="1">
                <a:solidFill>
                  <a:srgbClr val="000099"/>
                </a:solidFill>
                <a:latin typeface="Helvetica Neue Medium"/>
                <a:cs typeface="Helvetica Neue Medium"/>
              </a:rPr>
              <a:t>cybersecnatlab.it</a:t>
            </a:r>
            <a:endParaRPr lang="it-IT" sz="1400" i="1" dirty="0">
              <a:solidFill>
                <a:srgbClr val="000099"/>
              </a:solidFill>
              <a:latin typeface="Helvetica Neue Medium"/>
              <a:cs typeface="Helvetica Neue Medium"/>
            </a:endParaRPr>
          </a:p>
        </p:txBody>
      </p:sp>
      <p:pic>
        <p:nvPicPr>
          <p:cNvPr id="15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F66C7-1E30-405B-860E-4C6B95704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885" y="2814020"/>
            <a:ext cx="2160037" cy="63831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0EF036E-DA1E-462D-8A3C-007877B109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19" y="3742606"/>
            <a:ext cx="2005733" cy="5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54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E1AD-21D8-44B5-94CA-4F93C337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File </a:t>
            </a:r>
            <a:r>
              <a:rPr lang="it-IT" err="1"/>
              <a:t>Disclosure</a:t>
            </a:r>
            <a:endParaRPr lang="en-US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B2F4C6-8DB0-416D-9760-33D99FDD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BECF1-6389-4059-867F-1C23C483FE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Finally, it is possible to </a:t>
            </a:r>
            <a:r>
              <a:rPr lang="en-US" b="1" dirty="0">
                <a:latin typeface="Calibri"/>
                <a:cs typeface="Calibri"/>
              </a:rPr>
              <a:t>steal the source code</a:t>
            </a:r>
            <a:r>
              <a:rPr lang="en-US" dirty="0">
                <a:latin typeface="Calibri"/>
                <a:cs typeface="Calibri"/>
              </a:rPr>
              <a:t> of the web application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For some business, the source code of the web application is its </a:t>
            </a:r>
            <a:r>
              <a:rPr lang="en-US" b="1" dirty="0">
                <a:latin typeface="Calibri"/>
                <a:cs typeface="Calibri"/>
              </a:rPr>
              <a:t>product/asset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An attacker in possession the source code is more effective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It is easier for the attacker to find other vulnerabilities, especially if the application was developed according to a </a:t>
            </a:r>
            <a:r>
              <a:rPr lang="en-US" i="1" dirty="0">
                <a:latin typeface="Calibri"/>
                <a:cs typeface="Calibri"/>
              </a:rPr>
              <a:t>security by obscurity </a:t>
            </a:r>
            <a:r>
              <a:rPr lang="en-US" dirty="0">
                <a:latin typeface="Calibri"/>
                <a:cs typeface="Calibri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06454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C940D-C463-4BBC-A1A2-BE783AA8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File </a:t>
            </a:r>
            <a:r>
              <a:rPr lang="it-IT" err="1"/>
              <a:t>Disclosure</a:t>
            </a:r>
            <a:endParaRPr lang="en-US" err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43A7275-99DE-467C-80EF-47F5CF5E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7C3F5CC-7CC1-41FA-BC74-582D2E8AD6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How can a web app disclose internal files?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Basically, </a:t>
            </a:r>
            <a:r>
              <a:rPr lang="en-US" b="1" dirty="0">
                <a:latin typeface="Calibri"/>
                <a:cs typeface="Calibri"/>
              </a:rPr>
              <a:t>everything that works with files can lead to a file disclosure vulnerability 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There are standard sinks, and some of them are a trivial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If a user-controlled input manages to go inside these sinks, the web app is at risk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9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D6464E-BEDE-497F-9260-81C60F9F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File </a:t>
            </a:r>
            <a:r>
              <a:rPr lang="it-IT" err="1"/>
              <a:t>Disclosure</a:t>
            </a:r>
            <a:endParaRPr lang="en-US" err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1E2EC77-D456-4CE1-A8A7-04DB3698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46D9AD-3CB5-4398-8FBE-7BF2458006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Some sinks are trivial...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Every function in every programming language that manages files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Every flavor of </a:t>
            </a:r>
            <a:r>
              <a:rPr lang="en-US" b="1" dirty="0">
                <a:latin typeface="Consolas"/>
                <a:cs typeface="Calibri"/>
              </a:rPr>
              <a:t>open/</a:t>
            </a:r>
            <a:r>
              <a:rPr lang="en-US" b="1" dirty="0" err="1">
                <a:latin typeface="Consolas"/>
                <a:cs typeface="Calibri"/>
              </a:rPr>
              <a:t>fopen</a:t>
            </a:r>
            <a:r>
              <a:rPr lang="en-US" dirty="0">
                <a:latin typeface="Calibri"/>
                <a:cs typeface="Calibri"/>
              </a:rPr>
              <a:t> in every language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Flask </a:t>
            </a:r>
            <a:r>
              <a:rPr lang="en-US" b="1" dirty="0" err="1">
                <a:latin typeface="Consolas"/>
                <a:cs typeface="Calibri"/>
              </a:rPr>
              <a:t>send_file</a:t>
            </a:r>
            <a:endParaRPr lang="en-US" b="1" dirty="0">
              <a:latin typeface="Consolas"/>
              <a:cs typeface="Calibri"/>
            </a:endParaRPr>
          </a:p>
          <a:p>
            <a:pPr lvl="2"/>
            <a:r>
              <a:rPr lang="en-US" dirty="0">
                <a:latin typeface="Calibri"/>
                <a:cs typeface="Calibri"/>
              </a:rPr>
              <a:t>…</a:t>
            </a:r>
          </a:p>
          <a:p>
            <a:r>
              <a:rPr lang="en-US" dirty="0">
                <a:latin typeface="Calibri"/>
                <a:cs typeface="Calibri"/>
              </a:rPr>
              <a:t>As said before, it is also possible to leak files if the web app suffers from </a:t>
            </a:r>
            <a:r>
              <a:rPr lang="en-US" b="1" dirty="0">
                <a:latin typeface="Calibri"/>
                <a:cs typeface="Calibri"/>
              </a:rPr>
              <a:t>code execution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7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D6464E-BEDE-497F-9260-81C60F9F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File </a:t>
            </a:r>
            <a:r>
              <a:rPr lang="it-IT" err="1"/>
              <a:t>Disclosure</a:t>
            </a:r>
            <a:endParaRPr lang="en-US" err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1E2EC77-D456-4CE1-A8A7-04DB3698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46D9AD-3CB5-4398-8FBE-7BF2458006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Some sinks are trivial...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Every function in every programming language that manages files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Every flavor of </a:t>
            </a:r>
            <a:r>
              <a:rPr lang="en-US" b="1" dirty="0">
                <a:latin typeface="Consolas"/>
                <a:cs typeface="Calibri"/>
              </a:rPr>
              <a:t>open/</a:t>
            </a:r>
            <a:r>
              <a:rPr lang="en-US" b="1" dirty="0" err="1">
                <a:latin typeface="Consolas"/>
                <a:cs typeface="Calibri"/>
              </a:rPr>
              <a:t>fopen</a:t>
            </a:r>
            <a:r>
              <a:rPr lang="en-US" dirty="0">
                <a:latin typeface="Calibri"/>
                <a:cs typeface="Calibri"/>
              </a:rPr>
              <a:t> in every language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Flask </a:t>
            </a:r>
            <a:r>
              <a:rPr lang="en-US" b="1" dirty="0" err="1">
                <a:latin typeface="Consolas"/>
                <a:cs typeface="Calibri"/>
              </a:rPr>
              <a:t>send_file</a:t>
            </a:r>
            <a:endParaRPr lang="en-US" b="1" dirty="0">
              <a:latin typeface="Consolas"/>
              <a:cs typeface="Calibri"/>
            </a:endParaRPr>
          </a:p>
          <a:p>
            <a:pPr lvl="2"/>
            <a:r>
              <a:rPr lang="en-US" dirty="0">
                <a:latin typeface="Calibri"/>
                <a:cs typeface="Calibri"/>
              </a:rPr>
              <a:t>…</a:t>
            </a:r>
          </a:p>
          <a:p>
            <a:r>
              <a:rPr lang="en-US" dirty="0">
                <a:latin typeface="Calibri"/>
                <a:cs typeface="Calibri"/>
              </a:rPr>
              <a:t>As said before, it is also possible to leak files if the web app suffers from </a:t>
            </a:r>
            <a:r>
              <a:rPr lang="en-US" b="1" dirty="0">
                <a:latin typeface="Calibri"/>
                <a:cs typeface="Calibri"/>
              </a:rPr>
              <a:t>code execution</a:t>
            </a:r>
          </a:p>
          <a:p>
            <a:pPr lvl="1"/>
            <a:endParaRPr lang="en-US" dirty="0"/>
          </a:p>
        </p:txBody>
      </p:sp>
      <p:pic>
        <p:nvPicPr>
          <p:cNvPr id="5" name="Picture 5" descr="A picture containing bird, flower, tree&#10;&#10;Description generated with very high confidence">
            <a:extLst>
              <a:ext uri="{FF2B5EF4-FFF2-40B4-BE49-F238E27FC236}">
                <a16:creationId xmlns:a16="http://schemas.microsoft.com/office/drawing/2014/main" id="{E176312F-F83E-4258-A3D5-093869607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86" y="1350254"/>
            <a:ext cx="3869871" cy="291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84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D6464E-BEDE-497F-9260-81C60F9F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File </a:t>
            </a:r>
            <a:r>
              <a:rPr lang="it-IT" err="1"/>
              <a:t>Disclosure</a:t>
            </a:r>
            <a:endParaRPr lang="en-US" err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1E2EC77-D456-4CE1-A8A7-04DB3698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46D9AD-3CB5-4398-8FBE-7BF2458006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Some sinks are trivial...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Every function in every programming language that manages files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Every flavor of </a:t>
            </a:r>
            <a:r>
              <a:rPr lang="en-US" b="1" dirty="0">
                <a:latin typeface="Consolas"/>
                <a:cs typeface="Calibri"/>
              </a:rPr>
              <a:t>open/</a:t>
            </a:r>
            <a:r>
              <a:rPr lang="en-US" b="1" dirty="0" err="1">
                <a:latin typeface="Consolas"/>
                <a:cs typeface="Calibri"/>
              </a:rPr>
              <a:t>fopen</a:t>
            </a:r>
            <a:r>
              <a:rPr lang="en-US" dirty="0">
                <a:latin typeface="Calibri"/>
                <a:cs typeface="Calibri"/>
              </a:rPr>
              <a:t> in every language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Flask </a:t>
            </a:r>
            <a:r>
              <a:rPr lang="en-US" b="1" dirty="0" err="1">
                <a:latin typeface="Consolas"/>
                <a:cs typeface="Calibri"/>
              </a:rPr>
              <a:t>send_file</a:t>
            </a:r>
            <a:endParaRPr lang="en-US" b="1" dirty="0">
              <a:latin typeface="Consolas"/>
              <a:cs typeface="Calibri"/>
            </a:endParaRPr>
          </a:p>
          <a:p>
            <a:pPr lvl="2"/>
            <a:r>
              <a:rPr lang="en-US" dirty="0">
                <a:latin typeface="Calibri"/>
                <a:cs typeface="Calibri"/>
              </a:rPr>
              <a:t>…</a:t>
            </a:r>
          </a:p>
          <a:p>
            <a:r>
              <a:rPr lang="en-US" dirty="0">
                <a:latin typeface="Calibri"/>
                <a:cs typeface="Calibri"/>
              </a:rPr>
              <a:t>As said before, it is also possible to leak files if the web app suffers from </a:t>
            </a:r>
            <a:r>
              <a:rPr lang="en-US" b="1" dirty="0">
                <a:latin typeface="Calibri"/>
                <a:cs typeface="Calibri"/>
              </a:rPr>
              <a:t>code execution</a:t>
            </a:r>
          </a:p>
          <a:p>
            <a:pPr lvl="1"/>
            <a:endParaRPr lang="en-US" dirty="0"/>
          </a:p>
        </p:txBody>
      </p:sp>
      <p:pic>
        <p:nvPicPr>
          <p:cNvPr id="5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8D0906A-79BC-4E2A-9C74-513669384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643" y="1349849"/>
            <a:ext cx="3690256" cy="294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29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E1C729-5FCC-4B84-8336-4001C352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Calibri"/>
                <a:cs typeface="Calibri"/>
              </a:rPr>
              <a:t>File </a:t>
            </a:r>
            <a:r>
              <a:rPr lang="it-IT" err="1">
                <a:latin typeface="Calibri"/>
                <a:cs typeface="Calibri"/>
              </a:rPr>
              <a:t>Disclosure</a:t>
            </a:r>
            <a:endParaRPr lang="en-US" err="1">
              <a:latin typeface="Calibri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539534F-E937-4DB4-BE23-4BA63EA1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3CD75A-6CE4-4D80-845B-462752784C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Other sinks are less trivial</a:t>
            </a:r>
          </a:p>
          <a:p>
            <a:pPr lvl="1"/>
            <a:r>
              <a:rPr lang="en-US" b="1" dirty="0" err="1">
                <a:latin typeface="Calibri"/>
                <a:cs typeface="Calibri"/>
              </a:rPr>
              <a:t>cURL</a:t>
            </a:r>
            <a:r>
              <a:rPr lang="en-US" dirty="0">
                <a:latin typeface="Calibri"/>
                <a:cs typeface="Calibri"/>
              </a:rPr>
              <a:t> is used as a http client. But it can also be used to open files</a:t>
            </a:r>
          </a:p>
        </p:txBody>
      </p:sp>
      <p:pic>
        <p:nvPicPr>
          <p:cNvPr id="18" name="Immagine 17" descr="$fd = curl_init('file:///etc/passwd');&#10;echo curl_exec($a);">
            <a:extLst>
              <a:ext uri="{FF2B5EF4-FFF2-40B4-BE49-F238E27FC236}">
                <a16:creationId xmlns:a16="http://schemas.microsoft.com/office/drawing/2014/main" id="{23E28B53-4497-40F2-9D2D-415CF4004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851" y="3061415"/>
            <a:ext cx="5056297" cy="156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0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96E3-8729-4471-B3B4-FEAA94CF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Calibri"/>
                <a:cs typeface="Calibri"/>
              </a:rPr>
              <a:t>File </a:t>
            </a:r>
            <a:r>
              <a:rPr lang="it-IT" err="1">
                <a:latin typeface="Calibri"/>
                <a:cs typeface="Calibri"/>
              </a:rPr>
              <a:t>Disclosure</a:t>
            </a:r>
            <a:endParaRPr lang="en-US" err="1">
              <a:latin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C7F98-5CE7-45DA-805B-CC5E703A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BDD34-694B-47D3-BB87-85414EF8DB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It’s sometimes possible to leak important files just because they are publicly accessible</a:t>
            </a:r>
            <a:endParaRPr lang="en-US" dirty="0"/>
          </a:p>
          <a:p>
            <a:pPr lvl="1"/>
            <a:r>
              <a:rPr lang="en-US" i="1" dirty="0">
                <a:latin typeface="Calibri"/>
                <a:cs typeface="Calibri"/>
              </a:rPr>
              <a:t>.git </a:t>
            </a:r>
            <a:r>
              <a:rPr lang="en-US" dirty="0">
                <a:latin typeface="Calibri"/>
                <a:cs typeface="Calibri"/>
              </a:rPr>
              <a:t>directory exposed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If you make your git directory open to the internet, everyone will be able to dump all files inside it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Web-server misrouting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It’s sometimes possible to trick a web server to return a .php file as an image...</a:t>
            </a:r>
          </a:p>
        </p:txBody>
      </p:sp>
    </p:spTree>
    <p:extLst>
      <p:ext uri="{BB962C8B-B14F-4D97-AF65-F5344CB8AC3E}">
        <p14:creationId xmlns:p14="http://schemas.microsoft.com/office/powerpoint/2010/main" val="2111321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5D0E4-D2DE-4BC8-B73B-3F75DA06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Calibri"/>
                <a:cs typeface="Calibri"/>
              </a:rPr>
              <a:t>Outline</a:t>
            </a:r>
            <a:endParaRPr lang="it-IT" err="1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068969-88B4-421B-8F77-14C96041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0DB122-3E90-433A-97BC-C2787D80C7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File Disclosure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Impact and Overview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Paths 101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Path traversal attacks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Fixes</a:t>
            </a:r>
          </a:p>
          <a:p>
            <a:r>
              <a:rPr lang="en-GB" dirty="0">
                <a:latin typeface="Calibri"/>
                <a:cs typeface="Calibri"/>
              </a:rPr>
              <a:t>Server-Side Request Forgery</a:t>
            </a:r>
            <a:endParaRPr lang="en-GB" dirty="0"/>
          </a:p>
          <a:p>
            <a:pPr lvl="1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658D3B-59C2-46C5-B67E-0D89A494BF9D}"/>
              </a:ext>
            </a:extLst>
          </p:cNvPr>
          <p:cNvSpPr/>
          <p:nvPr/>
        </p:nvSpPr>
        <p:spPr>
          <a:xfrm>
            <a:off x="612322" y="2841171"/>
            <a:ext cx="5021035" cy="176348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9EB147-A845-49A2-B6B5-C51793B6051C}"/>
              </a:ext>
            </a:extLst>
          </p:cNvPr>
          <p:cNvSpPr/>
          <p:nvPr/>
        </p:nvSpPr>
        <p:spPr>
          <a:xfrm>
            <a:off x="1004207" y="1943100"/>
            <a:ext cx="3061607" cy="31024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4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CAA1-79FB-46FA-8C6A-5EB315D5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Paths 101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162E20-F849-4B7C-83B9-F40ABCF4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89B00-1B44-47B0-A0FF-3A1454745E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Let us focus on what happens if a user-controlled input finds a way to an open-like function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We first need to understand few things about how paths work</a:t>
            </a:r>
            <a:endParaRPr lang="en-US" dirty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45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CB4234B-41E2-4E74-A1EC-33BA51C0391E}"/>
              </a:ext>
            </a:extLst>
          </p:cNvPr>
          <p:cNvSpPr/>
          <p:nvPr/>
        </p:nvSpPr>
        <p:spPr>
          <a:xfrm>
            <a:off x="0" y="3697122"/>
            <a:ext cx="9144000" cy="5595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50ECC8F-E6B1-4EAC-8005-30C92601735D}"/>
              </a:ext>
            </a:extLst>
          </p:cNvPr>
          <p:cNvSpPr/>
          <p:nvPr/>
        </p:nvSpPr>
        <p:spPr>
          <a:xfrm>
            <a:off x="0" y="2245057"/>
            <a:ext cx="9144000" cy="5595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2B45D-ACA9-4945-8231-DCFA14BB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Paths 101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5B616D-9C8C-4929-944B-BB854744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5BD55-837F-49BF-B1FE-AB1ECEE9DB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An </a:t>
            </a:r>
            <a:r>
              <a:rPr lang="en-US" b="1" dirty="0">
                <a:latin typeface="Calibri"/>
                <a:cs typeface="Calibri"/>
              </a:rPr>
              <a:t>absolute path</a:t>
            </a:r>
            <a:r>
              <a:rPr lang="en-US" dirty="0">
                <a:latin typeface="Calibri"/>
                <a:cs typeface="Calibri"/>
              </a:rPr>
              <a:t> is a path that describes the location of a file regardless of the working directory</a:t>
            </a:r>
          </a:p>
          <a:p>
            <a:pPr lvl="1" algn="ctr"/>
            <a:r>
              <a:rPr lang="en-US" sz="2800" dirty="0">
                <a:latin typeface="Consolas" panose="020B0609020204030204" pitchFamily="49" charset="0"/>
                <a:cs typeface="Calibri"/>
              </a:rPr>
              <a:t>/</a:t>
            </a:r>
            <a:r>
              <a:rPr lang="en-US" sz="2800" dirty="0" err="1">
                <a:latin typeface="Consolas" panose="020B0609020204030204" pitchFamily="49" charset="0"/>
                <a:cs typeface="Calibri"/>
              </a:rPr>
              <a:t>etc</a:t>
            </a:r>
            <a:r>
              <a:rPr lang="en-US" sz="2800" dirty="0">
                <a:latin typeface="Consolas" panose="020B0609020204030204" pitchFamily="49" charset="0"/>
                <a:cs typeface="Calibri"/>
              </a:rPr>
              <a:t>/passwd</a:t>
            </a:r>
          </a:p>
          <a:p>
            <a:r>
              <a:rPr lang="en-US" dirty="0">
                <a:latin typeface="Calibri"/>
                <a:cs typeface="Calibri"/>
              </a:rPr>
              <a:t>A </a:t>
            </a:r>
            <a:r>
              <a:rPr lang="en-US" b="1" dirty="0">
                <a:latin typeface="Calibri"/>
                <a:cs typeface="Calibri"/>
              </a:rPr>
              <a:t>relative path</a:t>
            </a:r>
            <a:r>
              <a:rPr lang="en-US" dirty="0">
                <a:latin typeface="Calibri"/>
                <a:cs typeface="Calibri"/>
              </a:rPr>
              <a:t> is a path that describes the location of a file starting from the working directory</a:t>
            </a:r>
          </a:p>
          <a:p>
            <a:pPr lvl="1" algn="ctr"/>
            <a:r>
              <a:rPr lang="en-US" sz="2800" dirty="0">
                <a:latin typeface="Consolas" panose="020B0609020204030204" pitchFamily="49" charset="0"/>
                <a:cs typeface="Calibri"/>
              </a:rPr>
              <a:t>foo/bar</a:t>
            </a:r>
          </a:p>
          <a:p>
            <a:pPr lvl="1" algn="r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380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&amp; 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dirty="0"/>
              <a:t>This presentation is licensed under the </a:t>
            </a:r>
            <a:br>
              <a:rPr lang="en-US" sz="1400" dirty="0"/>
            </a:br>
            <a:r>
              <a:rPr lang="en-US" sz="1400" dirty="0"/>
              <a:t>Creative Commons </a:t>
            </a:r>
            <a:r>
              <a:rPr lang="it-IT" sz="1400" dirty="0"/>
              <a:t>BY-NC </a:t>
            </a:r>
            <a:r>
              <a:rPr lang="en-US" sz="1400" dirty="0"/>
              <a:t>License</a:t>
            </a:r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sz="1400" dirty="0"/>
              <a:t>To view a copy of the license, visit:</a:t>
            </a:r>
          </a:p>
          <a:p>
            <a:pPr marL="0" indent="0" algn="ctr">
              <a:buNone/>
            </a:pPr>
            <a:r>
              <a:rPr lang="it-IT" sz="1200" dirty="0"/>
              <a:t>http://creativecommons.org/licenses/by-nc/3.0/legalcode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We disclaim any warranties or representations as to the accuracy or completeness of this material.</a:t>
            </a:r>
          </a:p>
          <a:p>
            <a:r>
              <a:rPr lang="en-US" sz="1400" dirty="0"/>
              <a:t>Materials are provided “as is” without warranty of any kind, either express or implied, including without limitation, warranties of merchantability, fitness for a particular purpose, and non-infringement. </a:t>
            </a:r>
          </a:p>
          <a:p>
            <a:r>
              <a:rPr lang="en-US" sz="1400" dirty="0"/>
              <a:t>Under no circumstances shall we be liable for any loss, damage, liability or expense incurred or suffered which is claimed to have resulted from use of this material.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License Information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pic>
        <p:nvPicPr>
          <p:cNvPr id="8" name="Immagine 6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2647950"/>
            <a:ext cx="3286126" cy="1143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43970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13AE-3C8D-4AAF-BC2B-331EA2DF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Paths 101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361C5F-63D6-4AB3-975E-D432ADDA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B6376-28D5-41B7-B869-E9B788169D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12150" cy="3287183"/>
          </a:xfrm>
        </p:spPr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Paths are composed by a </a:t>
            </a:r>
            <a:r>
              <a:rPr lang="en-US" b="1" dirty="0" err="1">
                <a:latin typeface="Calibri"/>
                <a:cs typeface="Calibri"/>
              </a:rPr>
              <a:t>dirname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and a </a:t>
            </a:r>
            <a:r>
              <a:rPr lang="en-US" b="1" dirty="0" err="1">
                <a:latin typeface="Calibri"/>
                <a:cs typeface="Calibri"/>
              </a:rPr>
              <a:t>basename</a:t>
            </a:r>
            <a:endParaRPr lang="en-US" b="1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The </a:t>
            </a:r>
            <a:r>
              <a:rPr lang="en-US" b="1" dirty="0" err="1">
                <a:latin typeface="Calibri"/>
                <a:cs typeface="Calibri"/>
              </a:rPr>
              <a:t>dirname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is the portion of the path up to the last /</a:t>
            </a:r>
            <a:endParaRPr lang="en-US" dirty="0" err="1"/>
          </a:p>
          <a:p>
            <a:pPr lvl="1"/>
            <a:r>
              <a:rPr lang="en-US" dirty="0">
                <a:latin typeface="Calibri"/>
                <a:cs typeface="Calibri"/>
              </a:rPr>
              <a:t>The </a:t>
            </a:r>
            <a:r>
              <a:rPr lang="en-US" b="1" dirty="0" err="1">
                <a:latin typeface="Calibri"/>
                <a:cs typeface="Calibri"/>
              </a:rPr>
              <a:t>basename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is the portion of the path after the last /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68EA3A-F232-4D22-8EB8-EAD2160A4C01}"/>
              </a:ext>
            </a:extLst>
          </p:cNvPr>
          <p:cNvSpPr txBox="1"/>
          <p:nvPr/>
        </p:nvSpPr>
        <p:spPr>
          <a:xfrm>
            <a:off x="4904553" y="4082117"/>
            <a:ext cx="14387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/>
              <a:t>Basename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C96576A-63C3-482A-A303-1259177277C0}"/>
              </a:ext>
            </a:extLst>
          </p:cNvPr>
          <p:cNvSpPr/>
          <p:nvPr/>
        </p:nvSpPr>
        <p:spPr>
          <a:xfrm>
            <a:off x="0" y="3277079"/>
            <a:ext cx="9144000" cy="5595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96AD81FD-0389-42F5-9C29-B2260B329E03}"/>
              </a:ext>
            </a:extLst>
          </p:cNvPr>
          <p:cNvSpPr txBox="1"/>
          <p:nvPr/>
        </p:nvSpPr>
        <p:spPr>
          <a:xfrm>
            <a:off x="3055281" y="4082117"/>
            <a:ext cx="12396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/>
              <a:t>Dirname</a:t>
            </a:r>
            <a:endParaRPr lang="en-US" sz="2400" dirty="0"/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BF6AF9C9-8965-44DB-86AC-450372465E1C}"/>
              </a:ext>
            </a:extLst>
          </p:cNvPr>
          <p:cNvSpPr txBox="1"/>
          <p:nvPr/>
        </p:nvSpPr>
        <p:spPr>
          <a:xfrm>
            <a:off x="3394075" y="327707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/</a:t>
            </a:r>
            <a:r>
              <a:rPr lang="en-US" sz="2800" dirty="0" err="1"/>
              <a:t>usr</a:t>
            </a:r>
            <a:r>
              <a:rPr lang="en-US" sz="2800" dirty="0"/>
              <a:t>/bin/</a:t>
            </a:r>
            <a:r>
              <a:rPr lang="en-US" sz="2800" dirty="0" err="1"/>
              <a:t>firefox</a:t>
            </a:r>
            <a:endParaRPr lang="en-US" sz="2800" dirty="0"/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4C767D8A-5CD2-43B5-9B45-6891DD9CA290}"/>
              </a:ext>
            </a:extLst>
          </p:cNvPr>
          <p:cNvSpPr/>
          <p:nvPr/>
        </p:nvSpPr>
        <p:spPr>
          <a:xfrm rot="16200000">
            <a:off x="3964490" y="3271184"/>
            <a:ext cx="379778" cy="1389339"/>
          </a:xfrm>
          <a:prstGeom prst="leftBrace">
            <a:avLst>
              <a:gd name="adj1" fmla="val 8333"/>
              <a:gd name="adj2" fmla="val 2247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2F169F95-8432-4559-AB2A-639C64353F13}"/>
              </a:ext>
            </a:extLst>
          </p:cNvPr>
          <p:cNvSpPr/>
          <p:nvPr/>
        </p:nvSpPr>
        <p:spPr>
          <a:xfrm rot="16200000">
            <a:off x="5156708" y="3465625"/>
            <a:ext cx="379778" cy="989295"/>
          </a:xfrm>
          <a:prstGeom prst="leftBrace">
            <a:avLst>
              <a:gd name="adj1" fmla="val 8333"/>
              <a:gd name="adj2" fmla="val 8248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917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D3B42A9D-4F61-4A65-BBDA-02F419AF4C34}"/>
              </a:ext>
            </a:extLst>
          </p:cNvPr>
          <p:cNvSpPr/>
          <p:nvPr/>
        </p:nvSpPr>
        <p:spPr>
          <a:xfrm>
            <a:off x="0" y="2194934"/>
            <a:ext cx="9144000" cy="4672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33E8524-4B10-4C13-91C0-E9938C16A129}"/>
              </a:ext>
            </a:extLst>
          </p:cNvPr>
          <p:cNvSpPr/>
          <p:nvPr/>
        </p:nvSpPr>
        <p:spPr>
          <a:xfrm>
            <a:off x="0" y="3110554"/>
            <a:ext cx="9144000" cy="4672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4FA84C-21BC-45DE-BDE6-6B13B0A9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Paths 101</a:t>
            </a:r>
            <a:endParaRPr lang="en-US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2AB1824-4A10-4C6D-BCA6-AD9961AA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412961-F474-4EB9-8008-C490D7F2C1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850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Every directory has two special subdirectories: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The</a:t>
            </a:r>
            <a:r>
              <a:rPr lang="en-US" b="1" dirty="0">
                <a:latin typeface="Calibri"/>
                <a:cs typeface="Calibri"/>
              </a:rPr>
              <a:t> current directory</a:t>
            </a:r>
            <a:r>
              <a:rPr lang="en-US" dirty="0">
                <a:latin typeface="Calibri"/>
                <a:cs typeface="Calibri"/>
              </a:rPr>
              <a:t>, whose name is .</a:t>
            </a:r>
          </a:p>
          <a:p>
            <a:pPr lvl="2"/>
            <a:endParaRPr lang="en-US" dirty="0">
              <a:latin typeface="Calibri"/>
              <a:cs typeface="Calibri"/>
            </a:endParaRPr>
          </a:p>
          <a:p>
            <a:pPr lvl="2"/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And the </a:t>
            </a:r>
            <a:r>
              <a:rPr lang="en-US" b="1" dirty="0">
                <a:latin typeface="Calibri"/>
                <a:cs typeface="Calibri"/>
              </a:rPr>
              <a:t>parent directory</a:t>
            </a:r>
            <a:r>
              <a:rPr lang="en-US" dirty="0">
                <a:latin typeface="Calibri"/>
                <a:cs typeface="Calibri"/>
              </a:rPr>
              <a:t>, whose name is ..</a:t>
            </a:r>
            <a:endParaRPr lang="en-US" dirty="0"/>
          </a:p>
          <a:p>
            <a:pPr lvl="2"/>
            <a:endParaRPr lang="en-US" dirty="0">
              <a:latin typeface="Calibri"/>
              <a:cs typeface="Calibri"/>
            </a:endParaRPr>
          </a:p>
          <a:p>
            <a:pPr lvl="2"/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The parent directory is useful for file disclosure because it permits to access deeper directories inside the file system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1BF4EE-73CE-4393-A0EE-5736FB123E4F}"/>
              </a:ext>
            </a:extLst>
          </p:cNvPr>
          <p:cNvSpPr txBox="1"/>
          <p:nvPr/>
        </p:nvSpPr>
        <p:spPr>
          <a:xfrm>
            <a:off x="2758554" y="2189476"/>
            <a:ext cx="4019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/</a:t>
            </a:r>
            <a:r>
              <a:rPr lang="en-US" sz="2400" dirty="0" err="1">
                <a:latin typeface="Calibri"/>
                <a:cs typeface="Calibri"/>
              </a:rPr>
              <a:t>foobar</a:t>
            </a:r>
            <a:r>
              <a:rPr lang="en-US" sz="2400" dirty="0">
                <a:latin typeface="Calibri"/>
                <a:cs typeface="Calibri"/>
              </a:rPr>
              <a:t>/./                      /</a:t>
            </a:r>
            <a:r>
              <a:rPr lang="en-US" sz="2400" dirty="0" err="1">
                <a:latin typeface="Calibri"/>
                <a:cs typeface="Calibri"/>
              </a:rPr>
              <a:t>foobar</a:t>
            </a:r>
            <a:r>
              <a:rPr lang="en-US" dirty="0">
                <a:latin typeface="Calibri"/>
                <a:cs typeface="Calibri"/>
              </a:rPr>
              <a:t>/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2B744F-4981-4097-9FB1-239FE232193C}"/>
              </a:ext>
            </a:extLst>
          </p:cNvPr>
          <p:cNvSpPr txBox="1"/>
          <p:nvPr/>
        </p:nvSpPr>
        <p:spPr>
          <a:xfrm>
            <a:off x="2809733" y="3092509"/>
            <a:ext cx="3753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/</a:t>
            </a:r>
            <a:r>
              <a:rPr lang="en-US" sz="2400" dirty="0" err="1">
                <a:latin typeface="Calibri"/>
                <a:cs typeface="Calibri"/>
              </a:rPr>
              <a:t>foobar</a:t>
            </a:r>
            <a:r>
              <a:rPr lang="en-US" sz="2400" dirty="0">
                <a:latin typeface="Calibri"/>
                <a:cs typeface="Calibri"/>
              </a:rPr>
              <a:t>/../</a:t>
            </a:r>
            <a:r>
              <a:rPr lang="en-US" sz="2400" dirty="0" err="1">
                <a:latin typeface="Calibri"/>
                <a:cs typeface="Calibri"/>
              </a:rPr>
              <a:t>baz</a:t>
            </a:r>
            <a:r>
              <a:rPr lang="en-US" sz="2400" dirty="0">
                <a:latin typeface="Calibri"/>
                <a:cs typeface="Calibri"/>
              </a:rPr>
              <a:t>               /</a:t>
            </a:r>
            <a:r>
              <a:rPr lang="en-US" sz="2400" dirty="0" err="1">
                <a:latin typeface="Calibri"/>
                <a:cs typeface="Calibri"/>
              </a:rPr>
              <a:t>baz</a:t>
            </a:r>
            <a:endParaRPr lang="en-US" sz="2400" dirty="0">
              <a:latin typeface="Calibri"/>
              <a:cs typeface="Calibri"/>
            </a:endParaRPr>
          </a:p>
          <a:p>
            <a:endParaRPr lang="it-IT" dirty="0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5CC4300B-8EE6-4629-AE12-B4C2FDD40DFE}"/>
              </a:ext>
            </a:extLst>
          </p:cNvPr>
          <p:cNvSpPr/>
          <p:nvPr/>
        </p:nvSpPr>
        <p:spPr>
          <a:xfrm>
            <a:off x="4768187" y="3204310"/>
            <a:ext cx="641445" cy="2797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995FFA98-0757-4852-A78A-46BB36490236}"/>
              </a:ext>
            </a:extLst>
          </p:cNvPr>
          <p:cNvSpPr/>
          <p:nvPr/>
        </p:nvSpPr>
        <p:spPr>
          <a:xfrm>
            <a:off x="4768187" y="2288690"/>
            <a:ext cx="641445" cy="2797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380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6A5661-61D1-4C4E-A59F-433EAFA2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Paths 101</a:t>
            </a:r>
            <a:endParaRPr lang="en-US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ADBA9B5-054B-4FE6-BF61-04E5BFD9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25C7EC-CB4D-49BB-B6E1-70B03A5B2F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 path in its </a:t>
            </a:r>
            <a:r>
              <a:rPr lang="en-US" b="1" dirty="0">
                <a:latin typeface="Calibri"/>
                <a:cs typeface="Calibri"/>
              </a:rPr>
              <a:t>shortest form</a:t>
            </a:r>
            <a:r>
              <a:rPr lang="en-US" dirty="0">
                <a:latin typeface="Calibri"/>
                <a:cs typeface="Calibri"/>
              </a:rPr>
              <a:t> is called </a:t>
            </a:r>
            <a:r>
              <a:rPr lang="en-US" b="1" dirty="0">
                <a:latin typeface="Calibri"/>
                <a:cs typeface="Calibri"/>
              </a:rPr>
              <a:t>normalized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For example:</a:t>
            </a:r>
            <a:endParaRPr lang="en-US" dirty="0"/>
          </a:p>
          <a:p>
            <a:pPr lvl="1"/>
            <a:r>
              <a:rPr lang="en-US" i="1" dirty="0">
                <a:latin typeface="Calibri"/>
                <a:cs typeface="Calibri"/>
              </a:rPr>
              <a:t>/foo/bar</a:t>
            </a:r>
            <a:r>
              <a:rPr lang="en-US" dirty="0">
                <a:latin typeface="Calibri"/>
                <a:cs typeface="Calibri"/>
              </a:rPr>
              <a:t> is normalized,  there is no way to make it shorter</a:t>
            </a:r>
            <a:endParaRPr lang="en-US" dirty="0"/>
          </a:p>
          <a:p>
            <a:pPr lvl="1"/>
            <a:r>
              <a:rPr lang="en-US" i="1" dirty="0">
                <a:latin typeface="Calibri"/>
                <a:cs typeface="Calibri"/>
              </a:rPr>
              <a:t>//foo/bar</a:t>
            </a:r>
            <a:r>
              <a:rPr lang="en-US" dirty="0">
                <a:latin typeface="Calibri"/>
                <a:cs typeface="Calibri"/>
              </a:rPr>
              <a:t> is not normalized,  /foo/bar is shorter</a:t>
            </a:r>
          </a:p>
          <a:p>
            <a:pPr lvl="1"/>
            <a:r>
              <a:rPr lang="en-US" i="1" dirty="0">
                <a:latin typeface="Calibri"/>
                <a:cs typeface="Calibri"/>
              </a:rPr>
              <a:t>/foo/./bar </a:t>
            </a:r>
            <a:r>
              <a:rPr lang="en-US" dirty="0">
                <a:latin typeface="Calibri"/>
                <a:cs typeface="Calibri"/>
              </a:rPr>
              <a:t>is not normalized, /foo/bar is shorter</a:t>
            </a:r>
          </a:p>
          <a:p>
            <a:r>
              <a:rPr lang="en-US" dirty="0">
                <a:latin typeface="Calibri"/>
                <a:cs typeface="Calibri"/>
              </a:rPr>
              <a:t>What about /foo/test/../bar?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50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C541-8EDF-4C66-9868-CE6B994E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Paths 101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10A1F-8B30-4C34-B143-1EB4CE24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6E3C6-5CB9-4965-81B9-4388F7F955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What about /foo/test/../bar?</a:t>
            </a:r>
          </a:p>
          <a:p>
            <a:r>
              <a:rPr lang="en-US" dirty="0">
                <a:latin typeface="Calibri"/>
                <a:cs typeface="Calibri"/>
              </a:rPr>
              <a:t>Its shortest form would be /foo/bar, but what happens if /foo/test/ does not exist?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If the path is normalized before opened, then everything is fine: we can access /foo/bar without any problem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If the path is not normalized, then the open would fail because /foo/test/ does not exist, and so ..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43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5D0E4-D2DE-4BC8-B73B-3F75DA06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Calibri"/>
                <a:cs typeface="Calibri"/>
              </a:rPr>
              <a:t>Outline</a:t>
            </a:r>
            <a:endParaRPr lang="it-IT" err="1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068969-88B4-421B-8F77-14C96041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0DB122-3E90-433A-97BC-C2787D80C7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File Disclosure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Impact and Overview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Paths 101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Path traversal attacks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Fixes</a:t>
            </a:r>
          </a:p>
          <a:p>
            <a:r>
              <a:rPr lang="en-GB" dirty="0">
                <a:latin typeface="Calibri"/>
                <a:cs typeface="Calibri"/>
              </a:rPr>
              <a:t>Server-Side Request Forgery</a:t>
            </a:r>
            <a:endParaRPr lang="en-GB" dirty="0"/>
          </a:p>
          <a:p>
            <a:pPr lvl="1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658D3B-59C2-46C5-B67E-0D89A494BF9D}"/>
              </a:ext>
            </a:extLst>
          </p:cNvPr>
          <p:cNvSpPr/>
          <p:nvPr/>
        </p:nvSpPr>
        <p:spPr>
          <a:xfrm>
            <a:off x="506187" y="3159578"/>
            <a:ext cx="5184320" cy="11593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9EB147-A845-49A2-B6B5-C51793B6051C}"/>
              </a:ext>
            </a:extLst>
          </p:cNvPr>
          <p:cNvSpPr/>
          <p:nvPr/>
        </p:nvSpPr>
        <p:spPr>
          <a:xfrm>
            <a:off x="1004207" y="1943100"/>
            <a:ext cx="3126921" cy="86541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58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4AE1-2C53-4D1E-B900-EC56632A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Path Traversal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99B10-077C-44A7-9C1B-4AB4A85D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5E490-9768-423C-988C-4EA5196985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b="1" dirty="0">
                <a:latin typeface="Calibri"/>
                <a:cs typeface="Calibri"/>
              </a:rPr>
              <a:t>Path traversal </a:t>
            </a:r>
            <a:r>
              <a:rPr lang="en-US" dirty="0">
                <a:latin typeface="Calibri"/>
                <a:cs typeface="Calibri"/>
              </a:rPr>
              <a:t>is a vulnerability that leads to a file disclosure</a:t>
            </a:r>
          </a:p>
          <a:p>
            <a:r>
              <a:rPr lang="en-US" dirty="0">
                <a:latin typeface="Calibri"/>
                <a:cs typeface="Calibri"/>
              </a:rPr>
              <a:t>It happens when a user-controlled input finds its way into an </a:t>
            </a:r>
            <a:r>
              <a:rPr lang="en-US" i="1" dirty="0">
                <a:latin typeface="Calibri"/>
                <a:cs typeface="Calibri"/>
              </a:rPr>
              <a:t>open() </a:t>
            </a:r>
            <a:r>
              <a:rPr lang="en-US" dirty="0">
                <a:latin typeface="Calibri"/>
                <a:cs typeface="Calibri"/>
              </a:rPr>
              <a:t>or an equivalent function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If there are no security checks or security sanitizations, an attacker could inject paths that are not meant to be opened</a:t>
            </a:r>
          </a:p>
        </p:txBody>
      </p:sp>
    </p:spTree>
    <p:extLst>
      <p:ext uri="{BB962C8B-B14F-4D97-AF65-F5344CB8AC3E}">
        <p14:creationId xmlns:p14="http://schemas.microsoft.com/office/powerpoint/2010/main" val="4114310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4AE1-2C53-4D1E-B900-EC56632A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Traversal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99B10-077C-44A7-9C1B-4AB4A85D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5E490-9768-423C-988C-4EA5196985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b="1" dirty="0">
                <a:latin typeface="Calibri"/>
                <a:cs typeface="Calibri"/>
              </a:rPr>
              <a:t>Path traversal </a:t>
            </a:r>
            <a:r>
              <a:rPr lang="en-US" dirty="0">
                <a:latin typeface="Calibri"/>
                <a:cs typeface="Calibri"/>
              </a:rPr>
              <a:t>is a vulnerability that leads to a file disclosure</a:t>
            </a:r>
          </a:p>
          <a:p>
            <a:r>
              <a:rPr lang="en-US" dirty="0">
                <a:latin typeface="Calibri"/>
                <a:cs typeface="Calibri"/>
              </a:rPr>
              <a:t>It happens when some user-controlled input finds its way into an </a:t>
            </a:r>
            <a:r>
              <a:rPr lang="en-US" i="1" dirty="0">
                <a:latin typeface="Calibri"/>
                <a:cs typeface="Calibri"/>
              </a:rPr>
              <a:t>open() </a:t>
            </a:r>
            <a:r>
              <a:rPr lang="en-US" dirty="0">
                <a:latin typeface="Calibri"/>
                <a:cs typeface="Calibri"/>
              </a:rPr>
              <a:t>or an equivalent function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If there are no security checks or security sanitizations, an attacker could inject paths that are not meant to be opened</a:t>
            </a:r>
          </a:p>
        </p:txBody>
      </p:sp>
      <p:pic>
        <p:nvPicPr>
          <p:cNvPr id="7" name="Picture 7" descr="A picture containing sitting, table, computer, laptop&#10;&#10;Description generated with very high confidence">
            <a:extLst>
              <a:ext uri="{FF2B5EF4-FFF2-40B4-BE49-F238E27FC236}">
                <a16:creationId xmlns:a16="http://schemas.microsoft.com/office/drawing/2014/main" id="{DC74C54B-7DCD-402F-B87B-D68FDBA5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233" y="1529243"/>
            <a:ext cx="6299200" cy="20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5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4AE1-2C53-4D1E-B900-EC56632A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Traversal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99B10-077C-44A7-9C1B-4AB4A85D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5E490-9768-423C-988C-4EA5196985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b="1" dirty="0">
                <a:latin typeface="Calibri"/>
                <a:cs typeface="Calibri"/>
              </a:rPr>
              <a:t>Path traversal </a:t>
            </a:r>
            <a:r>
              <a:rPr lang="en-US" dirty="0">
                <a:latin typeface="Calibri"/>
                <a:cs typeface="Calibri"/>
              </a:rPr>
              <a:t>is a vulnerability that leads to a file disclosure</a:t>
            </a:r>
          </a:p>
          <a:p>
            <a:r>
              <a:rPr lang="en-US" dirty="0">
                <a:latin typeface="Calibri"/>
                <a:cs typeface="Calibri"/>
              </a:rPr>
              <a:t>It happens when some user-controlled input finds its way into an </a:t>
            </a:r>
            <a:r>
              <a:rPr lang="en-US" i="1" dirty="0">
                <a:latin typeface="Calibri"/>
                <a:cs typeface="Calibri"/>
              </a:rPr>
              <a:t>open() </a:t>
            </a:r>
            <a:r>
              <a:rPr lang="en-US" dirty="0">
                <a:latin typeface="Calibri"/>
                <a:cs typeface="Calibri"/>
              </a:rPr>
              <a:t>or an equivalent function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If there are no security checks or security sanitizations, an attacker could inject paths that are not meant to be opened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C74C54B-7DCD-402F-B87B-D68FDBA5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233" y="1529243"/>
            <a:ext cx="6299200" cy="20744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3DC606-BA85-4E0D-8EEF-BB1EE6C6BFEF}"/>
              </a:ext>
            </a:extLst>
          </p:cNvPr>
          <p:cNvSpPr/>
          <p:nvPr/>
        </p:nvSpPr>
        <p:spPr>
          <a:xfrm>
            <a:off x="1979762" y="2610568"/>
            <a:ext cx="3612309" cy="269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9D3D6-46E5-4AB9-8064-A7848F79346D}"/>
              </a:ext>
            </a:extLst>
          </p:cNvPr>
          <p:cNvSpPr txBox="1"/>
          <p:nvPr/>
        </p:nvSpPr>
        <p:spPr>
          <a:xfrm>
            <a:off x="5594230" y="219218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Entry point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25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4AE1-2C53-4D1E-B900-EC56632A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Traversal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99B10-077C-44A7-9C1B-4AB4A85D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5E490-9768-423C-988C-4EA5196985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b="1" dirty="0">
                <a:latin typeface="Calibri"/>
                <a:cs typeface="Calibri"/>
              </a:rPr>
              <a:t>Path traversal </a:t>
            </a:r>
            <a:r>
              <a:rPr lang="en-US" dirty="0">
                <a:latin typeface="Calibri"/>
                <a:cs typeface="Calibri"/>
              </a:rPr>
              <a:t>is a vulnerability that leads to a file disclosure</a:t>
            </a:r>
          </a:p>
          <a:p>
            <a:r>
              <a:rPr lang="en-US" dirty="0">
                <a:latin typeface="Calibri"/>
                <a:cs typeface="Calibri"/>
              </a:rPr>
              <a:t>It happens when some user-controlled input finds its way into an </a:t>
            </a:r>
            <a:r>
              <a:rPr lang="en-US" i="1" dirty="0">
                <a:latin typeface="Calibri"/>
                <a:cs typeface="Calibri"/>
              </a:rPr>
              <a:t>open() </a:t>
            </a:r>
            <a:r>
              <a:rPr lang="en-US" dirty="0">
                <a:latin typeface="Calibri"/>
                <a:cs typeface="Calibri"/>
              </a:rPr>
              <a:t>or an equivalent function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If there are no security checks or security sanitizations, an attacker could inject paths that are not meant to be opened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C74C54B-7DCD-402F-B87B-D68FDBA5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233" y="1529243"/>
            <a:ext cx="6299200" cy="20744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3DC606-BA85-4E0D-8EEF-BB1EE6C6BFEF}"/>
              </a:ext>
            </a:extLst>
          </p:cNvPr>
          <p:cNvSpPr/>
          <p:nvPr/>
        </p:nvSpPr>
        <p:spPr>
          <a:xfrm>
            <a:off x="1720970" y="2837011"/>
            <a:ext cx="5714997" cy="291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03F99-D4E5-4BC1-AFB8-2E3A9FDED666}"/>
              </a:ext>
            </a:extLst>
          </p:cNvPr>
          <p:cNvSpPr txBox="1"/>
          <p:nvPr/>
        </p:nvSpPr>
        <p:spPr>
          <a:xfrm>
            <a:off x="6381390" y="238628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Sink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25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88574-421D-4374-BBFC-BEF48267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Calibri"/>
                <a:cs typeface="Calibri"/>
              </a:rPr>
              <a:t>Path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it-IT" dirty="0" err="1">
                <a:latin typeface="Calibri"/>
                <a:cs typeface="Calibri"/>
              </a:rPr>
              <a:t>Traversal</a:t>
            </a:r>
            <a:endParaRPr lang="it-IT" dirty="0" err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926FB95-7AFE-4815-8D5F-1D015703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BB8A5D-CDF6-4F28-90B4-856C7E7E3F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33014" cy="3276600"/>
          </a:xfrm>
        </p:spPr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Few cases might happen:</a:t>
            </a:r>
            <a:endParaRPr lang="en-US" dirty="0"/>
          </a:p>
          <a:p>
            <a:pPr lvl="1"/>
            <a:r>
              <a:rPr lang="en-US" b="1" dirty="0">
                <a:latin typeface="Calibri"/>
                <a:cs typeface="Calibri"/>
              </a:rPr>
              <a:t>Plain </a:t>
            </a:r>
            <a:r>
              <a:rPr lang="en-US" dirty="0">
                <a:latin typeface="Calibri"/>
                <a:cs typeface="Calibri"/>
              </a:rPr>
              <a:t>injection                               open($input)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Prepended </a:t>
            </a:r>
            <a:r>
              <a:rPr lang="en-US" dirty="0">
                <a:latin typeface="Calibri"/>
                <a:cs typeface="Calibri"/>
              </a:rPr>
              <a:t>injection                    open($input + '/</a:t>
            </a:r>
            <a:r>
              <a:rPr lang="en-US" dirty="0" err="1">
                <a:latin typeface="Calibri"/>
                <a:cs typeface="Calibri"/>
              </a:rPr>
              <a:t>foobar</a:t>
            </a:r>
            <a:r>
              <a:rPr lang="en-US" dirty="0">
                <a:latin typeface="Calibri"/>
                <a:cs typeface="Calibri"/>
              </a:rPr>
              <a:t>')</a:t>
            </a:r>
            <a:endParaRPr lang="en-US" dirty="0"/>
          </a:p>
          <a:p>
            <a:pPr lvl="1"/>
            <a:r>
              <a:rPr lang="en-US" b="1" dirty="0">
                <a:latin typeface="Calibri"/>
                <a:cs typeface="Calibri"/>
              </a:rPr>
              <a:t>Appended </a:t>
            </a:r>
            <a:r>
              <a:rPr lang="en-US" dirty="0">
                <a:latin typeface="Calibri"/>
                <a:cs typeface="Calibri"/>
              </a:rPr>
              <a:t>injection                     open('/</a:t>
            </a:r>
            <a:r>
              <a:rPr lang="en-US" dirty="0" err="1">
                <a:latin typeface="Calibri"/>
                <a:cs typeface="Calibri"/>
              </a:rPr>
              <a:t>foobar</a:t>
            </a:r>
            <a:r>
              <a:rPr lang="en-US" dirty="0">
                <a:latin typeface="Calibri"/>
                <a:cs typeface="Calibri"/>
              </a:rPr>
              <a:t>' + $input)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Appended</a:t>
            </a:r>
            <a:r>
              <a:rPr lang="en-US" dirty="0">
                <a:latin typeface="Calibri"/>
                <a:cs typeface="Calibri"/>
              </a:rPr>
              <a:t> and </a:t>
            </a:r>
            <a:r>
              <a:rPr lang="en-US" b="1" dirty="0">
                <a:latin typeface="Calibri"/>
                <a:cs typeface="Calibri"/>
              </a:rPr>
              <a:t>prepended         </a:t>
            </a:r>
            <a:r>
              <a:rPr lang="en-US" dirty="0">
                <a:latin typeface="Calibri"/>
                <a:cs typeface="Calibri"/>
              </a:rPr>
              <a:t>open('/foo'+$input+'/bar)</a:t>
            </a:r>
          </a:p>
        </p:txBody>
      </p:sp>
    </p:spTree>
    <p:extLst>
      <p:ext uri="{BB962C8B-B14F-4D97-AF65-F5344CB8AC3E}">
        <p14:creationId xmlns:p14="http://schemas.microsoft.com/office/powerpoint/2010/main" val="262928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5C07804-0969-0542-AEDF-8E891213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FACB6-71E4-4049-945C-0A658AC3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A54CEF-CF3D-EE44-BE2A-C70040B107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Present common file </a:t>
            </a:r>
            <a:r>
              <a:rPr lang="it-IT" sz="2400" dirty="0" err="1"/>
              <a:t>disclosure</a:t>
            </a:r>
            <a:r>
              <a:rPr lang="it-IT" sz="2400" dirty="0"/>
              <a:t> </a:t>
            </a:r>
            <a:r>
              <a:rPr lang="it-IT" sz="2400" dirty="0" err="1"/>
              <a:t>vulnerabilities</a:t>
            </a:r>
            <a:r>
              <a:rPr lang="it-IT" sz="2400" dirty="0"/>
              <a:t> and </a:t>
            </a:r>
            <a:r>
              <a:rPr lang="it-IT" sz="2400" dirty="0" err="1"/>
              <a:t>their</a:t>
            </a:r>
            <a:r>
              <a:rPr lang="it-IT" sz="2400" dirty="0"/>
              <a:t> </a:t>
            </a:r>
            <a:r>
              <a:rPr lang="it-IT" sz="2400" dirty="0" err="1"/>
              <a:t>possible</a:t>
            </a:r>
            <a:r>
              <a:rPr lang="it-IT" sz="2400" dirty="0"/>
              <a:t> </a:t>
            </a:r>
            <a:r>
              <a:rPr lang="it-IT" sz="2400" dirty="0" err="1"/>
              <a:t>mitigations</a:t>
            </a:r>
            <a:endParaRPr lang="it-IT" sz="2400" dirty="0"/>
          </a:p>
          <a:p>
            <a:r>
              <a:rPr lang="it-IT" sz="2400" dirty="0" err="1"/>
              <a:t>Learn</a:t>
            </a:r>
            <a:r>
              <a:rPr lang="it-IT" sz="2400" dirty="0"/>
              <a:t> </a:t>
            </a:r>
            <a:r>
              <a:rPr lang="it-IT" sz="2400" dirty="0" err="1"/>
              <a:t>how</a:t>
            </a:r>
            <a:r>
              <a:rPr lang="it-IT" sz="2400" dirty="0"/>
              <a:t> to </a:t>
            </a:r>
            <a:r>
              <a:rPr lang="it-IT" sz="2400" dirty="0" err="1"/>
              <a:t>perform</a:t>
            </a:r>
            <a:r>
              <a:rPr lang="it-IT" sz="2400" dirty="0"/>
              <a:t> a Server-Side </a:t>
            </a:r>
            <a:r>
              <a:rPr lang="it-IT" sz="2400" dirty="0" err="1"/>
              <a:t>Request</a:t>
            </a:r>
            <a:r>
              <a:rPr lang="it-IT" sz="2400" dirty="0"/>
              <a:t> </a:t>
            </a:r>
            <a:r>
              <a:rPr lang="it-IT" sz="2400" dirty="0" err="1"/>
              <a:t>Forgery</a:t>
            </a:r>
            <a:r>
              <a:rPr lang="it-IT" sz="2400" dirty="0"/>
              <a:t> </a:t>
            </a:r>
            <a:r>
              <a:rPr lang="it-IT" sz="2400" dirty="0" err="1"/>
              <a:t>attack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104409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0611E4-7714-4A4B-AF83-BBD7D951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Calibri"/>
                <a:cs typeface="Calibri"/>
              </a:rPr>
              <a:t>Full </a:t>
            </a:r>
            <a:r>
              <a:rPr lang="it-IT" err="1">
                <a:latin typeface="Calibri"/>
                <a:cs typeface="Calibri"/>
              </a:rPr>
              <a:t>Plain</a:t>
            </a:r>
            <a:r>
              <a:rPr lang="it-IT">
                <a:latin typeface="Calibri"/>
                <a:cs typeface="Calibri"/>
              </a:rPr>
              <a:t> </a:t>
            </a:r>
            <a:r>
              <a:rPr lang="en-US">
                <a:latin typeface="Calibri"/>
                <a:cs typeface="Calibri"/>
              </a:rPr>
              <a:t>Path Traversal</a:t>
            </a:r>
            <a:endParaRPr lang="it-IT" err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15AF4EF-A343-40BB-9719-BB68B3F8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86EDBB-E250-4B66-8639-70040C6038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 lnSpcReduction="10000"/>
          </a:bodyPr>
          <a:lstStyle/>
          <a:p>
            <a:r>
              <a:rPr lang="it-IT" i="1" dirty="0">
                <a:latin typeface="Calibri"/>
                <a:cs typeface="Calibri"/>
              </a:rPr>
              <a:t>open($input)</a:t>
            </a:r>
            <a:endParaRPr lang="en-US" i="1" dirty="0"/>
          </a:p>
          <a:p>
            <a:r>
              <a:rPr lang="en-US" dirty="0">
                <a:latin typeface="Calibri"/>
                <a:cs typeface="Calibri"/>
              </a:rPr>
              <a:t>Without security checks, it is possible to leak every file on the filesystem</a:t>
            </a:r>
          </a:p>
          <a:p>
            <a:r>
              <a:rPr lang="en-US" dirty="0">
                <a:latin typeface="Calibri"/>
                <a:cs typeface="Calibri"/>
              </a:rPr>
              <a:t>Other problems: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Protocols like HTTP / gopher / </a:t>
            </a:r>
            <a:r>
              <a:rPr lang="en-US" dirty="0" err="1">
                <a:latin typeface="Calibri"/>
                <a:cs typeface="Calibri"/>
              </a:rPr>
              <a:t>ssh</a:t>
            </a:r>
            <a:r>
              <a:rPr lang="en-US" dirty="0">
                <a:latin typeface="Calibri"/>
                <a:cs typeface="Calibri"/>
              </a:rPr>
              <a:t> could be used, making it a Server-Side Request Forgery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For some functions, it is possible to execute arbitrary code. (For example if the injection is inside Perl's open¹)   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20FCF7-20B5-4111-B9F7-C5C0CF990D21}"/>
              </a:ext>
            </a:extLst>
          </p:cNvPr>
          <p:cNvSpPr txBox="1"/>
          <p:nvPr/>
        </p:nvSpPr>
        <p:spPr>
          <a:xfrm>
            <a:off x="5924018" y="4428698"/>
            <a:ext cx="2838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1: https://perldoc.perl.org/functions/open </a:t>
            </a:r>
          </a:p>
        </p:txBody>
      </p:sp>
    </p:spTree>
    <p:extLst>
      <p:ext uri="{BB962C8B-B14F-4D97-AF65-F5344CB8AC3E}">
        <p14:creationId xmlns:p14="http://schemas.microsoft.com/office/powerpoint/2010/main" val="1451819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3D2C-CE0A-4F17-9E94-57FA01AB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Calibri"/>
                <a:cs typeface="Calibri"/>
              </a:rPr>
              <a:t>Full </a:t>
            </a:r>
            <a:r>
              <a:rPr lang="it-IT" err="1">
                <a:latin typeface="Calibri"/>
                <a:cs typeface="Calibri"/>
              </a:rPr>
              <a:t>Plain</a:t>
            </a:r>
            <a:r>
              <a:rPr lang="it-IT">
                <a:latin typeface="Calibri"/>
                <a:cs typeface="Calibri"/>
              </a:rPr>
              <a:t> </a:t>
            </a:r>
            <a:r>
              <a:rPr lang="en-US">
                <a:latin typeface="Calibri"/>
                <a:cs typeface="Calibri"/>
              </a:rPr>
              <a:t>Path Traversal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F0E1CF-50B7-49DF-BC84-5A361C07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B1A4A-960F-4E04-ADFD-9CF0B1A7DCB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/>
          </a:bodyPr>
          <a:lstStyle/>
          <a:p>
            <a:r>
              <a:rPr lang="en-US" dirty="0">
                <a:latin typeface="Calibri"/>
                <a:cs typeface="Calibri"/>
              </a:rPr>
              <a:t>The exploit for this kind of injection is trivial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Just put the path of the file to disclose 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A useful test file on Unix systems is </a:t>
            </a:r>
            <a:r>
              <a:rPr lang="en-US" b="1" dirty="0">
                <a:latin typeface="Consolas"/>
                <a:cs typeface="Calibri"/>
              </a:rPr>
              <a:t>/</a:t>
            </a:r>
            <a:r>
              <a:rPr lang="en-US" b="1" dirty="0" err="1">
                <a:latin typeface="Consolas"/>
                <a:cs typeface="Calibri"/>
              </a:rPr>
              <a:t>etc</a:t>
            </a:r>
            <a:r>
              <a:rPr lang="en-US" b="1" dirty="0">
                <a:latin typeface="Consolas"/>
                <a:cs typeface="Calibri"/>
              </a:rPr>
              <a:t>/passwd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Why?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It always exists and is accessible by every user of the system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Is a good target to properly check if there is an actual injection inside an open-like function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6017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EFD91B-56CE-4C33-8B7A-98B65AE2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Calibri"/>
                <a:cs typeface="Calibri"/>
              </a:rPr>
              <a:t>Appended</a:t>
            </a:r>
            <a:r>
              <a:rPr lang="it-IT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Path Traversal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1F6BAC8-DEA1-4457-9F33-25AD1A5C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8198DF-84F2-40F5-91BF-F88A7A4A82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it-IT" i="1" dirty="0">
                <a:latin typeface="Calibri"/>
                <a:cs typeface="Calibri"/>
              </a:rPr>
              <a:t>open('/</a:t>
            </a:r>
            <a:r>
              <a:rPr lang="it-IT" i="1" dirty="0" err="1">
                <a:latin typeface="Calibri"/>
                <a:cs typeface="Calibri"/>
              </a:rPr>
              <a:t>somedir</a:t>
            </a:r>
            <a:r>
              <a:rPr lang="it-IT" i="1" dirty="0">
                <a:latin typeface="Calibri"/>
                <a:cs typeface="Calibri"/>
              </a:rPr>
              <a:t>/' . $input)</a:t>
            </a:r>
          </a:p>
          <a:p>
            <a:r>
              <a:rPr lang="en-US" dirty="0">
                <a:latin typeface="Calibri"/>
                <a:cs typeface="Calibri"/>
              </a:rPr>
              <a:t>It is the most common one</a:t>
            </a:r>
          </a:p>
          <a:p>
            <a:r>
              <a:rPr lang="en-US" dirty="0">
                <a:latin typeface="Calibri"/>
                <a:cs typeface="Calibri"/>
              </a:rPr>
              <a:t>It is a plain injection without the possibility to use other protocols</a:t>
            </a:r>
          </a:p>
          <a:p>
            <a:r>
              <a:rPr lang="en-US" dirty="0">
                <a:latin typeface="Calibri"/>
                <a:cs typeface="Calibri"/>
              </a:rPr>
              <a:t>If there is no protection, it is possible to leak every file in the filesystem </a:t>
            </a:r>
            <a:endParaRPr lang="it-IT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4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D0BA2417-8229-47FE-8F12-292E25E83A58}"/>
              </a:ext>
            </a:extLst>
          </p:cNvPr>
          <p:cNvSpPr/>
          <p:nvPr/>
        </p:nvSpPr>
        <p:spPr>
          <a:xfrm>
            <a:off x="0" y="3766782"/>
            <a:ext cx="9144000" cy="537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A57C5-E7A2-4696-A0BF-DF9FCB13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Calibri"/>
                <a:cs typeface="Calibri"/>
              </a:rPr>
              <a:t>Appended</a:t>
            </a:r>
            <a:r>
              <a:rPr lang="it-IT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Path Traversal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D9717C-D8F9-4483-A186-0F4C79A2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20FCB-86FE-4C6C-8C88-9AA953B6F2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To exploit this, append some ../ in order to get to the root directory </a:t>
            </a:r>
          </a:p>
          <a:p>
            <a:r>
              <a:rPr lang="en-US" dirty="0">
                <a:latin typeface="Calibri"/>
                <a:cs typeface="Calibri"/>
              </a:rPr>
              <a:t>In this way, it is possible to access every file of the filesystem</a:t>
            </a:r>
          </a:p>
          <a:p>
            <a:r>
              <a:rPr lang="en-US" dirty="0">
                <a:latin typeface="Calibri"/>
                <a:cs typeface="Calibri"/>
              </a:rPr>
              <a:t>For example, try to inject: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  <a:cs typeface="Calibri"/>
              </a:rPr>
              <a:t>../../../../../</a:t>
            </a:r>
            <a:r>
              <a:rPr lang="en-US" dirty="0" err="1">
                <a:latin typeface="Consolas" panose="020B0609020204030204" pitchFamily="49" charset="0"/>
                <a:cs typeface="Calibri"/>
              </a:rPr>
              <a:t>etc</a:t>
            </a:r>
            <a:r>
              <a:rPr lang="en-US" dirty="0">
                <a:latin typeface="Consolas" panose="020B0609020204030204" pitchFamily="49" charset="0"/>
                <a:cs typeface="Calibri"/>
              </a:rPr>
              <a:t>/passwd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081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57C5-E7A2-4696-A0BF-DF9FCB13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Calibri"/>
                <a:cs typeface="Calibri"/>
              </a:rPr>
              <a:t>Appended</a:t>
            </a:r>
            <a:r>
              <a:rPr lang="it-IT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Path Traversal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D9717C-D8F9-4483-A186-0F4C79A2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20FCB-86FE-4C6C-8C88-9AA953B6F2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>
                <a:latin typeface="Calibri"/>
                <a:cs typeface="Calibri"/>
              </a:rPr>
              <a:t>To exploit this you can append some ../, in order to get to the root directory. </a:t>
            </a:r>
          </a:p>
          <a:p>
            <a:r>
              <a:rPr lang="en-US">
                <a:latin typeface="Calibri"/>
                <a:cs typeface="Calibri"/>
              </a:rPr>
              <a:t>In this way you can access every file of the filesystem</a:t>
            </a:r>
          </a:p>
          <a:p>
            <a:endParaRPr lang="en-US"/>
          </a:p>
        </p:txBody>
      </p:sp>
      <p:pic>
        <p:nvPicPr>
          <p:cNvPr id="7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6431364-E91C-428B-A889-E65A1EB7B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755076"/>
            <a:ext cx="8288866" cy="363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41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57C5-E7A2-4696-A0BF-DF9FCB13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Calibri"/>
                <a:cs typeface="Calibri"/>
              </a:rPr>
              <a:t>Appended</a:t>
            </a:r>
            <a:r>
              <a:rPr lang="it-IT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Path Traversal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D9717C-D8F9-4483-A186-0F4C79A2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20FCB-86FE-4C6C-8C88-9AA953B6F2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>
                <a:latin typeface="Calibri"/>
                <a:cs typeface="Calibri"/>
              </a:rPr>
              <a:t>To exploit this you can append some ../, in order to get to the root directory. </a:t>
            </a:r>
          </a:p>
          <a:p>
            <a:r>
              <a:rPr lang="en-US">
                <a:latin typeface="Calibri"/>
                <a:cs typeface="Calibri"/>
              </a:rPr>
              <a:t>In this way you can access every file of the filesystem</a:t>
            </a:r>
          </a:p>
          <a:p>
            <a:endParaRPr lang="en-US"/>
          </a:p>
        </p:txBody>
      </p:sp>
      <p:pic>
        <p:nvPicPr>
          <p:cNvPr id="7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6431364-E91C-428B-A889-E65A1EB7B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755076"/>
            <a:ext cx="8288866" cy="3633345"/>
          </a:xfrm>
          <a:prstGeom prst="rect">
            <a:avLst/>
          </a:prstGeom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58FD62-47EE-4E4C-B875-5991E2E03FB8}"/>
              </a:ext>
            </a:extLst>
          </p:cNvPr>
          <p:cNvSpPr/>
          <p:nvPr/>
        </p:nvSpPr>
        <p:spPr>
          <a:xfrm>
            <a:off x="4157134" y="855133"/>
            <a:ext cx="1767416" cy="264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DC111E-4E7E-41D6-9345-7E728E41A6E4}"/>
              </a:ext>
            </a:extLst>
          </p:cNvPr>
          <p:cNvSpPr/>
          <p:nvPr/>
        </p:nvSpPr>
        <p:spPr>
          <a:xfrm>
            <a:off x="823383" y="2876550"/>
            <a:ext cx="7937499" cy="16086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533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0222CE-573F-447F-B807-462BA88A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Calibri"/>
                <a:cs typeface="Calibri"/>
              </a:rPr>
              <a:t>Prepended</a:t>
            </a:r>
            <a:r>
              <a:rPr lang="it-IT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Path Traversal 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6F1A0A6-9136-48D7-8202-8235683D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DFB0C7-3200-4721-9294-39C7188D06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GB" i="1" dirty="0">
                <a:latin typeface="Calibri"/>
                <a:cs typeface="Calibri"/>
              </a:rPr>
              <a:t>open($input . '</a:t>
            </a:r>
            <a:r>
              <a:rPr lang="en-GB" i="1" dirty="0" err="1">
                <a:latin typeface="Calibri"/>
                <a:cs typeface="Calibri"/>
              </a:rPr>
              <a:t>someotherdata</a:t>
            </a:r>
            <a:r>
              <a:rPr lang="en-GB" i="1" dirty="0">
                <a:latin typeface="Calibri"/>
                <a:cs typeface="Calibri"/>
              </a:rPr>
              <a:t>')</a:t>
            </a:r>
            <a:endParaRPr lang="en-GB" i="1" dirty="0"/>
          </a:p>
          <a:p>
            <a:r>
              <a:rPr lang="en-GB" dirty="0">
                <a:latin typeface="Calibri"/>
                <a:cs typeface="Calibri"/>
              </a:rPr>
              <a:t>A little bit trickier than the previous one, normally in two forms:</a:t>
            </a:r>
            <a:endParaRPr lang="en-GB" dirty="0"/>
          </a:p>
          <a:p>
            <a:pPr lvl="1"/>
            <a:r>
              <a:rPr lang="en-GB" dirty="0">
                <a:latin typeface="Calibri"/>
                <a:cs typeface="Calibri"/>
              </a:rPr>
              <a:t>With an appended extension</a:t>
            </a:r>
            <a:endParaRPr lang="en-GB" dirty="0"/>
          </a:p>
          <a:p>
            <a:pPr lvl="2"/>
            <a:r>
              <a:rPr lang="en-GB" dirty="0" err="1">
                <a:latin typeface="Calibri"/>
                <a:cs typeface="Calibri"/>
              </a:rPr>
              <a:t>file_get_content</a:t>
            </a:r>
            <a:r>
              <a:rPr lang="en-GB" dirty="0">
                <a:latin typeface="Calibri"/>
                <a:cs typeface="Calibri"/>
              </a:rPr>
              <a:t>($input . '.txt')</a:t>
            </a:r>
            <a:endParaRPr lang="en-GB" dirty="0"/>
          </a:p>
          <a:p>
            <a:pPr lvl="1"/>
            <a:r>
              <a:rPr lang="en-GB" dirty="0">
                <a:latin typeface="Calibri"/>
                <a:cs typeface="Calibri"/>
              </a:rPr>
              <a:t>Or with an appended filename/directory</a:t>
            </a:r>
            <a:endParaRPr lang="en-GB" dirty="0"/>
          </a:p>
          <a:p>
            <a:pPr lvl="2"/>
            <a:r>
              <a:rPr lang="en-GB" dirty="0" err="1">
                <a:latin typeface="Calibri"/>
                <a:cs typeface="Calibri"/>
              </a:rPr>
              <a:t>file_get_contents</a:t>
            </a:r>
            <a:r>
              <a:rPr lang="en-GB" dirty="0">
                <a:latin typeface="Calibri"/>
                <a:cs typeface="Calibri"/>
              </a:rPr>
              <a:t>($input . '/somefile.txt')</a:t>
            </a:r>
            <a:endParaRPr lang="en-GB" dirty="0"/>
          </a:p>
          <a:p>
            <a:pPr lvl="2"/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8269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2AB6-0BA0-4E8F-AF29-A8A6567C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Calibri"/>
                <a:cs typeface="Calibri"/>
              </a:rPr>
              <a:t>Prepended</a:t>
            </a:r>
            <a:r>
              <a:rPr lang="it-IT">
                <a:latin typeface="Calibri"/>
                <a:cs typeface="Calibri"/>
              </a:rPr>
              <a:t> </a:t>
            </a:r>
            <a:r>
              <a:rPr lang="en-US">
                <a:latin typeface="Calibri"/>
                <a:cs typeface="Calibri"/>
              </a:rPr>
              <a:t>Path Traversal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4FBBA7-C4EE-4868-A6DB-910F3827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AA7FE-F349-4735-ABA3-183115EEF6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Allows the disclosure of files whose path finish with a hardcoded suffix</a:t>
            </a:r>
          </a:p>
          <a:p>
            <a:r>
              <a:rPr lang="en-US" dirty="0">
                <a:latin typeface="Calibri"/>
                <a:cs typeface="Calibri"/>
              </a:rPr>
              <a:t>There are some tricks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18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567D-D083-40E8-A20D-FA892BFA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>
            <a:normAutofit/>
          </a:bodyPr>
          <a:lstStyle/>
          <a:p>
            <a:r>
              <a:rPr lang="it-IT" dirty="0" err="1">
                <a:latin typeface="Calibri"/>
                <a:cs typeface="Calibri"/>
              </a:rPr>
              <a:t>Prepended</a:t>
            </a:r>
            <a:r>
              <a:rPr lang="it-IT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Path Traversal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A9E9B-38CB-4A3E-9E58-C7D5B316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E06AA-1F89-4D3E-91F4-3D691CF221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Some languages support the </a:t>
            </a:r>
            <a:r>
              <a:rPr lang="en-US" dirty="0">
                <a:latin typeface="Calibri"/>
                <a:cs typeface="Calibri"/>
                <a:hlinkClick r:id="rId2" invalidUrl="file://"/>
              </a:rPr>
              <a:t>file://</a:t>
            </a:r>
            <a:r>
              <a:rPr lang="en-US" dirty="0">
                <a:latin typeface="Calibri"/>
                <a:cs typeface="Calibri"/>
              </a:rPr>
              <a:t> scheme. 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Particularly interesting because it is parsed as a URL</a:t>
            </a:r>
            <a:endParaRPr lang="en-US" dirty="0"/>
          </a:p>
          <a:p>
            <a:pPr lvl="1"/>
            <a:r>
              <a:rPr lang="en-US" sz="2000" dirty="0">
                <a:latin typeface="Calibri"/>
                <a:cs typeface="Calibri"/>
              </a:rPr>
              <a:t>file://localhost</a:t>
            </a:r>
            <a:r>
              <a:rPr lang="en-US" sz="2000" b="1" dirty="0">
                <a:latin typeface="Calibri"/>
                <a:cs typeface="Calibri"/>
              </a:rPr>
              <a:t>/path/to/file</a:t>
            </a:r>
            <a:r>
              <a:rPr lang="en-US" sz="2000" dirty="0">
                <a:latin typeface="Calibri"/>
                <a:cs typeface="Calibri"/>
              </a:rPr>
              <a:t>?someotherdata == /path/</a:t>
            </a:r>
            <a:r>
              <a:rPr lang="en-US" dirty="0">
                <a:latin typeface="Calibri"/>
                <a:cs typeface="Calibri"/>
              </a:rPr>
              <a:t>to/file</a:t>
            </a:r>
          </a:p>
        </p:txBody>
      </p:sp>
      <p:pic>
        <p:nvPicPr>
          <p:cNvPr id="6" name="Picture 5" descr="A close up of text on a black surface&#10;&#10;Description generated with very high confidence">
            <a:extLst>
              <a:ext uri="{FF2B5EF4-FFF2-40B4-BE49-F238E27FC236}">
                <a16:creationId xmlns:a16="http://schemas.microsoft.com/office/drawing/2014/main" id="{1219F65A-A3C6-4D05-B24D-C38B91F62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143" y="2866404"/>
            <a:ext cx="4827714" cy="183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9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422B77BE-3841-415C-A3BD-360855A82DDD}"/>
              </a:ext>
            </a:extLst>
          </p:cNvPr>
          <p:cNvSpPr/>
          <p:nvPr/>
        </p:nvSpPr>
        <p:spPr>
          <a:xfrm>
            <a:off x="33617" y="2954355"/>
            <a:ext cx="9076765" cy="469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2C916-6660-4388-A036-0084057A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ctr" anchorCtr="0">
            <a:normAutofit/>
          </a:bodyPr>
          <a:lstStyle/>
          <a:p>
            <a:r>
              <a:rPr lang="it-IT"/>
              <a:t>Prepended </a:t>
            </a:r>
            <a:r>
              <a:rPr lang="en-US"/>
              <a:t>Path Traversal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DBFE87-B7CC-4356-AEB0-923C363B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C5A30-A10E-4FAC-892D-C51B190B5A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anchor="t">
            <a:normAutofit fontScale="92500" lnSpcReduction="20000"/>
          </a:bodyPr>
          <a:lstStyle/>
          <a:p>
            <a:r>
              <a:rPr lang="en-US" dirty="0">
                <a:latin typeface="Calibri"/>
                <a:cs typeface="Calibri"/>
              </a:rPr>
              <a:t>Some scripting languages internally use the C function </a:t>
            </a:r>
            <a:r>
              <a:rPr lang="en-US" i="1" dirty="0">
                <a:latin typeface="Calibri"/>
                <a:cs typeface="Calibri"/>
              </a:rPr>
              <a:t>open</a:t>
            </a:r>
          </a:p>
          <a:p>
            <a:r>
              <a:rPr lang="en-US" dirty="0">
                <a:latin typeface="Calibri"/>
                <a:cs typeface="Calibri"/>
              </a:rPr>
              <a:t>Because of how C handles strings, open will </a:t>
            </a:r>
            <a:r>
              <a:rPr lang="en-US" b="1" dirty="0">
                <a:latin typeface="Calibri"/>
                <a:cs typeface="Calibri"/>
              </a:rPr>
              <a:t>ignore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everything after a NULL character 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i="1" dirty="0">
                <a:latin typeface="Calibri"/>
                <a:cs typeface="Calibri"/>
              </a:rPr>
              <a:t>\x00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This trick worked very well for older versions of PHP, but now is patched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0689BC-1D43-4B92-80CD-868BB3BF5460}"/>
              </a:ext>
            </a:extLst>
          </p:cNvPr>
          <p:cNvSpPr txBox="1"/>
          <p:nvPr/>
        </p:nvSpPr>
        <p:spPr>
          <a:xfrm>
            <a:off x="1964951" y="2990289"/>
            <a:ext cx="64915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</a:rPr>
              <a:t>http://foo.bar/?file=../../etc/passwd%00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5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5C07804-0969-0542-AEDF-8E891213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Prerequisites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FACB6-71E4-4049-945C-0A658AC3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A54CEF-CF3D-EE44-BE2A-C70040B107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Lecture: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WS_1.1 - HTTP Protocol and Web Security Overview</a:t>
            </a:r>
            <a:endParaRPr lang="en-US" i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99802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7BBC-2F11-4BE7-ACF4-346F496F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Traversal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045D3-F975-4989-9541-9A8082AD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07264-592A-4348-BD7D-6DF3A53C04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 </a:t>
            </a:r>
            <a:r>
              <a:rPr lang="en-US" b="1" dirty="0">
                <a:latin typeface="Calibri"/>
                <a:cs typeface="Calibri"/>
              </a:rPr>
              <a:t>blacklist </a:t>
            </a:r>
            <a:r>
              <a:rPr lang="en-US" dirty="0">
                <a:latin typeface="Calibri"/>
                <a:cs typeface="Calibri"/>
              </a:rPr>
              <a:t>is a common mitigation against these types of vulnerabilities</a:t>
            </a:r>
          </a:p>
          <a:p>
            <a:r>
              <a:rPr lang="en-US" dirty="0">
                <a:latin typeface="Calibri"/>
                <a:cs typeface="Calibri"/>
              </a:rPr>
              <a:t>A blacklist is used to look for "dangerous" words inside a user-supplied input</a:t>
            </a:r>
          </a:p>
          <a:p>
            <a:r>
              <a:rPr lang="en-US" dirty="0">
                <a:latin typeface="Calibri"/>
                <a:cs typeface="Calibri"/>
              </a:rPr>
              <a:t>If a dangerous word is found, the system rejects the input or sanitizes it, thus removing the dangerous 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19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C690-8A02-4809-B602-DD85BB9B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Traversal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E6BAAE-1DE7-4783-AA34-B44CD52C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2A7AA-1E46-4C38-A24D-393FEA5973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Blacklists </a:t>
            </a:r>
            <a:r>
              <a:rPr lang="en-US" b="1" dirty="0">
                <a:latin typeface="Calibri"/>
                <a:cs typeface="Calibri"/>
              </a:rPr>
              <a:t>are insecure</a:t>
            </a:r>
            <a:r>
              <a:rPr lang="en-US" dirty="0">
                <a:latin typeface="Calibri"/>
                <a:cs typeface="Calibri"/>
              </a:rPr>
              <a:t>, because they are error prone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You will never be able to insert all the edge cases!</a:t>
            </a:r>
          </a:p>
          <a:p>
            <a:r>
              <a:rPr lang="en-US" dirty="0">
                <a:latin typeface="Calibri"/>
                <a:cs typeface="Calibri"/>
              </a:rPr>
              <a:t>For example, does a blacklist that contains the word '</a:t>
            </a:r>
            <a:r>
              <a:rPr lang="en-US" i="1" dirty="0">
                <a:latin typeface="Calibri"/>
                <a:cs typeface="Calibri"/>
              </a:rPr>
              <a:t>proc</a:t>
            </a:r>
            <a:r>
              <a:rPr lang="en-US" dirty="0">
                <a:latin typeface="Calibri"/>
                <a:cs typeface="Calibri"/>
              </a:rPr>
              <a:t>' prevent access to the '</a:t>
            </a:r>
            <a:r>
              <a:rPr lang="en-US" i="1" dirty="0">
                <a:latin typeface="Calibri"/>
                <a:cs typeface="Calibri"/>
              </a:rPr>
              <a:t>/proc/</a:t>
            </a:r>
            <a:r>
              <a:rPr lang="en-US" dirty="0">
                <a:latin typeface="Calibri"/>
                <a:cs typeface="Calibri"/>
              </a:rPr>
              <a:t>' directory?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No, </a:t>
            </a:r>
            <a:r>
              <a:rPr lang="en-US" i="1" dirty="0">
                <a:latin typeface="Calibri"/>
                <a:cs typeface="Calibri"/>
              </a:rPr>
              <a:t>/dev/</a:t>
            </a:r>
            <a:r>
              <a:rPr lang="en-US" i="1" dirty="0" err="1">
                <a:latin typeface="Calibri"/>
                <a:cs typeface="Calibri"/>
              </a:rPr>
              <a:t>fd</a:t>
            </a:r>
            <a:r>
              <a:rPr lang="en-US" i="1" dirty="0">
                <a:latin typeface="Calibri"/>
                <a:cs typeface="Calibri"/>
              </a:rPr>
              <a:t>/</a:t>
            </a:r>
            <a:r>
              <a:rPr lang="en-US" dirty="0">
                <a:latin typeface="Calibri"/>
                <a:cs typeface="Calibri"/>
              </a:rPr>
              <a:t> is a link to </a:t>
            </a:r>
            <a:r>
              <a:rPr lang="en-US" i="1" dirty="0">
                <a:latin typeface="Calibri"/>
                <a:cs typeface="Calibri"/>
              </a:rPr>
              <a:t>/proc/self/</a:t>
            </a:r>
            <a:r>
              <a:rPr lang="en-US" i="1" dirty="0" err="1">
                <a:latin typeface="Calibri"/>
                <a:cs typeface="Calibri"/>
              </a:rPr>
              <a:t>fd</a:t>
            </a:r>
            <a:r>
              <a:rPr lang="en-US" dirty="0">
                <a:latin typeface="Calibri"/>
                <a:cs typeface="Calibri"/>
              </a:rPr>
              <a:t>, so you can access every file of </a:t>
            </a:r>
            <a:r>
              <a:rPr lang="en-US" i="1" dirty="0">
                <a:latin typeface="Calibri"/>
                <a:cs typeface="Calibri"/>
              </a:rPr>
              <a:t>/proc/</a:t>
            </a:r>
            <a:r>
              <a:rPr lang="en-US" dirty="0">
                <a:latin typeface="Calibri"/>
                <a:cs typeface="Calibri"/>
              </a:rPr>
              <a:t> with the directory </a:t>
            </a:r>
            <a:r>
              <a:rPr lang="en-US" i="1" dirty="0">
                <a:latin typeface="Calibri"/>
                <a:cs typeface="Calibri"/>
              </a:rPr>
              <a:t>/def/</a:t>
            </a:r>
            <a:r>
              <a:rPr lang="en-US" i="1" dirty="0" err="1">
                <a:latin typeface="Calibri"/>
                <a:cs typeface="Calibri"/>
              </a:rPr>
              <a:t>fd</a:t>
            </a:r>
            <a:r>
              <a:rPr lang="en-US" i="1" dirty="0">
                <a:latin typeface="Calibri"/>
                <a:cs typeface="Calibri"/>
              </a:rPr>
              <a:t>/../../</a:t>
            </a:r>
          </a:p>
        </p:txBody>
      </p:sp>
    </p:spTree>
    <p:extLst>
      <p:ext uri="{BB962C8B-B14F-4D97-AF65-F5344CB8AC3E}">
        <p14:creationId xmlns:p14="http://schemas.microsoft.com/office/powerpoint/2010/main" val="2465546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C6BB-6BFE-48BE-84C4-8CEF567F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Path Traversal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E83CF0-45F4-4B3F-9D46-C53AAD54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61771-2301-4BE0-9D85-3A2D314EF2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/>
          </a:bodyPr>
          <a:lstStyle/>
          <a:p>
            <a:r>
              <a:rPr lang="en-US" dirty="0">
                <a:latin typeface="Calibri"/>
                <a:cs typeface="Calibri"/>
              </a:rPr>
              <a:t>What if we blacklist single dangerous characters like “</a:t>
            </a:r>
            <a:r>
              <a:rPr lang="en-US" dirty="0">
                <a:solidFill>
                  <a:srgbClr val="0070C0"/>
                </a:solidFill>
                <a:latin typeface="Calibri"/>
                <a:cs typeface="Calibri"/>
              </a:rPr>
              <a:t>.</a:t>
            </a:r>
            <a:r>
              <a:rPr lang="en-US" dirty="0">
                <a:latin typeface="Calibri"/>
                <a:cs typeface="Calibri"/>
              </a:rPr>
              <a:t>” or “</a:t>
            </a:r>
            <a:r>
              <a:rPr lang="en-US" dirty="0">
                <a:solidFill>
                  <a:srgbClr val="0070C0"/>
                </a:solidFill>
                <a:latin typeface="Calibri"/>
                <a:cs typeface="Calibri"/>
              </a:rPr>
              <a:t>/</a:t>
            </a:r>
            <a:r>
              <a:rPr lang="en-US" dirty="0">
                <a:latin typeface="Calibri"/>
                <a:cs typeface="Calibri"/>
              </a:rPr>
              <a:t>” ?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The problem here is congruency. Some languages, </a:t>
            </a:r>
            <a:r>
              <a:rPr lang="en-US" dirty="0" err="1">
                <a:latin typeface="Calibri"/>
                <a:cs typeface="Calibri"/>
              </a:rPr>
              <a:t>javascript</a:t>
            </a:r>
            <a:r>
              <a:rPr lang="en-US" dirty="0">
                <a:latin typeface="Calibri"/>
                <a:cs typeface="Calibri"/>
              </a:rPr>
              <a:t> in particular, don't handle malformed </a:t>
            </a:r>
            <a:r>
              <a:rPr lang="en-US" dirty="0" err="1">
                <a:latin typeface="Calibri"/>
                <a:cs typeface="Calibri"/>
              </a:rPr>
              <a:t>unicode</a:t>
            </a:r>
            <a:r>
              <a:rPr lang="en-US" dirty="0">
                <a:latin typeface="Calibri"/>
                <a:cs typeface="Calibri"/>
              </a:rPr>
              <a:t> characters.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For example, the </a:t>
            </a:r>
            <a:r>
              <a:rPr lang="en-US" dirty="0" err="1">
                <a:latin typeface="Calibri"/>
                <a:cs typeface="Calibri"/>
              </a:rPr>
              <a:t>unicode</a:t>
            </a:r>
            <a:r>
              <a:rPr lang="en-US" dirty="0">
                <a:latin typeface="Calibri"/>
                <a:cs typeface="Calibri"/>
              </a:rPr>
              <a:t> character</a:t>
            </a:r>
            <a:r>
              <a:rPr lang="en-US" i="1" dirty="0">
                <a:latin typeface="Calibri"/>
                <a:cs typeface="Calibri"/>
              </a:rPr>
              <a:t> \u012e</a:t>
            </a:r>
            <a:r>
              <a:rPr lang="en-US" dirty="0">
                <a:latin typeface="Calibri"/>
                <a:cs typeface="Calibri"/>
              </a:rPr>
              <a:t> ( Į ), when converted to ascii, is incorrectly  transformed to the byte </a:t>
            </a:r>
            <a:r>
              <a:rPr lang="en-US" i="1" dirty="0">
                <a:latin typeface="Calibri"/>
                <a:cs typeface="Calibri"/>
              </a:rPr>
              <a:t>\x2e</a:t>
            </a:r>
            <a:r>
              <a:rPr lang="en-US" dirty="0">
                <a:latin typeface="Calibri"/>
                <a:cs typeface="Calibri"/>
              </a:rPr>
              <a:t> ( . ) 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You can see that if the blacklist is using </a:t>
            </a:r>
            <a:r>
              <a:rPr lang="en-US" i="1" dirty="0" err="1">
                <a:latin typeface="Calibri"/>
                <a:cs typeface="Calibri"/>
              </a:rPr>
              <a:t>unicode</a:t>
            </a:r>
            <a:r>
              <a:rPr lang="en-US" dirty="0">
                <a:latin typeface="Calibri"/>
                <a:cs typeface="Calibri"/>
              </a:rPr>
              <a:t> but the open function is using the </a:t>
            </a:r>
            <a:r>
              <a:rPr lang="en-US" i="1" dirty="0">
                <a:latin typeface="Calibri"/>
                <a:cs typeface="Calibri"/>
              </a:rPr>
              <a:t>ASCII </a:t>
            </a:r>
            <a:r>
              <a:rPr lang="en-US" dirty="0">
                <a:latin typeface="Calibri"/>
                <a:cs typeface="Calibri"/>
              </a:rPr>
              <a:t>encoding then there is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0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5D0E4-D2DE-4BC8-B73B-3F75DA06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Calibri"/>
                <a:cs typeface="Calibri"/>
              </a:rPr>
              <a:t>Outline</a:t>
            </a:r>
            <a:endParaRPr lang="it-IT" err="1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068969-88B4-421B-8F77-14C96041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0DB122-3E90-433A-97BC-C2787D80C7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File Disclosure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Impact and Overview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Paths 101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Path traversal attacks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Fixes</a:t>
            </a:r>
          </a:p>
          <a:p>
            <a:r>
              <a:rPr lang="en-GB" dirty="0">
                <a:latin typeface="Calibri"/>
                <a:cs typeface="Calibri"/>
              </a:rPr>
              <a:t>Server-Side Request Forgery</a:t>
            </a:r>
            <a:endParaRPr lang="en-GB" dirty="0"/>
          </a:p>
          <a:p>
            <a:pPr lvl="1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658D3B-59C2-46C5-B67E-0D89A494BF9D}"/>
              </a:ext>
            </a:extLst>
          </p:cNvPr>
          <p:cNvSpPr/>
          <p:nvPr/>
        </p:nvSpPr>
        <p:spPr>
          <a:xfrm>
            <a:off x="547008" y="3714749"/>
            <a:ext cx="5143499" cy="60415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9EB147-A845-49A2-B6B5-C51793B6051C}"/>
              </a:ext>
            </a:extLst>
          </p:cNvPr>
          <p:cNvSpPr/>
          <p:nvPr/>
        </p:nvSpPr>
        <p:spPr>
          <a:xfrm>
            <a:off x="1012371" y="1943100"/>
            <a:ext cx="3118757" cy="124097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80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3B2D-F35D-4C68-A855-606B694C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Fixes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11004-57D4-40C8-ACDC-44A896DF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13AAB-06A4-4995-B131-278743812D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/>
          </a:bodyPr>
          <a:lstStyle/>
          <a:p>
            <a:r>
              <a:rPr lang="en-US" b="1" dirty="0">
                <a:latin typeface="Calibri"/>
                <a:cs typeface="Calibri"/>
              </a:rPr>
              <a:t>Normalize paths</a:t>
            </a:r>
          </a:p>
          <a:p>
            <a:r>
              <a:rPr lang="en-US" dirty="0">
                <a:latin typeface="Calibri"/>
                <a:cs typeface="Calibri"/>
              </a:rPr>
              <a:t>In this way there are no "nasty points" inside paths, and it is possible to </a:t>
            </a:r>
            <a:r>
              <a:rPr lang="en-US" b="1" dirty="0">
                <a:latin typeface="Calibri"/>
                <a:cs typeface="Calibri"/>
              </a:rPr>
              <a:t>enforce a </a:t>
            </a:r>
            <a:r>
              <a:rPr lang="en-US" b="1" dirty="0" err="1">
                <a:latin typeface="Calibri"/>
                <a:cs typeface="Calibri"/>
              </a:rPr>
              <a:t>dirname</a:t>
            </a:r>
            <a:endParaRPr lang="en-US" b="1" dirty="0">
              <a:latin typeface="Calibri"/>
              <a:cs typeface="Calibri"/>
            </a:endParaRPr>
          </a:p>
          <a:p>
            <a:pPr lvl="1"/>
            <a:r>
              <a:rPr lang="en-US" sz="2800" dirty="0">
                <a:latin typeface="Calibri"/>
                <a:cs typeface="Calibri"/>
              </a:rPr>
              <a:t>Pay attention that the function used for normalization parses paths the same way of the open function</a:t>
            </a:r>
          </a:p>
          <a:p>
            <a:pPr lvl="2"/>
            <a:r>
              <a:rPr lang="en-US" sz="2400" dirty="0">
                <a:latin typeface="Calibri"/>
                <a:cs typeface="Calibri"/>
              </a:rPr>
              <a:t>In this way, you will be able to avoid problems caused by incongruences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06904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5471-A48B-452E-9ECB-BBF1A762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Fixes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1333C-FD23-4E42-95B6-5EEE75FB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C6A21-2B31-4E8C-80E8-C26A7D4E38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Another good mitigation is a </a:t>
            </a:r>
            <a:r>
              <a:rPr lang="en-US" b="1" dirty="0">
                <a:latin typeface="Calibri"/>
                <a:cs typeface="Calibri"/>
              </a:rPr>
              <a:t>chroot</a:t>
            </a:r>
          </a:p>
          <a:p>
            <a:r>
              <a:rPr lang="en-US" dirty="0">
                <a:latin typeface="Calibri"/>
                <a:cs typeface="Calibri"/>
              </a:rPr>
              <a:t>Chroots are "jails" enforced by the OS or by some programming languages</a:t>
            </a:r>
          </a:p>
          <a:p>
            <a:r>
              <a:rPr lang="en-US" dirty="0">
                <a:latin typeface="Calibri"/>
                <a:cs typeface="Calibri"/>
              </a:rPr>
              <a:t>If a path is set as a chroot, then every access outside this path would be denied by the OS/interpreter</a:t>
            </a:r>
          </a:p>
          <a:p>
            <a:r>
              <a:rPr lang="en-US" dirty="0">
                <a:latin typeface="Calibri"/>
                <a:cs typeface="Calibri"/>
              </a:rPr>
              <a:t>If an attacker manages to bypass all security checks, he/she will be stopped by the chroot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82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FED6-D8D6-4067-A95C-F2492A1F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E94AA8-8365-4AAC-A4DC-782C6577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A3DF4-4206-4A19-9C1F-80103401E6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anchor="t"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In summary</a:t>
            </a:r>
          </a:p>
          <a:p>
            <a:pPr lvl="1"/>
            <a:r>
              <a:rPr lang="en-US" sz="2800" b="1" dirty="0">
                <a:latin typeface="Calibri"/>
                <a:cs typeface="Calibri"/>
              </a:rPr>
              <a:t>Blacklists are insecure</a:t>
            </a:r>
            <a:r>
              <a:rPr lang="en-US" sz="2800" dirty="0">
                <a:latin typeface="Calibri"/>
                <a:cs typeface="Calibri"/>
              </a:rPr>
              <a:t>, as they can be bypassed in different ways</a:t>
            </a:r>
            <a:endParaRPr lang="en-US" sz="2800" dirty="0"/>
          </a:p>
          <a:p>
            <a:pPr lvl="1"/>
            <a:r>
              <a:rPr lang="en-US" sz="2800" b="1" dirty="0">
                <a:latin typeface="Calibri"/>
                <a:cs typeface="Calibri"/>
              </a:rPr>
              <a:t>Whitelists work better</a:t>
            </a:r>
            <a:r>
              <a:rPr lang="en-US" sz="2800" dirty="0">
                <a:latin typeface="Calibri"/>
                <a:cs typeface="Calibri"/>
              </a:rPr>
              <a:t>, but defeat the purpose of passing user input inside an open function</a:t>
            </a:r>
            <a:endParaRPr lang="en-US" sz="2800" dirty="0"/>
          </a:p>
          <a:p>
            <a:pPr lvl="1"/>
            <a:r>
              <a:rPr lang="en-US" sz="2800" b="1" dirty="0">
                <a:latin typeface="Calibri"/>
                <a:cs typeface="Calibri"/>
              </a:rPr>
              <a:t>Avoid incongruency</a:t>
            </a:r>
            <a:r>
              <a:rPr lang="en-US" sz="2800" dirty="0">
                <a:latin typeface="Calibri"/>
                <a:cs typeface="Calibri"/>
              </a:rPr>
              <a:t>, check paths in the same way you open them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03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5D0E4-D2DE-4BC8-B73B-3F75DA06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Calibri"/>
                <a:cs typeface="Calibri"/>
              </a:rPr>
              <a:t>Outline</a:t>
            </a:r>
            <a:endParaRPr lang="it-IT" err="1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068969-88B4-421B-8F77-14C96041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0DB122-3E90-433A-97BC-C2787D80C7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File Disclosure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Impact and Overview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Paths 101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Path traversal attacks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Fixes</a:t>
            </a:r>
          </a:p>
          <a:p>
            <a:r>
              <a:rPr lang="en-GB" dirty="0">
                <a:latin typeface="Calibri"/>
                <a:cs typeface="Calibri"/>
              </a:rPr>
              <a:t>Server-Side Request Forgery</a:t>
            </a:r>
            <a:endParaRPr lang="en-GB" dirty="0"/>
          </a:p>
          <a:p>
            <a:pPr lvl="1"/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9EB147-A845-49A2-B6B5-C51793B6051C}"/>
              </a:ext>
            </a:extLst>
          </p:cNvPr>
          <p:cNvSpPr/>
          <p:nvPr/>
        </p:nvSpPr>
        <p:spPr>
          <a:xfrm>
            <a:off x="710293" y="1379765"/>
            <a:ext cx="3575956" cy="224232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144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F74F-22D2-4274-BBB9-2F488A1B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Server-Side Request Forgery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5CEBF-CEBB-4841-B4D2-15F300A2C5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 </a:t>
            </a:r>
            <a:r>
              <a:rPr lang="en-US" b="1" dirty="0">
                <a:latin typeface="Calibri"/>
                <a:cs typeface="Calibri"/>
              </a:rPr>
              <a:t>Server-Side Request Forgery </a:t>
            </a:r>
            <a:r>
              <a:rPr lang="en-US" dirty="0">
                <a:latin typeface="Calibri"/>
                <a:cs typeface="Calibri"/>
              </a:rPr>
              <a:t>is a vulnerability that allows an attacker to send a network request from the remote application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D794DD-6F85-47D8-AADE-23B08A6BFB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8AD84F3-02D2-4D79-9FC9-A5BB8FE9F07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845050" y="1389279"/>
            <a:ext cx="3886200" cy="319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6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C4B5-45BD-42CC-B927-8C340E4E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Server-Side Request Forgery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27AAD-0B21-45E8-A009-6B7B6742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ADB8A-F5DF-40FB-83CB-036AA24C16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The impact varies a lot, depending on the control  the attacker has on the forged request: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Control over the whole </a:t>
            </a:r>
            <a:r>
              <a:rPr lang="en-US" b="1" dirty="0">
                <a:latin typeface="Calibri"/>
                <a:cs typeface="Calibri"/>
              </a:rPr>
              <a:t>TCP packet</a:t>
            </a:r>
            <a:endParaRPr lang="en-US" b="1" dirty="0"/>
          </a:p>
          <a:p>
            <a:pPr lvl="1"/>
            <a:r>
              <a:rPr lang="en-US" dirty="0">
                <a:latin typeface="Calibri"/>
                <a:cs typeface="Calibri"/>
              </a:rPr>
              <a:t>Control over some parts of an </a:t>
            </a:r>
            <a:r>
              <a:rPr lang="en-US" b="1" dirty="0">
                <a:latin typeface="Calibri"/>
                <a:cs typeface="Calibri"/>
              </a:rPr>
              <a:t>HTTP request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Control only over the </a:t>
            </a:r>
            <a:r>
              <a:rPr lang="en-US" b="1" dirty="0">
                <a:latin typeface="Calibri"/>
                <a:cs typeface="Calibri"/>
              </a:rPr>
              <a:t>host/port </a:t>
            </a:r>
            <a:r>
              <a:rPr lang="en-US" dirty="0">
                <a:latin typeface="Calibri"/>
                <a:cs typeface="Calibri"/>
              </a:rPr>
              <a:t>to which the request is made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5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5D0E4-D2DE-4BC8-B73B-3F75DA06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Calibri"/>
                <a:cs typeface="Calibri"/>
              </a:rPr>
              <a:t>Outline</a:t>
            </a:r>
            <a:endParaRPr lang="it-IT" err="1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068969-88B4-421B-8F77-14C96041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0DB122-3E90-433A-97BC-C2787D80C7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File Disclosure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Impact and Overview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Paths 101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Path traversal attacks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Fixes</a:t>
            </a:r>
          </a:p>
          <a:p>
            <a:r>
              <a:rPr lang="en-GB" dirty="0">
                <a:latin typeface="Calibri"/>
                <a:cs typeface="Calibri"/>
              </a:rPr>
              <a:t>Server-Side Request Forgery</a:t>
            </a:r>
            <a:endParaRPr lang="en-GB" dirty="0"/>
          </a:p>
          <a:p>
            <a:pPr lvl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5480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B29D-8831-4C91-8179-018735AD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Server-Side Request Forgery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60704-66B4-4EAF-BB38-AACCCCC4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498E8-53BA-42C8-B40B-144F1D6D0B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SSRFs are dangerous because they allow bypassing the firewall</a:t>
            </a:r>
          </a:p>
          <a:p>
            <a:r>
              <a:rPr lang="en-US" dirty="0">
                <a:latin typeface="Calibri"/>
                <a:cs typeface="Calibri"/>
              </a:rPr>
              <a:t>If the internal network is not properly designed, it is possible to </a:t>
            </a:r>
            <a:r>
              <a:rPr lang="en-US" b="1" dirty="0">
                <a:latin typeface="Calibri"/>
                <a:cs typeface="Calibri"/>
              </a:rPr>
              <a:t>access to sensible hosts</a:t>
            </a:r>
            <a:r>
              <a:rPr lang="en-US" dirty="0">
                <a:latin typeface="Calibri"/>
                <a:cs typeface="Calibri"/>
              </a:rPr>
              <a:t>, like internal web applications and control panels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83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809A-1347-4FB1-A0F0-B40FAC67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Server-Side Request Forgery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BAA86B-3545-4D4C-B91D-2D81E3A5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63800-F5AE-4D68-A951-D30ADA7DD6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If the vulnerable web application is hosted on a </a:t>
            </a:r>
            <a:r>
              <a:rPr lang="en-US" b="1" dirty="0">
                <a:latin typeface="Calibri"/>
                <a:cs typeface="Calibri"/>
              </a:rPr>
              <a:t>cloud instance</a:t>
            </a:r>
            <a:r>
              <a:rPr lang="en-US" dirty="0">
                <a:latin typeface="Calibri"/>
                <a:cs typeface="Calibri"/>
              </a:rPr>
              <a:t>, things become more interesting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Some instances have access to specials </a:t>
            </a:r>
            <a:r>
              <a:rPr lang="en-US" i="1" dirty="0">
                <a:latin typeface="Calibri"/>
                <a:cs typeface="Calibri"/>
              </a:rPr>
              <a:t>URLs</a:t>
            </a:r>
            <a:r>
              <a:rPr lang="en-US" dirty="0">
                <a:latin typeface="Calibri"/>
                <a:cs typeface="Calibri"/>
              </a:rPr>
              <a:t> that often contain </a:t>
            </a:r>
            <a:r>
              <a:rPr lang="en-US" b="1" dirty="0">
                <a:latin typeface="Calibri"/>
                <a:cs typeface="Calibri"/>
              </a:rPr>
              <a:t>critical data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338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BA4F-9884-4576-840E-B455E4A1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Server-Side Request Forgery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8BE9A6-DD2B-4F95-85FC-4EC7D27C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0C144-CD33-4BDE-B891-681E5FFBEF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For example, AWS instances can access the </a:t>
            </a:r>
            <a:r>
              <a:rPr lang="en-US" b="1" dirty="0">
                <a:latin typeface="Calibri"/>
                <a:cs typeface="Calibri"/>
              </a:rPr>
              <a:t>metadata API</a:t>
            </a:r>
            <a:r>
              <a:rPr lang="en-US" dirty="0">
                <a:latin typeface="Calibri"/>
                <a:cs typeface="Calibri"/>
              </a:rPr>
              <a:t>, at the URL </a:t>
            </a:r>
            <a:r>
              <a:rPr lang="en-US" dirty="0">
                <a:latin typeface="Calibri"/>
                <a:cs typeface="Calibri"/>
                <a:hlinkClick r:id="rId2"/>
              </a:rPr>
              <a:t>http://169.254.169.254/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This host contains sensible information such as the </a:t>
            </a:r>
            <a:r>
              <a:rPr lang="en-US" b="1" dirty="0">
                <a:latin typeface="Calibri"/>
                <a:cs typeface="Calibri"/>
              </a:rPr>
              <a:t>IAM security credentials</a:t>
            </a:r>
            <a:r>
              <a:rPr lang="en-US" dirty="0">
                <a:latin typeface="Calibri"/>
                <a:cs typeface="Calibri"/>
              </a:rPr>
              <a:t> and general information about the vulnerable instance¹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FCF01C-A2C3-42B3-BBA9-3A19351ECFFD}"/>
              </a:ext>
            </a:extLst>
          </p:cNvPr>
          <p:cNvSpPr txBox="1"/>
          <p:nvPr/>
        </p:nvSpPr>
        <p:spPr>
          <a:xfrm>
            <a:off x="2254928" y="4367540"/>
            <a:ext cx="6749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alibri" panose="020F0502020204030204" pitchFamily="34" charset="0"/>
                <a:cs typeface="Calibri" panose="020F0502020204030204" pitchFamily="34" charset="0"/>
              </a:rPr>
              <a:t>1: https://blog.appsecco.com/an-ssrf-privileged-aws-keys-and-the-capital-one-breach-4c3c2cded3af</a:t>
            </a:r>
          </a:p>
        </p:txBody>
      </p:sp>
    </p:spTree>
    <p:extLst>
      <p:ext uri="{BB962C8B-B14F-4D97-AF65-F5344CB8AC3E}">
        <p14:creationId xmlns:p14="http://schemas.microsoft.com/office/powerpoint/2010/main" val="24728096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1295-7712-468D-97C4-95E1FC51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Server-Side Request Forgery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4A0459-AA71-419F-BBAA-0FE2502D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C3E29-18D6-4B84-A36D-F8D691D95C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If there is no output, the SSRF is called </a:t>
            </a:r>
            <a:r>
              <a:rPr lang="en-US" b="1" dirty="0">
                <a:latin typeface="Calibri"/>
                <a:cs typeface="Calibri"/>
              </a:rPr>
              <a:t>blind SSRF</a:t>
            </a:r>
          </a:p>
          <a:p>
            <a:r>
              <a:rPr lang="en-US" dirty="0">
                <a:latin typeface="Calibri"/>
                <a:cs typeface="Calibri"/>
              </a:rPr>
              <a:t>It is less dangerous than a normal SSRFs</a:t>
            </a:r>
          </a:p>
          <a:p>
            <a:r>
              <a:rPr lang="en-US" dirty="0">
                <a:latin typeface="Calibri"/>
                <a:cs typeface="Calibri"/>
              </a:rPr>
              <a:t>With a blind SSRF it is possible to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Map the internal network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Trigger actions</a:t>
            </a:r>
            <a:r>
              <a:rPr lang="en-US" dirty="0">
                <a:latin typeface="Calibri"/>
                <a:cs typeface="Calibri"/>
              </a:rPr>
              <a:t> on hosts behind the firewall¹</a:t>
            </a:r>
          </a:p>
          <a:p>
            <a:pPr lvl="1"/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78A3A6-8D8C-4E03-87A0-06E4D3A4E90A}"/>
              </a:ext>
            </a:extLst>
          </p:cNvPr>
          <p:cNvSpPr txBox="1"/>
          <p:nvPr/>
        </p:nvSpPr>
        <p:spPr>
          <a:xfrm>
            <a:off x="4485867" y="4057531"/>
            <a:ext cx="427713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  <a:cs typeface="Calibri"/>
              </a:rPr>
              <a:t>1: A nice collection of payloads to use:</a:t>
            </a:r>
            <a:br>
              <a:rPr lang="en-US" sz="1400" dirty="0">
                <a:latin typeface="Calibri"/>
                <a:cs typeface="Calibri"/>
              </a:rPr>
            </a:br>
            <a:r>
              <a:rPr lang="en-US" sz="1400" dirty="0">
                <a:latin typeface="Calibri"/>
                <a:cs typeface="Calibri"/>
              </a:rPr>
              <a:t>https://blog.assetnote.io/2021/01/13/blind-ssrf-chains/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07273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3766-5346-4D80-A5F7-4CD4464D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Server-Side Request Forgery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9C2D86-4B4A-44A0-B108-D0843CEE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3882B-A633-4024-9E1A-5D43487912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It is possible to map the internal network by trying </a:t>
            </a:r>
            <a:r>
              <a:rPr lang="en-US" i="1" dirty="0">
                <a:latin typeface="Calibri"/>
                <a:cs typeface="Calibri"/>
              </a:rPr>
              <a:t>URLs/ports</a:t>
            </a:r>
            <a:r>
              <a:rPr lang="en-US" dirty="0">
                <a:latin typeface="Calibri"/>
                <a:cs typeface="Calibri"/>
              </a:rPr>
              <a:t>, and by looking at the response time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This can be done if the response time of the vulnerable endpoint </a:t>
            </a:r>
            <a:r>
              <a:rPr lang="en-US" b="1" dirty="0">
                <a:latin typeface="Calibri"/>
                <a:cs typeface="Calibri"/>
              </a:rPr>
              <a:t>depends</a:t>
            </a:r>
            <a:r>
              <a:rPr lang="en-US" dirty="0">
                <a:latin typeface="Calibri"/>
                <a:cs typeface="Calibri"/>
              </a:rPr>
              <a:t> on the response time of the SSRF request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515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15EA-CD7F-4104-9F80-BAE24B6D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Server-Side Request Forgery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D116B-496E-4422-8E90-143B842F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516E0-2AD9-44E1-B978-34AF78FD6D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/>
          </a:bodyPr>
          <a:lstStyle/>
          <a:p>
            <a:r>
              <a:rPr lang="en-US" dirty="0">
                <a:latin typeface="Calibri"/>
                <a:cs typeface="Calibri"/>
              </a:rPr>
              <a:t>To find an </a:t>
            </a:r>
            <a:r>
              <a:rPr lang="en-US" dirty="0" err="1">
                <a:latin typeface="Calibri"/>
                <a:cs typeface="Calibri"/>
              </a:rPr>
              <a:t>SSRf</a:t>
            </a:r>
            <a:r>
              <a:rPr lang="en-US" dirty="0">
                <a:latin typeface="Calibri"/>
                <a:cs typeface="Calibri"/>
              </a:rPr>
              <a:t>, you should: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Find suspicious endpoints: If you see a URL inside a parameter try to put a URL controlled by you. You can use a tool like </a:t>
            </a:r>
            <a:r>
              <a:rPr lang="en-US" dirty="0" err="1">
                <a:latin typeface="Calibri"/>
                <a:cs typeface="Calibri"/>
              </a:rPr>
              <a:t>ngrok</a:t>
            </a:r>
            <a:r>
              <a:rPr lang="en-US" dirty="0">
                <a:latin typeface="Calibri"/>
                <a:cs typeface="Calibri"/>
              </a:rPr>
              <a:t> 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If you have a pingback at your host, then probably you have an SSRF. Then you should try to insert internal hostnames, like "localhost" or common internal IPs (192.168.1.1,10.0.0.1, and so on..)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Examine the response time!</a:t>
            </a:r>
          </a:p>
        </p:txBody>
      </p:sp>
    </p:spTree>
    <p:extLst>
      <p:ext uri="{BB962C8B-B14F-4D97-AF65-F5344CB8AC3E}">
        <p14:creationId xmlns:p14="http://schemas.microsoft.com/office/powerpoint/2010/main" val="18190532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15EA-CD7F-4104-9F80-BAE24B6D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Server-Side Request Forgery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D116B-496E-4422-8E90-143B842F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516E0-2AD9-44E1-B978-34AF78FD6D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/>
          </a:bodyPr>
          <a:lstStyle/>
          <a:p>
            <a:r>
              <a:rPr lang="en-US">
                <a:latin typeface="Calibri"/>
                <a:cs typeface="Calibri"/>
              </a:rPr>
              <a:t>To find an SSRf, you should:</a:t>
            </a:r>
            <a:endParaRPr lang="en-US"/>
          </a:p>
          <a:p>
            <a:pPr lvl="1"/>
            <a:r>
              <a:rPr lang="en-US">
                <a:latin typeface="Calibri"/>
                <a:cs typeface="Calibri"/>
              </a:rPr>
              <a:t>Find suspicios endpoints. If you see a url inside a paramater try to put a URL controlled by you. You can use a tool like ngrok</a:t>
            </a:r>
            <a:endParaRPr lang="en-US"/>
          </a:p>
          <a:p>
            <a:pPr lvl="1"/>
            <a:r>
              <a:rPr lang="en-US">
                <a:latin typeface="Calibri"/>
                <a:cs typeface="Calibri"/>
              </a:rPr>
              <a:t>If you have a pingback at your host, then probabilly you have an SSRF. Things you should try now is to insert internal hosts, like "localhost" or common internal IPs (192.168.1.1,10.0.0.1, and so on..)</a:t>
            </a:r>
          </a:p>
          <a:p>
            <a:pPr lvl="1"/>
            <a:r>
              <a:rPr lang="en-US">
                <a:latin typeface="Calibri"/>
                <a:cs typeface="Calibri"/>
              </a:rPr>
              <a:t>Look at the response time!</a:t>
            </a:r>
          </a:p>
        </p:txBody>
      </p:sp>
      <p:pic>
        <p:nvPicPr>
          <p:cNvPr id="7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F683E04-5B79-47BA-9AB2-71120CC3B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6" y="1273996"/>
            <a:ext cx="8939892" cy="335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776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15EA-CD7F-4104-9F80-BAE24B6D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Server-Side Request Forgery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D116B-496E-4422-8E90-143B842F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516E0-2AD9-44E1-B978-34AF78FD6D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/>
          </a:bodyPr>
          <a:lstStyle/>
          <a:p>
            <a:r>
              <a:rPr lang="en-US">
                <a:latin typeface="Calibri"/>
                <a:cs typeface="Calibri"/>
              </a:rPr>
              <a:t>To find an SSRf, you should:</a:t>
            </a:r>
            <a:endParaRPr lang="en-US"/>
          </a:p>
          <a:p>
            <a:pPr lvl="1"/>
            <a:r>
              <a:rPr lang="en-US">
                <a:latin typeface="Calibri"/>
                <a:cs typeface="Calibri"/>
              </a:rPr>
              <a:t>Find suspicios endpoints. If you see a url inside a paramater try to put a URL controlled by you. You can use a tool like ngrok</a:t>
            </a:r>
            <a:endParaRPr lang="en-US"/>
          </a:p>
          <a:p>
            <a:pPr lvl="1"/>
            <a:r>
              <a:rPr lang="en-US">
                <a:latin typeface="Calibri"/>
                <a:cs typeface="Calibri"/>
              </a:rPr>
              <a:t>If you have a pingback at your host, then probabilly you have an SSRF. Things you should try now is to insert internal hosts, like "localhost" or common internal IPs (192.168.1.1,10.0.0.1, and so on..)</a:t>
            </a:r>
          </a:p>
          <a:p>
            <a:pPr lvl="1"/>
            <a:r>
              <a:rPr lang="en-US">
                <a:latin typeface="Calibri"/>
                <a:cs typeface="Calibri"/>
              </a:rPr>
              <a:t>Look at the response time!</a:t>
            </a:r>
          </a:p>
        </p:txBody>
      </p:sp>
      <p:pic>
        <p:nvPicPr>
          <p:cNvPr id="7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F683E04-5B79-47BA-9AB2-71120CC3B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1" y="1314817"/>
            <a:ext cx="8939892" cy="33547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D5915F-FED7-436F-943B-F3EDF2B7A20B}"/>
              </a:ext>
            </a:extLst>
          </p:cNvPr>
          <p:cNvSpPr/>
          <p:nvPr/>
        </p:nvSpPr>
        <p:spPr>
          <a:xfrm>
            <a:off x="4686300" y="3510643"/>
            <a:ext cx="3118758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35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53AE-FD94-4D5E-8423-43A1239B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Server-Side Request Forgery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A330D-895F-4EE4-9F27-8D0FEE9E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FCDC9-7341-4EB6-A52F-2EC6D33D8B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Every piece of code that can issue a connection can lead to this vulnerability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Common functions/libraries are:</a:t>
            </a:r>
            <a:endParaRPr lang="en-US"/>
          </a:p>
          <a:p>
            <a:pPr lvl="1"/>
            <a:r>
              <a:rPr lang="en-US" dirty="0">
                <a:latin typeface="Calibri"/>
                <a:cs typeface="Calibri"/>
              </a:rPr>
              <a:t>PHP open-like functions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CURL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Python's </a:t>
            </a:r>
            <a:r>
              <a:rPr lang="en-US" dirty="0" err="1">
                <a:latin typeface="Calibri"/>
                <a:cs typeface="Calibri"/>
              </a:rPr>
              <a:t>urllib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497269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53AE-FD94-4D5E-8423-43A1239B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Server-Side Request Forgery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A330D-895F-4EE4-9F27-8D0FEE9E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5" name="Picture 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10F30802-4A56-4FE9-AAE2-E68931D63A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740" y="1430548"/>
            <a:ext cx="6598847" cy="2969642"/>
          </a:xfrm>
        </p:spPr>
      </p:pic>
    </p:spTree>
    <p:extLst>
      <p:ext uri="{BB962C8B-B14F-4D97-AF65-F5344CB8AC3E}">
        <p14:creationId xmlns:p14="http://schemas.microsoft.com/office/powerpoint/2010/main" val="300214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5D0E4-D2DE-4BC8-B73B-3F75DA06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>
                <a:latin typeface="Calibri"/>
                <a:cs typeface="Calibri"/>
              </a:rPr>
              <a:t>Outline</a:t>
            </a:r>
            <a:endParaRPr lang="it-IT" err="1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068969-88B4-421B-8F77-14C96041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0DB122-3E90-433A-97BC-C2787D80C7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GB" dirty="0">
                <a:latin typeface="Calibri"/>
                <a:cs typeface="Calibri"/>
              </a:rPr>
              <a:t>File Disclosure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Impact and Overview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Paths 101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Path traversal attacks</a:t>
            </a:r>
          </a:p>
          <a:p>
            <a:pPr lvl="1"/>
            <a:r>
              <a:rPr lang="en-GB" dirty="0">
                <a:latin typeface="Calibri"/>
                <a:cs typeface="Calibri"/>
              </a:rPr>
              <a:t>Fixes</a:t>
            </a:r>
          </a:p>
          <a:p>
            <a:r>
              <a:rPr lang="en-GB" dirty="0">
                <a:latin typeface="Calibri"/>
                <a:cs typeface="Calibri"/>
              </a:rPr>
              <a:t>Server-Side Request Forgery</a:t>
            </a:r>
            <a:endParaRPr lang="en-GB" dirty="0"/>
          </a:p>
          <a:p>
            <a:pPr lvl="1"/>
            <a:endParaRPr lang="it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658D3B-59C2-46C5-B67E-0D89A494BF9D}"/>
              </a:ext>
            </a:extLst>
          </p:cNvPr>
          <p:cNvSpPr/>
          <p:nvPr/>
        </p:nvSpPr>
        <p:spPr>
          <a:xfrm>
            <a:off x="612322" y="2392135"/>
            <a:ext cx="5021035" cy="176348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771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53AE-FD94-4D5E-8423-43A1239B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Server-Side Request Forgery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A330D-895F-4EE4-9F27-8D0FEE9E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5" name="Picture 5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10F30802-4A56-4FE9-AAE2-E68931D63A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740" y="1430548"/>
            <a:ext cx="6598847" cy="296964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B6F37C-AB5C-4BD0-9738-6ADA0D42DFE0}"/>
              </a:ext>
            </a:extLst>
          </p:cNvPr>
          <p:cNvSpPr txBox="1"/>
          <p:nvPr/>
        </p:nvSpPr>
        <p:spPr>
          <a:xfrm>
            <a:off x="4742372" y="151285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Snipped of code from Graphite</a:t>
            </a:r>
          </a:p>
        </p:txBody>
      </p:sp>
    </p:spTree>
    <p:extLst>
      <p:ext uri="{BB962C8B-B14F-4D97-AF65-F5344CB8AC3E}">
        <p14:creationId xmlns:p14="http://schemas.microsoft.com/office/powerpoint/2010/main" val="4263783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51EC-DE3C-42C7-A444-993B3A39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Server-Side Request Forgery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19048C-3848-481D-82D9-8BDED352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172FB-C8FA-4BC8-886F-BEF64DBFDF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Generally speaking, SSRFs are really difficult to avoid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The most effective way is to check the user-supplied host against a </a:t>
            </a:r>
            <a:r>
              <a:rPr lang="en-US" b="1" dirty="0">
                <a:latin typeface="Calibri"/>
                <a:cs typeface="Calibri"/>
              </a:rPr>
              <a:t>whitelist</a:t>
            </a:r>
            <a:endParaRPr lang="en-US" b="1" dirty="0"/>
          </a:p>
          <a:p>
            <a:r>
              <a:rPr lang="en-US" dirty="0">
                <a:latin typeface="Calibri"/>
                <a:cs typeface="Calibri"/>
              </a:rPr>
              <a:t>Another good mitigation is to make requests from a host that is </a:t>
            </a:r>
            <a:r>
              <a:rPr lang="en-US" b="1" dirty="0">
                <a:latin typeface="Calibri"/>
                <a:cs typeface="Calibri"/>
              </a:rPr>
              <a:t>isolated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from sensitive internal hosts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31492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6934200" cy="5143500"/>
          </a:xfrm>
          <a:prstGeom prst="rect">
            <a:avLst/>
          </a:prstGeom>
          <a:gradFill rotWithShape="0">
            <a:gsLst>
              <a:gs pos="0">
                <a:srgbClr val="365E8F"/>
              </a:gs>
              <a:gs pos="100000">
                <a:srgbClr val="0F243E"/>
              </a:gs>
            </a:gsLst>
            <a:lin ang="5400000" scaled="1"/>
          </a:gradFill>
          <a:ln w="0">
            <a:noFill/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2663624"/>
            <a:ext cx="6934200" cy="1813126"/>
          </a:xfrm>
          <a:prstGeom prst="rect">
            <a:avLst/>
          </a:prstGeom>
          <a:gradFill flip="none" rotWithShape="1">
            <a:gsLst>
              <a:gs pos="0">
                <a:srgbClr val="365F91">
                  <a:alpha val="36000"/>
                </a:srgbClr>
              </a:gs>
              <a:gs pos="100000">
                <a:srgbClr val="0066FF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0">
            <a:noFill/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468000" tIns="360000" rIns="360000" bIns="360000" numCol="1" anchor="ctr" anchorCtr="0" compatLnSpc="1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Helvetica Neue Medium"/>
                <a:cs typeface="Helvetica Neue Medium"/>
              </a:rPr>
              <a:t>File Disclosure and </a:t>
            </a:r>
            <a:br>
              <a:rPr 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Helvetica Neue Medium"/>
                <a:cs typeface="Helvetica Neue Medium"/>
              </a:rPr>
            </a:br>
            <a:r>
              <a:rPr 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Helvetica Neue Medium"/>
                <a:cs typeface="Helvetica Neue Medium"/>
              </a:rPr>
              <a:t>Server-Side Request Forgery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0" y="4686300"/>
            <a:ext cx="533400" cy="285750"/>
          </a:xfrm>
        </p:spPr>
        <p:txBody>
          <a:bodyPr>
            <a:normAutofit/>
          </a:bodyPr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62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EA82F60-B719-4839-9466-88EA10CEC9F2}"/>
              </a:ext>
            </a:extLst>
          </p:cNvPr>
          <p:cNvSpPr txBox="1">
            <a:spLocks noChangeArrowheads="1"/>
          </p:cNvSpPr>
          <p:nvPr/>
        </p:nvSpPr>
        <p:spPr>
          <a:xfrm>
            <a:off x="6955970" y="64790"/>
            <a:ext cx="2188030" cy="1440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it-IT" b="1" dirty="0">
                <a:solidFill>
                  <a:srgbClr val="000099"/>
                </a:solidFill>
                <a:latin typeface="Calibri"/>
                <a:cs typeface="Calibri"/>
              </a:rPr>
              <a:t>Riccardo BONAFEDE</a:t>
            </a:r>
            <a:endParaRPr lang="it-IT"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it-IT" sz="1400" dirty="0">
                <a:solidFill>
                  <a:srgbClr val="000099"/>
                </a:solidFill>
                <a:latin typeface="Calibri"/>
                <a:cs typeface="Calibri"/>
              </a:rPr>
              <a:t>Università di Padova</a:t>
            </a:r>
            <a:endParaRPr lang="it-IT" sz="1400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42">
            <a:extLst>
              <a:ext uri="{FF2B5EF4-FFF2-40B4-BE49-F238E27FC236}">
                <a16:creationId xmlns:a16="http://schemas.microsoft.com/office/drawing/2014/main" id="{1DD7EABF-DC0B-46D2-A175-5397CB782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05694"/>
            <a:ext cx="22105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it-IT" sz="1400" i="1" dirty="0" err="1">
                <a:solidFill>
                  <a:srgbClr val="000099"/>
                </a:solidFill>
                <a:latin typeface="Helvetica Neue Medium"/>
                <a:cs typeface="Helvetica Neue Medium"/>
              </a:rPr>
              <a:t>https</a:t>
            </a:r>
            <a:r>
              <a:rPr lang="it-IT" sz="1400" i="1" dirty="0">
                <a:solidFill>
                  <a:srgbClr val="000099"/>
                </a:solidFill>
                <a:latin typeface="Helvetica Neue Medium"/>
                <a:cs typeface="Helvetica Neue Medium"/>
              </a:rPr>
              <a:t>://</a:t>
            </a:r>
            <a:r>
              <a:rPr lang="it-IT" sz="1400" i="1" dirty="0" err="1">
                <a:solidFill>
                  <a:srgbClr val="000099"/>
                </a:solidFill>
                <a:latin typeface="Helvetica Neue Medium"/>
                <a:cs typeface="Helvetica Neue Medium"/>
              </a:rPr>
              <a:t>cybersecnatlab.it</a:t>
            </a:r>
            <a:endParaRPr lang="it-IT" sz="1400" i="1" dirty="0">
              <a:solidFill>
                <a:srgbClr val="000099"/>
              </a:solidFill>
              <a:latin typeface="Helvetica Neue Medium"/>
              <a:cs typeface="Helvetica Neue Medium"/>
            </a:endParaRPr>
          </a:p>
        </p:txBody>
      </p:sp>
      <p:pic>
        <p:nvPicPr>
          <p:cNvPr id="15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F66C7-1E30-405B-860E-4C6B95704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885" y="2814020"/>
            <a:ext cx="2160037" cy="63831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0EF036E-DA1E-462D-8A3C-007877B109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19" y="3742606"/>
            <a:ext cx="2005733" cy="5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9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FB5A32-732B-41B0-835E-8E7EE514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Calibri"/>
                <a:cs typeface="Calibri"/>
              </a:rPr>
              <a:t>File Disclosure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0D70B8F-825A-43E8-BA6F-B8414219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21081DF-C7BB-481D-A9DE-C124858A2AB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/>
          </a:bodyPr>
          <a:lstStyle/>
          <a:p>
            <a:r>
              <a:rPr lang="en-US" dirty="0">
                <a:latin typeface="Calibri"/>
                <a:cs typeface="Calibri"/>
              </a:rPr>
              <a:t>A file disclosure is the </a:t>
            </a:r>
            <a:r>
              <a:rPr lang="en-US" b="1" u="sng" dirty="0">
                <a:latin typeface="Calibri"/>
                <a:cs typeface="Calibri"/>
              </a:rPr>
              <a:t>impact </a:t>
            </a:r>
            <a:r>
              <a:rPr lang="en-US" b="1" dirty="0">
                <a:latin typeface="Calibri"/>
                <a:cs typeface="Calibri"/>
              </a:rPr>
              <a:t>of certain vulnerabilities</a:t>
            </a:r>
          </a:p>
          <a:p>
            <a:r>
              <a:rPr lang="en-US" dirty="0">
                <a:latin typeface="Calibri"/>
                <a:cs typeface="Calibri"/>
              </a:rPr>
              <a:t>As the name suggests, it consists of the ability to </a:t>
            </a:r>
            <a:r>
              <a:rPr lang="en-US" b="1" dirty="0">
                <a:latin typeface="Calibri"/>
                <a:cs typeface="Calibri"/>
              </a:rPr>
              <a:t>disclose/leak important files from a server</a:t>
            </a:r>
          </a:p>
          <a:p>
            <a:r>
              <a:rPr lang="en-US" dirty="0">
                <a:latin typeface="Calibri"/>
                <a:cs typeface="Calibri"/>
              </a:rPr>
              <a:t>Because it is an impact, there are</a:t>
            </a:r>
            <a:r>
              <a:rPr lang="en-US" b="1" dirty="0">
                <a:latin typeface="Calibri"/>
                <a:cs typeface="Calibri"/>
              </a:rPr>
              <a:t> multiple classes of vulnerabilities</a:t>
            </a:r>
            <a:r>
              <a:rPr lang="en-US" dirty="0">
                <a:latin typeface="Calibri"/>
                <a:cs typeface="Calibri"/>
              </a:rPr>
              <a:t> that</a:t>
            </a:r>
            <a:r>
              <a:rPr lang="en-US" b="1" dirty="0">
                <a:latin typeface="Calibri"/>
                <a:cs typeface="Calibri"/>
              </a:rPr>
              <a:t> lead to file disclosure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For example, remote code execution is another type of vulnerability that could results in a file disclosure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22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47BF-42B0-42D8-A192-7E53468F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File Disclosure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EB14F0-A5F5-4898-A244-D8DEEE87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28548-57CD-4960-8046-3D7A3C97FB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Files inside a server are critical information: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In many applications, users-uploaded files are the sensitive information that the application is protecting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The disclosure of such files can be a violation of the site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6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DF8D-C0DA-405B-8435-84C698D3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latin typeface="Calibri"/>
                <a:cs typeface="Calibri"/>
              </a:rPr>
              <a:t>File </a:t>
            </a:r>
            <a:r>
              <a:rPr lang="it-IT" err="1">
                <a:latin typeface="Calibri"/>
                <a:cs typeface="Calibri"/>
              </a:rPr>
              <a:t>Disclosure</a:t>
            </a:r>
            <a:endParaRPr lang="en-US" err="1">
              <a:latin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A68A4E-2BA0-423E-8100-593A80DC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30729-B4AB-4D09-AE08-F5D65F1C96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It is also possible to </a:t>
            </a:r>
            <a:r>
              <a:rPr lang="en-US" b="1" dirty="0">
                <a:latin typeface="Calibri"/>
                <a:cs typeface="Calibri"/>
              </a:rPr>
              <a:t>steal configuration files</a:t>
            </a:r>
            <a:r>
              <a:rPr lang="en-US" dirty="0">
                <a:latin typeface="Calibri"/>
                <a:cs typeface="Calibri"/>
              </a:rPr>
              <a:t> from the webserver </a:t>
            </a:r>
            <a:r>
              <a:rPr lang="en-US" b="1" dirty="0">
                <a:latin typeface="Calibri"/>
                <a:cs typeface="Calibri"/>
              </a:rPr>
              <a:t>which might contain critical information items</a:t>
            </a:r>
          </a:p>
          <a:p>
            <a:pPr lvl="1"/>
            <a:r>
              <a:rPr lang="en-US" i="1" dirty="0">
                <a:latin typeface="Calibri"/>
                <a:cs typeface="Calibri"/>
              </a:rPr>
              <a:t>Database configuration files</a:t>
            </a:r>
            <a:r>
              <a:rPr lang="en-US" dirty="0">
                <a:latin typeface="Calibri"/>
                <a:cs typeface="Calibri"/>
              </a:rPr>
              <a:t> often contain the credentials to access the database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Files like the </a:t>
            </a:r>
            <a:r>
              <a:rPr lang="en-US" i="1" dirty="0">
                <a:latin typeface="Calibri"/>
                <a:cs typeface="Calibri"/>
              </a:rPr>
              <a:t>tomcat-users.xml</a:t>
            </a:r>
            <a:r>
              <a:rPr lang="en-US" dirty="0">
                <a:latin typeface="Calibri"/>
                <a:cs typeface="Calibri"/>
              </a:rPr>
              <a:t> contain the credentials to access the tomcat manager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Files like </a:t>
            </a:r>
            <a:r>
              <a:rPr lang="en-US" i="1" dirty="0">
                <a:latin typeface="Calibri"/>
                <a:cs typeface="Calibri"/>
              </a:rPr>
              <a:t>flask configuration</a:t>
            </a:r>
            <a:r>
              <a:rPr lang="en-US" dirty="0">
                <a:latin typeface="Calibri"/>
                <a:cs typeface="Calibri"/>
              </a:rPr>
              <a:t> or </a:t>
            </a:r>
            <a:r>
              <a:rPr lang="en-US" i="1" dirty="0" err="1">
                <a:latin typeface="Calibri"/>
                <a:cs typeface="Calibri"/>
              </a:rPr>
              <a:t>web.config</a:t>
            </a:r>
            <a:r>
              <a:rPr lang="en-US" dirty="0">
                <a:latin typeface="Calibri"/>
                <a:cs typeface="Calibri"/>
              </a:rPr>
              <a:t>  in a </a:t>
            </a:r>
            <a:r>
              <a:rPr lang="en-US" dirty="0" err="1">
                <a:latin typeface="Calibri"/>
                <a:cs typeface="Calibri"/>
              </a:rPr>
              <a:t>.net</a:t>
            </a:r>
            <a:r>
              <a:rPr lang="en-US" dirty="0">
                <a:latin typeface="Calibri"/>
                <a:cs typeface="Calibri"/>
              </a:rPr>
              <a:t> application contain the secret used to sign the session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3202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2921</Words>
  <Application>Microsoft Office PowerPoint</Application>
  <PresentationFormat>On-screen Show (16:9)</PresentationFormat>
  <Paragraphs>389</Paragraphs>
  <Slides>62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Calibri</vt:lpstr>
      <vt:lpstr>Consolas</vt:lpstr>
      <vt:lpstr>Helvetica Neue</vt:lpstr>
      <vt:lpstr>Helvetica Neue Medium</vt:lpstr>
      <vt:lpstr>Tw Cen MT</vt:lpstr>
      <vt:lpstr>Wingdings</vt:lpstr>
      <vt:lpstr>Widescreen Presentation</vt:lpstr>
      <vt:lpstr>PowerPoint Presentation</vt:lpstr>
      <vt:lpstr>License &amp; Disclaimer</vt:lpstr>
      <vt:lpstr>Goal</vt:lpstr>
      <vt:lpstr>Prerequisites</vt:lpstr>
      <vt:lpstr>Outline</vt:lpstr>
      <vt:lpstr>Outline</vt:lpstr>
      <vt:lpstr>File Disclosure</vt:lpstr>
      <vt:lpstr>File Disclosure</vt:lpstr>
      <vt:lpstr>File Disclosure</vt:lpstr>
      <vt:lpstr>File Disclosure</vt:lpstr>
      <vt:lpstr>File Disclosure</vt:lpstr>
      <vt:lpstr>File Disclosure</vt:lpstr>
      <vt:lpstr>File Disclosure</vt:lpstr>
      <vt:lpstr>File Disclosure</vt:lpstr>
      <vt:lpstr>File Disclosure</vt:lpstr>
      <vt:lpstr>File Disclosure</vt:lpstr>
      <vt:lpstr>Outline</vt:lpstr>
      <vt:lpstr>Paths 101</vt:lpstr>
      <vt:lpstr>Paths 101</vt:lpstr>
      <vt:lpstr>Paths 101</vt:lpstr>
      <vt:lpstr>Paths 101</vt:lpstr>
      <vt:lpstr>Paths 101</vt:lpstr>
      <vt:lpstr>Paths 101</vt:lpstr>
      <vt:lpstr>Outline</vt:lpstr>
      <vt:lpstr>Path Traversal</vt:lpstr>
      <vt:lpstr>Path Traversal</vt:lpstr>
      <vt:lpstr>Path Traversal</vt:lpstr>
      <vt:lpstr>Path Traversal</vt:lpstr>
      <vt:lpstr>Path Traversal</vt:lpstr>
      <vt:lpstr>Full Plain Path Traversal</vt:lpstr>
      <vt:lpstr>Full Plain Path Traversal</vt:lpstr>
      <vt:lpstr>Appended Path Traversal</vt:lpstr>
      <vt:lpstr>Appended Path Traversal</vt:lpstr>
      <vt:lpstr>Appended Path Traversal</vt:lpstr>
      <vt:lpstr>Appended Path Traversal</vt:lpstr>
      <vt:lpstr>Prepended Path Traversal </vt:lpstr>
      <vt:lpstr>Prepended Path Traversal</vt:lpstr>
      <vt:lpstr>Prepended Path Traversal</vt:lpstr>
      <vt:lpstr>Prepended Path Traversal</vt:lpstr>
      <vt:lpstr>Path Traversal</vt:lpstr>
      <vt:lpstr>Path Traversal</vt:lpstr>
      <vt:lpstr>Path Traversal</vt:lpstr>
      <vt:lpstr>Outline</vt:lpstr>
      <vt:lpstr>Fixes</vt:lpstr>
      <vt:lpstr>Fixes</vt:lpstr>
      <vt:lpstr>Fixes</vt:lpstr>
      <vt:lpstr>Outline</vt:lpstr>
      <vt:lpstr>Server-Side Request Forgery</vt:lpstr>
      <vt:lpstr>Server-Side Request Forgery</vt:lpstr>
      <vt:lpstr>Server-Side Request Forgery</vt:lpstr>
      <vt:lpstr>Server-Side Request Forgery</vt:lpstr>
      <vt:lpstr>Server-Side Request Forgery</vt:lpstr>
      <vt:lpstr>Server-Side Request Forgery</vt:lpstr>
      <vt:lpstr>Server-Side Request Forgery</vt:lpstr>
      <vt:lpstr>Server-Side Request Forgery</vt:lpstr>
      <vt:lpstr>Server-Side Request Forgery</vt:lpstr>
      <vt:lpstr>Server-Side Request Forgery</vt:lpstr>
      <vt:lpstr>Server-Side Request Forgery</vt:lpstr>
      <vt:lpstr>Server-Side Request Forgery</vt:lpstr>
      <vt:lpstr>Server-Side Request Forgery</vt:lpstr>
      <vt:lpstr>Server-Side Request Forgery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392</cp:revision>
  <cp:lastPrinted>2020-03-26T13:04:28Z</cp:lastPrinted>
  <dcterms:created xsi:type="dcterms:W3CDTF">2010-04-19T20:53:40Z</dcterms:created>
  <dcterms:modified xsi:type="dcterms:W3CDTF">2021-02-25T19:18:09Z</dcterms:modified>
</cp:coreProperties>
</file>