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7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3" d="2"/>
        <a:sy n="3" d="2"/>
      </p:scale>
      <p:origin x="-6" y="-1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1EFD-3F60-4791-A629-F7DE446406E5}" type="datetimeFigureOut">
              <a:rPr lang="es-CL" smtClean="0"/>
              <a:t>07-08-2025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05A1-3DCF-4D20-B090-E368DB254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6704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1EFD-3F60-4791-A629-F7DE446406E5}" type="datetimeFigureOut">
              <a:rPr lang="es-CL" smtClean="0"/>
              <a:t>07-08-2025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05A1-3DCF-4D20-B090-E368DB254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9058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1EFD-3F60-4791-A629-F7DE446406E5}" type="datetimeFigureOut">
              <a:rPr lang="es-CL" smtClean="0"/>
              <a:t>07-08-2025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05A1-3DCF-4D20-B090-E368DB254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1888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1EFD-3F60-4791-A629-F7DE446406E5}" type="datetimeFigureOut">
              <a:rPr lang="es-CL" smtClean="0"/>
              <a:t>07-08-2025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05A1-3DCF-4D20-B090-E368DB254CF8}" type="slidenum">
              <a:rPr lang="es-CL" smtClean="0"/>
              <a:t>‹Nº›</a:t>
            </a:fld>
            <a:endParaRPr lang="es-CL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1078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1EFD-3F60-4791-A629-F7DE446406E5}" type="datetimeFigureOut">
              <a:rPr lang="es-CL" smtClean="0"/>
              <a:t>07-08-2025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05A1-3DCF-4D20-B090-E368DB254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1253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1EFD-3F60-4791-A629-F7DE446406E5}" type="datetimeFigureOut">
              <a:rPr lang="es-CL" smtClean="0"/>
              <a:t>07-08-2025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05A1-3DCF-4D20-B090-E368DB254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1825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1EFD-3F60-4791-A629-F7DE446406E5}" type="datetimeFigureOut">
              <a:rPr lang="es-CL" smtClean="0"/>
              <a:t>07-08-2025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05A1-3DCF-4D20-B090-E368DB254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45614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1EFD-3F60-4791-A629-F7DE446406E5}" type="datetimeFigureOut">
              <a:rPr lang="es-CL" smtClean="0"/>
              <a:t>07-08-2025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05A1-3DCF-4D20-B090-E368DB254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6935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1EFD-3F60-4791-A629-F7DE446406E5}" type="datetimeFigureOut">
              <a:rPr lang="es-CL" smtClean="0"/>
              <a:t>07-08-2025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05A1-3DCF-4D20-B090-E368DB254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908702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F498D-45B8-D88E-6024-18602550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544BA8-512C-F7F2-9124-E7E53EB1B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E77623-BD97-4A54-12F2-1276A248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1EFD-3F60-4791-A629-F7DE446406E5}" type="datetimeFigureOut">
              <a:rPr lang="es-CL" smtClean="0"/>
              <a:t>07-08-2025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929C75-1EC5-D039-BBF0-4D5C3C2A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C9855C-AA52-4DCD-FFFD-67EA35C5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05A1-3DCF-4D20-B090-E368DB254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602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1EFD-3F60-4791-A629-F7DE446406E5}" type="datetimeFigureOut">
              <a:rPr lang="es-CL" smtClean="0"/>
              <a:t>07-08-2025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05A1-3DCF-4D20-B090-E368DB254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818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1EFD-3F60-4791-A629-F7DE446406E5}" type="datetimeFigureOut">
              <a:rPr lang="es-CL" smtClean="0"/>
              <a:t>07-08-2025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05A1-3DCF-4D20-B090-E368DB254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803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1EFD-3F60-4791-A629-F7DE446406E5}" type="datetimeFigureOut">
              <a:rPr lang="es-CL" smtClean="0"/>
              <a:t>07-08-2025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05A1-3DCF-4D20-B090-E368DB254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2625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1EFD-3F60-4791-A629-F7DE446406E5}" type="datetimeFigureOut">
              <a:rPr lang="es-CL" smtClean="0"/>
              <a:t>07-08-2025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05A1-3DCF-4D20-B090-E368DB254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376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1EFD-3F60-4791-A629-F7DE446406E5}" type="datetimeFigureOut">
              <a:rPr lang="es-CL" smtClean="0"/>
              <a:t>07-08-2025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05A1-3DCF-4D20-B090-E368DB254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285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1EFD-3F60-4791-A629-F7DE446406E5}" type="datetimeFigureOut">
              <a:rPr lang="es-CL" smtClean="0"/>
              <a:t>07-08-2025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05A1-3DCF-4D20-B090-E368DB254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757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1EFD-3F60-4791-A629-F7DE446406E5}" type="datetimeFigureOut">
              <a:rPr lang="es-CL" smtClean="0"/>
              <a:t>07-08-2025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05A1-3DCF-4D20-B090-E368DB254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188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91EFD-3F60-4791-A629-F7DE446406E5}" type="datetimeFigureOut">
              <a:rPr lang="es-CL" smtClean="0"/>
              <a:t>07-08-2025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305A1-3DCF-4D20-B090-E368DB254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449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5A91EFD-3F60-4791-A629-F7DE446406E5}" type="datetimeFigureOut">
              <a:rPr lang="es-CL" smtClean="0"/>
              <a:t>07-08-2025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DB305A1-3DCF-4D20-B090-E368DB254C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585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5" Type="http://schemas.microsoft.com/office/2007/relationships/hdphoto" Target="../media/hdphoto4.wdp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5BCB1-96F5-89B7-58AE-7F508B27A8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PROPUESTA ARQUITECTÓNICA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6700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1DE47A67-7F27-4B9B-8F8D-427737417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66963"/>
            <a:ext cx="5401396" cy="3424237"/>
          </a:xfrm>
        </p:spPr>
        <p:txBody>
          <a:bodyPr>
            <a:normAutofit/>
          </a:bodyPr>
          <a:lstStyle/>
          <a:p>
            <a:pPr algn="just"/>
            <a:r>
              <a:rPr lang="es-CL" dirty="0"/>
              <a:t>En esta lámina se puede ver el diagrama que representa la arquitectura final, la que se va a ir explicando capa a capa en las siguientes diapositivas. </a:t>
            </a:r>
          </a:p>
          <a:p>
            <a:endParaRPr lang="es-CL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1FC9CB3-5A87-4C7D-E4EB-D0D0E24D48BF}"/>
              </a:ext>
            </a:extLst>
          </p:cNvPr>
          <p:cNvSpPr txBox="1">
            <a:spLocks/>
          </p:cNvSpPr>
          <p:nvPr/>
        </p:nvSpPr>
        <p:spPr>
          <a:xfrm>
            <a:off x="913775" y="405542"/>
            <a:ext cx="5827494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Arquitectura por capas</a:t>
            </a:r>
            <a:endParaRPr lang="es-CL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1442A4B-0F6A-3720-0741-AF33BA7A9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256" y="1203630"/>
            <a:ext cx="4593068" cy="485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2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5980C-2A76-B6B1-D4AE-66BE891CF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05542"/>
            <a:ext cx="5827494" cy="1596177"/>
          </a:xfrm>
        </p:spPr>
        <p:txBody>
          <a:bodyPr/>
          <a:lstStyle/>
          <a:p>
            <a:r>
              <a:rPr lang="es-ES" dirty="0"/>
              <a:t>Capa de fuentes de datos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CF1256-C975-CED5-CABF-938909D0B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4789441" cy="3424107"/>
          </a:xfrm>
        </p:spPr>
        <p:txBody>
          <a:bodyPr>
            <a:normAutofit lnSpcReduction="10000"/>
          </a:bodyPr>
          <a:lstStyle/>
          <a:p>
            <a:pPr algn="just"/>
            <a:r>
              <a:rPr lang="es-CL" dirty="0"/>
              <a:t>En esta parte del diagrama se puede ver la capa fuentes de datos, que muestra los distintos puntos de donde se obtiene la información ya sea estructurada o desestructurada.</a:t>
            </a:r>
          </a:p>
          <a:p>
            <a:r>
              <a:rPr lang="es-CL" dirty="0"/>
              <a:t> Esta capa pasa a la capa de ingesta por medio de procesos </a:t>
            </a:r>
            <a:r>
              <a:rPr lang="es-CL" dirty="0" err="1"/>
              <a:t>etl</a:t>
            </a:r>
            <a:r>
              <a:rPr lang="es-CL" dirty="0"/>
              <a:t> o </a:t>
            </a:r>
            <a:r>
              <a:rPr lang="es-CL" dirty="0" err="1"/>
              <a:t>streaming</a:t>
            </a:r>
            <a:r>
              <a:rPr lang="es-CL" dirty="0"/>
              <a:t>.</a:t>
            </a:r>
          </a:p>
          <a:p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872777E-C4FD-A8CB-9325-983D59AEC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040" y="758330"/>
            <a:ext cx="2038635" cy="582058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36F15EA-5339-89E6-1ADF-7A13C87D5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47" b="89691" l="9091" r="93388">
                        <a14:foregroundMark x1="91736" y1="54639" x2="91736" y2="54639"/>
                        <a14:foregroundMark x1="93388" y1="52577" x2="93388" y2="52577"/>
                        <a14:foregroundMark x1="78512" y1="89691" x2="78512" y2="89691"/>
                        <a14:foregroundMark x1="77686" y1="19588" x2="77686" y2="195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38681" y="4584695"/>
            <a:ext cx="1152686" cy="92405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CBE23FB-4959-5239-6D5C-9CC4FF2D2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140" b="89535" l="7965" r="92920">
                        <a14:foregroundMark x1="93805" y1="50000" x2="93805" y2="50000"/>
                        <a14:foregroundMark x1="76991" y1="15116" x2="76991" y2="15116"/>
                        <a14:foregroundMark x1="76991" y1="88372" x2="76991" y2="88372"/>
                        <a14:foregroundMark x1="7965" y1="51163" x2="7965" y2="511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14892" y="2070058"/>
            <a:ext cx="1076475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2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83C3C-4D4E-280E-9553-C3CC90D99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3EE575-86E4-F1D6-481E-711DEB7C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05542"/>
            <a:ext cx="5827494" cy="1596177"/>
          </a:xfrm>
        </p:spPr>
        <p:txBody>
          <a:bodyPr/>
          <a:lstStyle/>
          <a:p>
            <a:r>
              <a:rPr lang="es-ES" dirty="0"/>
              <a:t>Capa de ingesta y almacenamiento de datos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95AFD0-4FDC-AA63-10DD-C1F7C55B2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001719"/>
            <a:ext cx="4789441" cy="427204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CL" dirty="0"/>
              <a:t>En esta parte del diagrama se puede ver la capa de ingesta de datos, que muestra donde se almacenan los datos después del proceso </a:t>
            </a:r>
            <a:r>
              <a:rPr lang="es-CL" dirty="0" err="1"/>
              <a:t>etl</a:t>
            </a:r>
            <a:r>
              <a:rPr lang="es-CL" dirty="0"/>
              <a:t> o </a:t>
            </a:r>
            <a:r>
              <a:rPr lang="es-CL" dirty="0" err="1"/>
              <a:t>streaming</a:t>
            </a:r>
            <a:r>
              <a:rPr lang="es-CL" dirty="0"/>
              <a:t>.</a:t>
            </a:r>
          </a:p>
          <a:p>
            <a:pPr algn="just"/>
            <a:r>
              <a:rPr lang="es-CL" dirty="0"/>
              <a:t>Según corresponda, los datos van al data </a:t>
            </a:r>
            <a:r>
              <a:rPr lang="es-CL" dirty="0" err="1"/>
              <a:t>lake</a:t>
            </a:r>
            <a:r>
              <a:rPr lang="es-CL" dirty="0"/>
              <a:t> (datos crudos) o al data </a:t>
            </a:r>
            <a:r>
              <a:rPr lang="es-CL" dirty="0" err="1"/>
              <a:t>warehouse</a:t>
            </a:r>
            <a:r>
              <a:rPr lang="es-CL" dirty="0"/>
              <a:t> (datos limpios), del data </a:t>
            </a:r>
            <a:r>
              <a:rPr lang="es-CL" dirty="0" err="1"/>
              <a:t>warehouse</a:t>
            </a:r>
            <a:r>
              <a:rPr lang="es-CL" dirty="0"/>
              <a:t> se puede crear data </a:t>
            </a:r>
            <a:r>
              <a:rPr lang="es-CL" dirty="0" err="1"/>
              <a:t>marts</a:t>
            </a:r>
            <a:r>
              <a:rPr lang="es-CL" dirty="0"/>
              <a:t> para áreas específicas.</a:t>
            </a:r>
          </a:p>
          <a:p>
            <a:pPr algn="just"/>
            <a:r>
              <a:rPr lang="es-CL" dirty="0"/>
              <a:t>Dentro del data </a:t>
            </a:r>
            <a:r>
              <a:rPr lang="es-CL" dirty="0" err="1"/>
              <a:t>warehouse</a:t>
            </a:r>
            <a:r>
              <a:rPr lang="es-CL" dirty="0"/>
              <a:t> se usan los modelos multidimensionales para obtener respuestas más rápidas a las consultas requeridas para el consumo de datos.</a:t>
            </a:r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9DF314-D7BB-7FFB-6986-A556ADFF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053" y="405542"/>
            <a:ext cx="2086266" cy="586821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3FFA925-8620-BDB1-17B6-795D2FDF9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140" b="89535" l="7965" r="92920">
                        <a14:foregroundMark x1="93805" y1="50000" x2="93805" y2="50000"/>
                        <a14:foregroundMark x1="76991" y1="15116" x2="76991" y2="15116"/>
                        <a14:foregroundMark x1="76991" y1="88372" x2="76991" y2="88372"/>
                        <a14:foregroundMark x1="7965" y1="51163" x2="7965" y2="511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73810" y="2114793"/>
            <a:ext cx="1076475" cy="81926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271FCE1-655A-0E55-37EC-DCC3CA5767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247" b="89691" l="9091" r="93388">
                        <a14:foregroundMark x1="91736" y1="54639" x2="91736" y2="54639"/>
                        <a14:foregroundMark x1="93388" y1="52577" x2="93388" y2="52577"/>
                        <a14:foregroundMark x1="78512" y1="89691" x2="78512" y2="89691"/>
                        <a14:foregroundMark x1="77686" y1="19588" x2="77686" y2="195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35704" y="4141882"/>
            <a:ext cx="1152686" cy="92405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4D2B576-13FE-D83D-F727-A705F7FB11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130" b="89431" l="7389" r="96552">
                        <a14:foregroundMark x1="92611" y1="44715" x2="92611" y2="44715"/>
                        <a14:foregroundMark x1="97044" y1="34146" x2="97044" y2="34146"/>
                        <a14:foregroundMark x1="7389" y1="60163" x2="7389" y2="60163"/>
                        <a14:foregroundMark x1="36946" y1="80488" x2="36946" y2="80488"/>
                        <a14:foregroundMark x1="39901" y1="80488" x2="39901" y2="80488"/>
                        <a14:foregroundMark x1="42857" y1="81301" x2="42857" y2="81301"/>
                        <a14:foregroundMark x1="44335" y1="81301" x2="44335" y2="81301"/>
                        <a14:backgroundMark x1="8867" y1="42276" x2="8867" y2="42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17893" y="3551870"/>
            <a:ext cx="1933845" cy="117173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F7DBA25-B7E5-A0C1-AFF5-2AB92BDEF6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8130" b="89431" l="7389" r="96552">
                        <a14:foregroundMark x1="92611" y1="44715" x2="92611" y2="44715"/>
                        <a14:foregroundMark x1="97044" y1="34146" x2="97044" y2="34146"/>
                        <a14:foregroundMark x1="7389" y1="60163" x2="7389" y2="60163"/>
                        <a14:foregroundMark x1="36946" y1="80488" x2="36946" y2="80488"/>
                        <a14:foregroundMark x1="39901" y1="80488" x2="39901" y2="80488"/>
                        <a14:foregroundMark x1="42857" y1="81301" x2="42857" y2="81301"/>
                        <a14:foregroundMark x1="44335" y1="81301" x2="44335" y2="81301"/>
                        <a14:backgroundMark x1="8867" y1="42276" x2="8867" y2="42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48717" y="4912815"/>
            <a:ext cx="1933845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6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6F742-D1E0-1E3C-63AC-DD5860CB9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F7324-44C5-A485-5453-323F1A05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05542"/>
            <a:ext cx="5827494" cy="1596177"/>
          </a:xfrm>
        </p:spPr>
        <p:txBody>
          <a:bodyPr/>
          <a:lstStyle/>
          <a:p>
            <a:r>
              <a:rPr lang="es-ES" dirty="0"/>
              <a:t>Capa de consumo de datos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124767-0209-D760-A2B9-C807202EF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4789441" cy="342410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CL" dirty="0"/>
              <a:t>Los datos limpios en el data </a:t>
            </a:r>
            <a:r>
              <a:rPr lang="es-CL" dirty="0" err="1"/>
              <a:t>warehouse</a:t>
            </a:r>
            <a:r>
              <a:rPr lang="es-CL" dirty="0"/>
              <a:t> o en los data </a:t>
            </a:r>
            <a:r>
              <a:rPr lang="es-CL" dirty="0" err="1"/>
              <a:t>marts</a:t>
            </a:r>
            <a:r>
              <a:rPr lang="es-CL" dirty="0"/>
              <a:t>, así como los datos enriquecidos dentro del data </a:t>
            </a:r>
            <a:r>
              <a:rPr lang="es-CL" dirty="0" err="1"/>
              <a:t>warehouse</a:t>
            </a:r>
            <a:r>
              <a:rPr lang="es-CL" dirty="0"/>
              <a:t>, se usan para crear información de </a:t>
            </a:r>
            <a:r>
              <a:rPr lang="es-CL" dirty="0" err="1"/>
              <a:t>business</a:t>
            </a:r>
            <a:r>
              <a:rPr lang="es-CL" dirty="0"/>
              <a:t> </a:t>
            </a:r>
            <a:r>
              <a:rPr lang="es-CL" dirty="0" err="1"/>
              <a:t>intelligence</a:t>
            </a:r>
            <a:r>
              <a:rPr lang="es-CL" dirty="0"/>
              <a:t>, para alimentar a los análisis predictivos y para generar informes para toma de decisiones. Basado en el modelo multidimensional del data </a:t>
            </a:r>
            <a:r>
              <a:rPr lang="es-CL" dirty="0" err="1"/>
              <a:t>warehouse</a:t>
            </a:r>
            <a:r>
              <a:rPr lang="es-CL"/>
              <a:t>.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3FBB9BE-7B19-A048-11ED-183CB78E3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715" y="537759"/>
            <a:ext cx="1981477" cy="578248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4136257-E56B-5C9D-665E-09AD81111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130" b="89431" l="7389" r="96552">
                        <a14:foregroundMark x1="92611" y1="44715" x2="92611" y2="44715"/>
                        <a14:foregroundMark x1="97044" y1="34146" x2="97044" y2="34146"/>
                        <a14:foregroundMark x1="7389" y1="60163" x2="7389" y2="60163"/>
                        <a14:foregroundMark x1="36946" y1="80488" x2="36946" y2="80488"/>
                        <a14:foregroundMark x1="39901" y1="80488" x2="39901" y2="80488"/>
                        <a14:foregroundMark x1="42857" y1="81301" x2="42857" y2="81301"/>
                        <a14:foregroundMark x1="44335" y1="81301" x2="44335" y2="81301"/>
                        <a14:backgroundMark x1="8867" y1="42276" x2="8867" y2="422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68961" y="4148121"/>
            <a:ext cx="1933845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0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319C6-8C4E-A649-4121-090BEB443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5C322-6F14-6E1D-22DF-A8CA62239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405542"/>
            <a:ext cx="5827494" cy="1596177"/>
          </a:xfrm>
        </p:spPr>
        <p:txBody>
          <a:bodyPr/>
          <a:lstStyle/>
          <a:p>
            <a:r>
              <a:rPr lang="es-ES" dirty="0"/>
              <a:t>Capa de gobernanza, calidad y seguridad de datos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1CE5A3-1E41-9DDE-17F0-FBCB31014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4789441" cy="3424107"/>
          </a:xfrm>
        </p:spPr>
        <p:txBody>
          <a:bodyPr>
            <a:normAutofit/>
          </a:bodyPr>
          <a:lstStyle/>
          <a:p>
            <a:pPr algn="just"/>
            <a:r>
              <a:rPr lang="es-CL" dirty="0"/>
              <a:t>La capa de gobernanza, calidad y seguridad de datos es una capa transversal a todo la arquitectura, ya que debe funcionar en todo el proceso, por eso se muestra que hay interacción desde y hacia cada capa del proyecto.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01A801BB-7EBD-DD16-899F-ED7EC1FAC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896" y="2168529"/>
            <a:ext cx="4885026" cy="4323284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BA06AB69-E67B-E3D6-3F1C-16E517124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896" y="1130695"/>
            <a:ext cx="4885026" cy="47503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EF01C64B-5531-1158-6FBC-CC69AD267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97917" l="10000" r="90000">
                        <a14:foregroundMark x1="57500" y1="91667" x2="57500" y2="91667"/>
                        <a14:foregroundMark x1="52500" y1="97917" x2="52500" y2="97917"/>
                        <a14:foregroundMark x1="20000" y1="76042" x2="20000" y2="76042"/>
                        <a14:foregroundMark x1="38750" y1="76042" x2="38750" y2="76042"/>
                        <a14:foregroundMark x1="71250" y1="77083" x2="83750" y2="77083"/>
                        <a14:foregroundMark x1="66250" y1="38542" x2="85000" y2="37500"/>
                        <a14:foregroundMark x1="36250" y1="36458" x2="15000" y2="35417"/>
                        <a14:foregroundMark x1="17500" y1="36458" x2="51250" y2="15625"/>
                        <a14:foregroundMark x1="57500" y1="14583" x2="86250" y2="34375"/>
                        <a14:foregroundMark x1="32500" y1="77083" x2="32500" y2="77083"/>
                        <a14:foregroundMark x1="30000" y1="77083" x2="30000" y2="77083"/>
                        <a14:foregroundMark x1="25000" y1="77083" x2="25000" y2="770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58356" y="1367122"/>
            <a:ext cx="762106" cy="91452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843D422-E021-78C4-899C-054ABC0253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97917" l="10000" r="90000">
                        <a14:foregroundMark x1="57500" y1="91667" x2="57500" y2="91667"/>
                        <a14:foregroundMark x1="52500" y1="97917" x2="52500" y2="97917"/>
                        <a14:foregroundMark x1="20000" y1="76042" x2="20000" y2="76042"/>
                        <a14:foregroundMark x1="38750" y1="76042" x2="38750" y2="76042"/>
                        <a14:foregroundMark x1="71250" y1="77083" x2="83750" y2="77083"/>
                        <a14:foregroundMark x1="66250" y1="38542" x2="85000" y2="37500"/>
                        <a14:foregroundMark x1="36250" y1="36458" x2="15000" y2="35417"/>
                        <a14:foregroundMark x1="17500" y1="36458" x2="51250" y2="15625"/>
                        <a14:foregroundMark x1="57500" y1="14583" x2="86250" y2="34375"/>
                        <a14:foregroundMark x1="32500" y1="77083" x2="32500" y2="77083"/>
                        <a14:foregroundMark x1="30000" y1="77083" x2="30000" y2="77083"/>
                        <a14:foregroundMark x1="25000" y1="77083" x2="25000" y2="770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40679" y="1367122"/>
            <a:ext cx="762106" cy="91452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B020959-D5B3-D286-712B-4666743BB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375" b="97917" l="10000" r="90000">
                        <a14:foregroundMark x1="57500" y1="91667" x2="57500" y2="91667"/>
                        <a14:foregroundMark x1="52500" y1="97917" x2="52500" y2="97917"/>
                        <a14:foregroundMark x1="20000" y1="76042" x2="20000" y2="76042"/>
                        <a14:foregroundMark x1="38750" y1="76042" x2="38750" y2="76042"/>
                        <a14:foregroundMark x1="71250" y1="77083" x2="83750" y2="77083"/>
                        <a14:foregroundMark x1="66250" y1="38542" x2="85000" y2="37500"/>
                        <a14:foregroundMark x1="36250" y1="36458" x2="15000" y2="35417"/>
                        <a14:foregroundMark x1="17500" y1="36458" x2="51250" y2="15625"/>
                        <a14:foregroundMark x1="57500" y1="14583" x2="86250" y2="34375"/>
                        <a14:foregroundMark x1="32500" y1="77083" x2="32500" y2="77083"/>
                        <a14:foregroundMark x1="30000" y1="77083" x2="30000" y2="77083"/>
                        <a14:foregroundMark x1="25000" y1="77083" x2="25000" y2="770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76033" y="1367122"/>
            <a:ext cx="762106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1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F8202F36140241A64F86A5A6F47084" ma:contentTypeVersion="13" ma:contentTypeDescription="Create a new document." ma:contentTypeScope="" ma:versionID="b746b3fd42cb9a9b7cd87eedd61b1e1f">
  <xsd:schema xmlns:xsd="http://www.w3.org/2001/XMLSchema" xmlns:xs="http://www.w3.org/2001/XMLSchema" xmlns:p="http://schemas.microsoft.com/office/2006/metadata/properties" xmlns:ns3="5ce9e880-77c1-4880-808f-9460fdbffeb7" xmlns:ns4="01235c40-aa41-47b9-96f6-4a8e9267a275" targetNamespace="http://schemas.microsoft.com/office/2006/metadata/properties" ma:root="true" ma:fieldsID="f1accb207d54145e8491b33612e99480" ns3:_="" ns4:_="">
    <xsd:import namespace="5ce9e880-77c1-4880-808f-9460fdbffeb7"/>
    <xsd:import namespace="01235c40-aa41-47b9-96f6-4a8e9267a2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e9e880-77c1-4880-808f-9460fdbffe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235c40-aa41-47b9-96f6-4a8e9267a27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ce9e880-77c1-4880-808f-9460fdbffeb7" xsi:nil="true"/>
  </documentManagement>
</p:properties>
</file>

<file path=customXml/itemProps1.xml><?xml version="1.0" encoding="utf-8"?>
<ds:datastoreItem xmlns:ds="http://schemas.openxmlformats.org/officeDocument/2006/customXml" ds:itemID="{36754791-DD34-41B6-973B-ED82F0CE7A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4A2B4E-5A4D-43F6-A7AF-E6AD5FE042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e9e880-77c1-4880-808f-9460fdbffeb7"/>
    <ds:schemaRef ds:uri="01235c40-aa41-47b9-96f6-4a8e9267a2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260C42-7337-4DB9-99DE-F267F6D2ACB3}">
  <ds:schemaRefs>
    <ds:schemaRef ds:uri="http://schemas.microsoft.com/office/2006/documentManagement/types"/>
    <ds:schemaRef ds:uri="http://schemas.microsoft.com/office/infopath/2007/PartnerControls"/>
    <ds:schemaRef ds:uri="01235c40-aa41-47b9-96f6-4a8e9267a275"/>
    <ds:schemaRef ds:uri="http://purl.org/dc/terms/"/>
    <ds:schemaRef ds:uri="5ce9e880-77c1-4880-808f-9460fdbffeb7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180</TotalTime>
  <Words>293</Words>
  <Application>Microsoft Office PowerPoint</Application>
  <PresentationFormat>Panorámica</PresentationFormat>
  <Paragraphs>14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Tw Cen MT</vt:lpstr>
      <vt:lpstr>Gota</vt:lpstr>
      <vt:lpstr>PROPUESTA ARQUITECTÓNICA</vt:lpstr>
      <vt:lpstr>Presentación de PowerPoint</vt:lpstr>
      <vt:lpstr>Capa de fuentes de datos</vt:lpstr>
      <vt:lpstr>Capa de ingesta y almacenamiento de datos</vt:lpstr>
      <vt:lpstr>Capa de consumo de datos</vt:lpstr>
      <vt:lpstr>Capa de gobernanza, calidad y seguridad de datos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MONCADA MUÑOZ FRANCISCA</dc:creator>
  <cp:lastModifiedBy>MONCADA MUÑOZ FRANCISCA</cp:lastModifiedBy>
  <cp:revision>4</cp:revision>
  <dcterms:created xsi:type="dcterms:W3CDTF">2025-08-07T15:08:15Z</dcterms:created>
  <dcterms:modified xsi:type="dcterms:W3CDTF">2025-08-07T18:18:01Z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0x010100A9F8202F36140241A64F86A5A6F47084</vt:lpwstr>
  </property>
</Properties>
</file>