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7"/>
  </p:notesMasterIdLst>
  <p:handoutMasterIdLst>
    <p:handoutMasterId r:id="rId8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38" r:id="rId11"/>
    <p:sldId id="265" r:id="rId12"/>
    <p:sldId id="342" r:id="rId13"/>
    <p:sldId id="341" r:id="rId14"/>
    <p:sldId id="343" r:id="rId15"/>
    <p:sldId id="344" r:id="rId16"/>
    <p:sldId id="345" r:id="rId17"/>
    <p:sldId id="346" r:id="rId18"/>
    <p:sldId id="347" r:id="rId19"/>
    <p:sldId id="349" r:id="rId20"/>
    <p:sldId id="350" r:id="rId21"/>
    <p:sldId id="351" r:id="rId22"/>
    <p:sldId id="352" r:id="rId23"/>
    <p:sldId id="353" r:id="rId24"/>
    <p:sldId id="360" r:id="rId25"/>
    <p:sldId id="355" r:id="rId26"/>
    <p:sldId id="357" r:id="rId27"/>
    <p:sldId id="358" r:id="rId28"/>
    <p:sldId id="359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361" r:id="rId39"/>
    <p:sldId id="364" r:id="rId40"/>
    <p:sldId id="362" r:id="rId41"/>
    <p:sldId id="363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373" r:id="rId51"/>
    <p:sldId id="374" r:id="rId52"/>
    <p:sldId id="375" r:id="rId53"/>
    <p:sldId id="298" r:id="rId54"/>
    <p:sldId id="299" r:id="rId55"/>
    <p:sldId id="300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6" r:id="rId66"/>
    <p:sldId id="385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19" r:id="rId77"/>
    <p:sldId id="320" r:id="rId78"/>
    <p:sldId id="396" r:id="rId79"/>
    <p:sldId id="321" r:id="rId80"/>
    <p:sldId id="322" r:id="rId81"/>
    <p:sldId id="328" r:id="rId82"/>
    <p:sldId id="613" r:id="rId83"/>
    <p:sldId id="608" r:id="rId84"/>
    <p:sldId id="329" r:id="rId85"/>
    <p:sldId id="330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3B612B-C933-407A-8D72-BA676F157924}">
          <p14:sldIdLst>
            <p14:sldId id="256"/>
            <p14:sldId id="257"/>
          </p14:sldIdLst>
        </p14:section>
        <p14:section name="Why Trees?" id="{A49FE0CD-D5FE-41CF-AD78-18F371646EED}">
          <p14:sldIdLst>
            <p14:sldId id="258"/>
            <p14:sldId id="259"/>
            <p14:sldId id="260"/>
            <p14:sldId id="261"/>
            <p14:sldId id="262"/>
          </p14:sldIdLst>
        </p14:section>
        <p14:section name="Trees and Related Terminology" id="{4663ADA5-0691-4718-BDC7-ADC6B192DB0C}">
          <p14:sldIdLst>
            <p14:sldId id="263"/>
            <p14:sldId id="264"/>
            <p14:sldId id="338"/>
            <p14:sldId id="265"/>
            <p14:sldId id="342"/>
            <p14:sldId id="341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53"/>
            <p14:sldId id="360"/>
            <p14:sldId id="355"/>
            <p14:sldId id="357"/>
            <p14:sldId id="358"/>
            <p14:sldId id="359"/>
          </p14:sldIdLst>
        </p14:section>
        <p14:section name="Implementing Trees" id="{661CF430-2714-4DEA-A83C-E6F3704DDA21}">
          <p14:sldIdLst>
            <p14:sldId id="271"/>
            <p14:sldId id="272"/>
            <p14:sldId id="273"/>
            <p14:sldId id="274"/>
            <p14:sldId id="275"/>
          </p14:sldIdLst>
        </p14:section>
        <p14:section name="Traversing Tree-Like Structures" id="{B2CC2100-5CDF-4A3B-BE2E-39741B86669E}">
          <p14:sldIdLst>
            <p14:sldId id="276"/>
            <p14:sldId id="277"/>
            <p14:sldId id="278"/>
            <p14:sldId id="279"/>
            <p14:sldId id="361"/>
            <p14:sldId id="364"/>
            <p14:sldId id="362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298"/>
            <p14:sldId id="299"/>
            <p14:sldId id="300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19"/>
            <p14:sldId id="320"/>
            <p14:sldId id="396"/>
          </p14:sldIdLst>
        </p14:section>
        <p14:section name="Conclusion" id="{064F7AC5-5C95-4935-B0E8-2CAE262A4585}">
          <p14:sldIdLst>
            <p14:sldId id="321"/>
          </p14:sldIdLst>
        </p14:section>
        <p14:section name="Summary" id="{3DF27C43-726A-411A-9062-BAEF3C383E66}">
          <p14:sldIdLst>
            <p14:sldId id="322"/>
            <p14:sldId id="328"/>
            <p14:sldId id="613"/>
            <p14:sldId id="60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4C"/>
    <a:srgbClr val="FF1E1E"/>
    <a:srgbClr val="37FF92"/>
    <a:srgbClr val="D1D5DD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4" autoAdjust="0"/>
    <p:restoredTop sz="95283" autoAdjust="0"/>
  </p:normalViewPr>
  <p:slideViewPr>
    <p:cSldViewPr showGuides="1">
      <p:cViewPr varScale="1">
        <p:scale>
          <a:sx n="82" d="100"/>
          <a:sy n="82" d="100"/>
        </p:scale>
        <p:origin x="85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24.10.2022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70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2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603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36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76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8920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Trees Related Terminology and Traversal Algorithms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Representation and Traversal (BFS, DFS)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Box 10"/>
          <p:cNvSpPr txBox="1"/>
          <p:nvPr/>
        </p:nvSpPr>
        <p:spPr>
          <a:xfrm rot="19997932">
            <a:off x="6782382" y="1871873"/>
            <a:ext cx="2776024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Trees,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BFS and DFS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66859" y="2120386"/>
            <a:ext cx="3151561" cy="2510572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2">
            <a:extLst>
              <a:ext uri="{FF2B5EF4-FFF2-40B4-BE49-F238E27FC236}">
                <a16:creationId xmlns:a16="http://schemas.microsoft.com/office/drawing/2014/main" id="{8D3C271B-05D0-C44C-91B2-8596CE3CE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8004" y="4464000"/>
            <a:ext cx="1434211" cy="0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 -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6090C5-3BC7-2643-ADDD-9A5A56CBA65D}"/>
              </a:ext>
            </a:extLst>
          </p:cNvPr>
          <p:cNvGrpSpPr/>
          <p:nvPr/>
        </p:nvGrpSpPr>
        <p:grpSpPr>
          <a:xfrm>
            <a:off x="1551000" y="2072739"/>
            <a:ext cx="3802600" cy="2712521"/>
            <a:chOff x="4716721" y="1859461"/>
            <a:chExt cx="3802600" cy="2712521"/>
          </a:xfrm>
        </p:grpSpPr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AF20B199-3514-FB4E-9CDF-52B59E78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6900" y="3383500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8EBA80BF-A8EA-F845-BA20-635E0C759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3485" y="3383500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81C2A0AA-17F2-E247-8CE0-0D26BA1A4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0999" y="2378919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D1374B62-693B-4C46-AE96-BAF656D5B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518" y="1859461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5B096B0-9832-3D4D-886A-CD03D79F0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721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4613E69E-0DCA-7343-8B52-79EB1AEAA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761" y="3924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BEE52EFA-B8BC-8B40-B586-37AC9D44E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936" y="3924000"/>
              <a:ext cx="661385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94CAB21D-08E5-854E-8B45-2DE291D6F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7584" y="2378919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A6FC18A-EDF5-D945-84DF-BDA3C3D4A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317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721EA0-69E9-E84A-9B84-24A1A0BC63AC}"/>
              </a:ext>
            </a:extLst>
          </p:cNvPr>
          <p:cNvGrpSpPr/>
          <p:nvPr/>
        </p:nvGrpSpPr>
        <p:grpSpPr>
          <a:xfrm>
            <a:off x="7028941" y="2072739"/>
            <a:ext cx="3802600" cy="2712521"/>
            <a:chOff x="4716721" y="1859461"/>
            <a:chExt cx="3802600" cy="2712521"/>
          </a:xfrm>
        </p:grpSpPr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FE57D846-7DF8-7445-8FE1-28A52FE54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6900" y="3383500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92FA1F2B-80AA-5E45-A840-50568E76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3485" y="3383500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5D703323-6550-A746-B2DE-D7A67343B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0999" y="2378919"/>
              <a:ext cx="575451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Oval 4">
              <a:extLst>
                <a:ext uri="{FF2B5EF4-FFF2-40B4-BE49-F238E27FC236}">
                  <a16:creationId xmlns:a16="http://schemas.microsoft.com/office/drawing/2014/main" id="{76B0DDE9-8BF7-DD4C-8331-2CB05DDB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4518" y="1859461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5C657918-FB5D-8C4E-839F-F878153A9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721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9782EC03-EB7D-054D-8927-03D4D99FC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761" y="3924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F693696C-7802-6644-8F1A-5D6FDA58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936" y="3924000"/>
              <a:ext cx="661385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EDD7F6D7-EDDD-CE48-84E5-1196DE859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7584" y="2378919"/>
              <a:ext cx="563416" cy="600081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E5CB74-91AF-9342-BAFD-448390B9C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317" y="2889000"/>
              <a:ext cx="662964" cy="647982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</p:grpSp>
      <p:pic>
        <p:nvPicPr>
          <p:cNvPr id="38" name="Graphic 37" descr="Tick with solid fill">
            <a:extLst>
              <a:ext uri="{FF2B5EF4-FFF2-40B4-BE49-F238E27FC236}">
                <a16:creationId xmlns:a16="http://schemas.microsoft.com/office/drawing/2014/main" id="{7986CD96-F630-3243-A391-DD8C8794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5850" y="4697772"/>
            <a:ext cx="914400" cy="914400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E32E81C2-916F-1F4A-AE3D-19A6E3704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7909" y="4691359"/>
            <a:ext cx="914400" cy="914400"/>
          </a:xfrm>
          <a:prstGeom prst="rect">
            <a:avLst/>
          </a:prstGeom>
        </p:spPr>
      </p:pic>
      <p:sp>
        <p:nvSpPr>
          <p:cNvPr id="42" name="AutoShape 5">
            <a:extLst>
              <a:ext uri="{FF2B5EF4-FFF2-40B4-BE49-F238E27FC236}">
                <a16:creationId xmlns:a16="http://schemas.microsoft.com/office/drawing/2014/main" id="{25113BAF-2DB7-E94E-BD6F-96326AD3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116" y="5560702"/>
            <a:ext cx="4220883" cy="544830"/>
          </a:xfrm>
          <a:prstGeom prst="wedgeRoundRectCallout">
            <a:avLst>
              <a:gd name="adj1" fmla="val -2383"/>
              <a:gd name="adj2" fmla="val -18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graph is not a 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AutoShape 5">
            <a:extLst>
              <a:ext uri="{FF2B5EF4-FFF2-40B4-BE49-F238E27FC236}">
                <a16:creationId xmlns:a16="http://schemas.microsoft.com/office/drawing/2014/main" id="{FB5DF7E3-F6BA-1544-81EE-60F3C5FA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362" y="5560702"/>
            <a:ext cx="4220883" cy="544830"/>
          </a:xfrm>
          <a:prstGeom prst="wedgeRoundRectCallout">
            <a:avLst>
              <a:gd name="adj1" fmla="val -2383"/>
              <a:gd name="adj2" fmla="val -182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graph is a Tree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4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r>
              <a:rPr lang="en-US" dirty="0">
                <a:sym typeface="Symbol" pitchFamily="18" charset="2"/>
              </a:rPr>
              <a:t>, there must be only one root node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35C24E23-E757-0241-AC10-A8A3DF2F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003389AC-102B-754B-8087-CA86853E0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6D9C5DC1-C8C3-AF4C-8DBB-CDEF56988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0E9D7AC2-C99C-9F40-9C45-A348BD36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50" name="Oval 10"/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6ADEA1AF-CA91-8847-A1D5-20FB75B6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7" name="Line 12">
            <a:extLst>
              <a:ext uri="{FF2B5EF4-FFF2-40B4-BE49-F238E27FC236}">
                <a16:creationId xmlns:a16="http://schemas.microsoft.com/office/drawing/2014/main" id="{2287BD2D-D6CA-6546-A1FF-F4B4D6788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147671A4-9DFD-724A-8D8A-6B19B9538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469F2B14-1AB2-C442-B315-5C303D76D9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DC5709A0-7FA0-174B-8F7C-6C9CEF922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0962F287-9AF0-A940-8075-270DE97B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3050EDE-445E-5348-B678-A086233D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97424207-DEC1-3748-B1A0-509D8E02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23A9F2E3-AAF6-D44B-A127-D7176216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9265F377-F38C-3645-8EC7-9937AC00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106DA3B6-FC03-6948-BB4E-2B1C0574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C935A7A9-1A95-0A42-92EC-CC9BB3B2E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7EF550DF-E4EC-AD46-A89A-3EEE38452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C508AB29-7892-D94F-BA09-273B37FD6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id="{D9F88AB7-D083-2B47-ADB6-47BBB77ED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53" name="Oval 9">
            <a:extLst>
              <a:ext uri="{FF2B5EF4-FFF2-40B4-BE49-F238E27FC236}">
                <a16:creationId xmlns:a16="http://schemas.microsoft.com/office/drawing/2014/main" id="{273716E8-84D2-C940-AF0D-E0991A54F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064738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 </a:t>
            </a:r>
            <a:r>
              <a:rPr lang="en-US" dirty="0">
                <a:sym typeface="Symbol" pitchFamily="18" charset="2"/>
              </a:rPr>
              <a:t>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28203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40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Parent </a:t>
            </a:r>
            <a:r>
              <a:rPr lang="en-US" dirty="0">
                <a:sym typeface="Symbol" pitchFamily="18" charset="2"/>
              </a:rPr>
              <a:t>– node, which has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one or more children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9824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connected 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moving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r>
              <a:rPr lang="en-US" dirty="0"/>
              <a:t>, an immediate descendant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397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nodes with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071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repeated proceeding from child to parent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031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3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4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35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8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9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40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38" grpId="0" animBg="1"/>
      <p:bldP spid="41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Descendant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repeated proceeding from parent to child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82924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>
                <a:sym typeface="Symbol" pitchFamily="18" charset="2"/>
              </a:rPr>
              <a:t>– total number of a children for a node 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28" name="AutoShape 5">
            <a:extLst>
              <a:ext uri="{FF2B5EF4-FFF2-40B4-BE49-F238E27FC236}">
                <a16:creationId xmlns:a16="http://schemas.microsoft.com/office/drawing/2014/main" id="{7FF823B0-A6B2-8B44-8D4C-56259605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992" y="2875333"/>
            <a:ext cx="3011128" cy="578882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Degree(C) = 2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4E72E70-F4E0-D848-A2F3-3913857D4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83" y="2875333"/>
            <a:ext cx="3011128" cy="578882"/>
          </a:xfrm>
          <a:prstGeom prst="wedgeRoundRectCallout">
            <a:avLst>
              <a:gd name="adj1" fmla="val 46173"/>
              <a:gd name="adj2" fmla="val 87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sym typeface="Symbol" pitchFamily="18" charset="2"/>
              </a:rPr>
              <a:t>Degree(B) = 3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676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3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4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15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19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20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7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8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2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3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7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38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39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42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animClr clrSpc="rgb" dir="cw">
                                      <p:cBhvr>
                                        <p:cTn id="43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D8A8"/>
                                      </p:to>
                                    </p:animClr>
                                    <p:set>
                                      <p:cBhvr>
                                        <p:cTn id="44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Node </a:t>
            </a:r>
            <a:r>
              <a:rPr lang="en-US" dirty="0">
                <a:sym typeface="Symbol" pitchFamily="18" charset="2"/>
              </a:rPr>
              <a:t>– node without any children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7835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247961" indent="-376238">
              <a:lnSpc>
                <a:spcPct val="100000"/>
              </a:lnSpc>
            </a:pPr>
            <a:r>
              <a:rPr lang="en-US" dirty="0"/>
              <a:t>Why Trees?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noProof="1"/>
              <a:t>Definition and use cases of trees</a:t>
            </a:r>
            <a:endParaRPr lang="en-US" dirty="0"/>
          </a:p>
          <a:p>
            <a:pPr marL="247961" indent="-376238">
              <a:lnSpc>
                <a:spcPct val="100000"/>
              </a:lnSpc>
            </a:pPr>
            <a:r>
              <a:rPr lang="en-US" sz="3400" dirty="0"/>
              <a:t>Trees and Related Terminology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Node, Edge, Root, etc.</a:t>
            </a:r>
            <a:endParaRPr lang="en-US" sz="3200" dirty="0"/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Implementing Trees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Recursive Tree Data Structure</a:t>
            </a:r>
          </a:p>
          <a:p>
            <a:pPr marL="247961" indent="-376238">
              <a:lnSpc>
                <a:spcPct val="100000"/>
              </a:lnSpc>
            </a:pPr>
            <a:r>
              <a:rPr lang="en-US" dirty="0"/>
              <a:t>Traversing Tree-Like Structures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dirty="0"/>
              <a:t>BFS and DFS traversal</a:t>
            </a:r>
            <a:endParaRPr lang="en-US" dirty="0">
              <a:latin typeface="+mj-lt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Internal Node </a:t>
            </a:r>
            <a:r>
              <a:rPr lang="en-US" dirty="0">
                <a:sym typeface="Symbol" pitchFamily="18" charset="2"/>
              </a:rPr>
              <a:t>– every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non-leaf</a:t>
            </a:r>
            <a:r>
              <a:rPr lang="en-US" dirty="0">
                <a:sym typeface="Symbol" pitchFamily="18" charset="2"/>
              </a:rPr>
              <a:t> node, also know as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817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3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6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18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1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3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2D4FC"/>
                                      </p:to>
                                    </p:animClr>
                                    <p:set>
                                      <p:cBhvr>
                                        <p:cTn id="28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8" name="Group 573447">
            <a:extLst>
              <a:ext uri="{FF2B5EF4-FFF2-40B4-BE49-F238E27FC236}">
                <a16:creationId xmlns:a16="http://schemas.microsoft.com/office/drawing/2014/main" id="{AC599DD6-B9B9-F54B-A05F-D9A2568152EA}"/>
              </a:ext>
            </a:extLst>
          </p:cNvPr>
          <p:cNvGrpSpPr/>
          <p:nvPr/>
        </p:nvGrpSpPr>
        <p:grpSpPr>
          <a:xfrm>
            <a:off x="1010999" y="2852991"/>
            <a:ext cx="9000001" cy="3141009"/>
            <a:chOff x="1010999" y="2852991"/>
            <a:chExt cx="9000001" cy="314100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BABCAD5-B91E-904B-BDF7-86B598FA8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00" y="2852991"/>
              <a:ext cx="4604231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E5DB25A-3171-E24E-B665-24AA8589DEA3}"/>
                </a:ext>
              </a:extLst>
            </p:cNvPr>
            <p:cNvCxnSpPr>
              <a:cxnSpLocks/>
            </p:cNvCxnSpPr>
            <p:nvPr/>
          </p:nvCxnSpPr>
          <p:spPr>
            <a:xfrm>
              <a:off x="1011000" y="3864857"/>
              <a:ext cx="2718402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B96991-6E38-8F4D-8EF0-B85AD4063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999" y="4914000"/>
              <a:ext cx="1665001" cy="12422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DB2BF6A-0947-F245-A340-5D5F6E3F79D8}"/>
                </a:ext>
              </a:extLst>
            </p:cNvPr>
            <p:cNvCxnSpPr>
              <a:cxnSpLocks/>
            </p:cNvCxnSpPr>
            <p:nvPr/>
          </p:nvCxnSpPr>
          <p:spPr>
            <a:xfrm>
              <a:off x="8184080" y="3879000"/>
              <a:ext cx="1826920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499B97A-F38A-AC44-BDA9-FD37EAAFFB85}"/>
                </a:ext>
              </a:extLst>
            </p:cNvPr>
            <p:cNvCxnSpPr>
              <a:cxnSpLocks/>
            </p:cNvCxnSpPr>
            <p:nvPr/>
          </p:nvCxnSpPr>
          <p:spPr>
            <a:xfrm>
              <a:off x="4388784" y="3879000"/>
              <a:ext cx="3152447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03349EF-EBEF-EF41-BE6C-F63039971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13115" y="4914000"/>
              <a:ext cx="412705" cy="1582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B6CDEF-54E0-C34A-BDF3-4D862A183138}"/>
                </a:ext>
              </a:extLst>
            </p:cNvPr>
            <p:cNvCxnSpPr>
              <a:cxnSpLocks/>
            </p:cNvCxnSpPr>
            <p:nvPr/>
          </p:nvCxnSpPr>
          <p:spPr>
            <a:xfrm>
              <a:off x="4388784" y="4914000"/>
              <a:ext cx="405849" cy="29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93C652-2556-464B-AB0B-06F0D7B15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560" y="4913082"/>
              <a:ext cx="1035000" cy="918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2746D67-B1E1-FC4F-BF0D-D5BB2E541718}"/>
                </a:ext>
              </a:extLst>
            </p:cNvPr>
            <p:cNvCxnSpPr>
              <a:cxnSpLocks/>
            </p:cNvCxnSpPr>
            <p:nvPr/>
          </p:nvCxnSpPr>
          <p:spPr>
            <a:xfrm>
              <a:off x="7132524" y="4914000"/>
              <a:ext cx="1447375" cy="22417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8E63129-210F-0940-BDF9-121464F009EF}"/>
                </a:ext>
              </a:extLst>
            </p:cNvPr>
            <p:cNvCxnSpPr>
              <a:cxnSpLocks/>
            </p:cNvCxnSpPr>
            <p:nvPr/>
          </p:nvCxnSpPr>
          <p:spPr>
            <a:xfrm>
              <a:off x="9228120" y="4914000"/>
              <a:ext cx="782880" cy="7129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6B28A1-A0EA-6642-A181-A5B629288B04}"/>
                </a:ext>
              </a:extLst>
            </p:cNvPr>
            <p:cNvCxnSpPr>
              <a:cxnSpLocks/>
            </p:cNvCxnSpPr>
            <p:nvPr/>
          </p:nvCxnSpPr>
          <p:spPr>
            <a:xfrm>
              <a:off x="7148799" y="5984904"/>
              <a:ext cx="2862201" cy="9096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E88E45F-9F06-7842-A034-18958DA2C591}"/>
                </a:ext>
              </a:extLst>
            </p:cNvPr>
            <p:cNvCxnSpPr>
              <a:cxnSpLocks/>
            </p:cNvCxnSpPr>
            <p:nvPr/>
          </p:nvCxnSpPr>
          <p:spPr>
            <a:xfrm>
              <a:off x="5434560" y="5994000"/>
              <a:ext cx="1035000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AEE438-B6DD-9446-9489-4A50A690D9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487" y="5994000"/>
              <a:ext cx="1432688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08536D-1EE3-F946-BB02-9DB8F7160B2E}"/>
                </a:ext>
              </a:extLst>
            </p:cNvPr>
            <p:cNvCxnSpPr>
              <a:cxnSpLocks/>
            </p:cNvCxnSpPr>
            <p:nvPr/>
          </p:nvCxnSpPr>
          <p:spPr>
            <a:xfrm>
              <a:off x="1036848" y="5994000"/>
              <a:ext cx="1639152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FFE3D4-F1C8-9941-A226-50258F6D82F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248" y="2859135"/>
              <a:ext cx="3700752" cy="0"/>
            </a:xfrm>
            <a:prstGeom prst="line">
              <a:avLst/>
            </a:prstGeom>
            <a:ln w="57150" cap="flat" cmpd="sng" algn="ctr">
              <a:solidFill>
                <a:schemeClr val="accent3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>
                <a:sym typeface="Symbol" pitchFamily="18" charset="2"/>
              </a:rPr>
              <a:t>– each step from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 to bottom</a:t>
            </a:r>
            <a:r>
              <a:rPr lang="en-US" dirty="0">
                <a:sym typeface="Symbol" pitchFamily="18" charset="2"/>
              </a:rPr>
              <a:t> starting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from 0 </a:t>
            </a:r>
            <a:r>
              <a:rPr lang="en-US" dirty="0">
                <a:sym typeface="Symbol" pitchFamily="18" charset="2"/>
              </a:rPr>
              <a:t>is called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level of a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573447" name="TextBox 573446">
            <a:extLst>
              <a:ext uri="{FF2B5EF4-FFF2-40B4-BE49-F238E27FC236}">
                <a16:creationId xmlns:a16="http://schemas.microsoft.com/office/drawing/2014/main" id="{F5F1B775-9663-5B43-AFEC-D09CF9F02881}"/>
              </a:ext>
            </a:extLst>
          </p:cNvPr>
          <p:cNvSpPr txBox="1"/>
          <p:nvPr/>
        </p:nvSpPr>
        <p:spPr>
          <a:xfrm>
            <a:off x="10101000" y="2592559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FD1B34-4E9B-CB4F-A184-E7350E550CF4}"/>
              </a:ext>
            </a:extLst>
          </p:cNvPr>
          <p:cNvSpPr txBox="1"/>
          <p:nvPr/>
        </p:nvSpPr>
        <p:spPr>
          <a:xfrm>
            <a:off x="10101000" y="3564123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49B38B-B063-A44E-AD1C-C052FA2CD6F6}"/>
              </a:ext>
            </a:extLst>
          </p:cNvPr>
          <p:cNvSpPr txBox="1"/>
          <p:nvPr/>
        </p:nvSpPr>
        <p:spPr>
          <a:xfrm>
            <a:off x="10101000" y="4622891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0DFEC0-18EF-9149-969B-16DECD5FBE89}"/>
              </a:ext>
            </a:extLst>
          </p:cNvPr>
          <p:cNvSpPr txBox="1"/>
          <p:nvPr/>
        </p:nvSpPr>
        <p:spPr>
          <a:xfrm>
            <a:off x="10101000" y="5681659"/>
            <a:ext cx="11583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2400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191583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7" grpId="0" animBg="1"/>
      <p:bldP spid="75" grpId="0" animBg="1"/>
      <p:bldP spid="76" grpId="0" animBg="1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 </a:t>
            </a:r>
            <a:r>
              <a:rPr lang="en-US" dirty="0">
                <a:sym typeface="Symbol" pitchFamily="18" charset="2"/>
              </a:rPr>
              <a:t>– longest number of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edges from a leaf to a specific node </a:t>
            </a:r>
            <a:r>
              <a:rPr lang="en-US" dirty="0">
                <a:sym typeface="Symbol" pitchFamily="18" charset="2"/>
              </a:rPr>
              <a:t>is called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height of a node</a:t>
            </a:r>
            <a:r>
              <a:rPr lang="en-US" dirty="0">
                <a:sym typeface="Symbol" pitchFamily="18" charset="2"/>
              </a:rPr>
              <a:t>. Height of a tree is the height of the root 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E047B56F-795C-024C-AE1E-40E4A32E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116" y="3121337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Height(C) = 2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E253585A-14B4-F649-A6AA-E358A9F6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471" y="3866844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Height(F) = 0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>
            <a:extLst>
              <a:ext uri="{FF2B5EF4-FFF2-40B4-BE49-F238E27FC236}">
                <a16:creationId xmlns:a16="http://schemas.microsoft.com/office/drawing/2014/main" id="{4354246D-EA57-2F43-A994-CCA7712E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964" y="2683745"/>
            <a:ext cx="1822008" cy="442674"/>
          </a:xfrm>
          <a:prstGeom prst="wedgeRoundRectCallout">
            <a:avLst>
              <a:gd name="adj1" fmla="val 73130"/>
              <a:gd name="adj2" fmla="val 8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Height(A) = 3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7631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Depth </a:t>
            </a:r>
            <a:r>
              <a:rPr lang="en-US" dirty="0">
                <a:sym typeface="Symbol" pitchFamily="18" charset="2"/>
              </a:rPr>
              <a:t>– the total number of edges from the root to a particular node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  <p:sp>
        <p:nvSpPr>
          <p:cNvPr id="62" name="AutoShape 5">
            <a:extLst>
              <a:ext uri="{FF2B5EF4-FFF2-40B4-BE49-F238E27FC236}">
                <a16:creationId xmlns:a16="http://schemas.microsoft.com/office/drawing/2014/main" id="{E047B56F-795C-024C-AE1E-40E4A32E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116" y="3121337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Depth(C) = 1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E253585A-14B4-F649-A6AA-E358A9F6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471" y="3866844"/>
            <a:ext cx="1822008" cy="442674"/>
          </a:xfrm>
          <a:prstGeom prst="wedgeRoundRectCallout">
            <a:avLst>
              <a:gd name="adj1" fmla="val -54343"/>
              <a:gd name="adj2" fmla="val 11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Depth(F) = 2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AutoShape 5">
            <a:extLst>
              <a:ext uri="{FF2B5EF4-FFF2-40B4-BE49-F238E27FC236}">
                <a16:creationId xmlns:a16="http://schemas.microsoft.com/office/drawing/2014/main" id="{4354246D-EA57-2F43-A994-CCA7712E0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271" y="5296159"/>
            <a:ext cx="1822008" cy="442674"/>
          </a:xfrm>
          <a:prstGeom prst="wedgeRoundRectCallout">
            <a:avLst>
              <a:gd name="adj1" fmla="val 103242"/>
              <a:gd name="adj2" fmla="val -88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Depth(E) = 2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E4F90D36-0816-A94E-905D-98729DDF0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2598" y="5739994"/>
            <a:ext cx="1822008" cy="442674"/>
          </a:xfrm>
          <a:prstGeom prst="wedgeRoundRectCallout">
            <a:avLst>
              <a:gd name="adj1" fmla="val -86964"/>
              <a:gd name="adj2" fmla="val -177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sym typeface="Symbol" pitchFamily="18" charset="2"/>
              </a:rPr>
              <a:t>Depth(K) = 3</a:t>
            </a:r>
            <a:endParaRPr lang="bg-BG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022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Path </a:t>
            </a:r>
            <a:r>
              <a:rPr lang="en-US" dirty="0">
                <a:sym typeface="Symbol" pitchFamily="18" charset="2"/>
              </a:rPr>
              <a:t>– the sequence of nodes and edges from one node to another.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Length of the path</a:t>
            </a:r>
            <a:r>
              <a:rPr lang="en-US" dirty="0">
                <a:sym typeface="Symbol" pitchFamily="18" charset="2"/>
              </a:rPr>
              <a:t> is the number of nodes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3200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 animBg="1"/>
      <p:bldP spid="32" grpId="0" animBg="1"/>
      <p:bldP spid="34" grpId="0" animBg="1"/>
      <p:bldP spid="39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1283B-DF1A-134C-8E70-E23E9B963502}"/>
              </a:ext>
            </a:extLst>
          </p:cNvPr>
          <p:cNvSpPr/>
          <p:nvPr/>
        </p:nvSpPr>
        <p:spPr bwMode="auto">
          <a:xfrm>
            <a:off x="2468190" y="4427900"/>
            <a:ext cx="3262093" cy="2154018"/>
          </a:xfrm>
          <a:custGeom>
            <a:avLst/>
            <a:gdLst>
              <a:gd name="connsiteX0" fmla="*/ 0 w 3275142"/>
              <a:gd name="connsiteY0" fmla="*/ 1071352 h 2142703"/>
              <a:gd name="connsiteX1" fmla="*/ 1637571 w 3275142"/>
              <a:gd name="connsiteY1" fmla="*/ 0 h 2142703"/>
              <a:gd name="connsiteX2" fmla="*/ 3275142 w 3275142"/>
              <a:gd name="connsiteY2" fmla="*/ 1071352 h 2142703"/>
              <a:gd name="connsiteX3" fmla="*/ 1637571 w 3275142"/>
              <a:gd name="connsiteY3" fmla="*/ 2142704 h 2142703"/>
              <a:gd name="connsiteX4" fmla="*/ 0 w 3275142"/>
              <a:gd name="connsiteY4" fmla="*/ 1071352 h 2142703"/>
              <a:gd name="connsiteX0" fmla="*/ 0 w 3293430"/>
              <a:gd name="connsiteY0" fmla="*/ 1847198 h 2276187"/>
              <a:gd name="connsiteX1" fmla="*/ 1655859 w 3293430"/>
              <a:gd name="connsiteY1" fmla="*/ 16894 h 2276187"/>
              <a:gd name="connsiteX2" fmla="*/ 3293430 w 3293430"/>
              <a:gd name="connsiteY2" fmla="*/ 1088246 h 2276187"/>
              <a:gd name="connsiteX3" fmla="*/ 1655859 w 3293430"/>
              <a:gd name="connsiteY3" fmla="*/ 2159598 h 2276187"/>
              <a:gd name="connsiteX4" fmla="*/ 0 w 3293430"/>
              <a:gd name="connsiteY4" fmla="*/ 1847198 h 2276187"/>
              <a:gd name="connsiteX0" fmla="*/ 0 w 3284286"/>
              <a:gd name="connsiteY0" fmla="*/ 1830393 h 2251127"/>
              <a:gd name="connsiteX1" fmla="*/ 1655859 w 3284286"/>
              <a:gd name="connsiteY1" fmla="*/ 89 h 2251127"/>
              <a:gd name="connsiteX2" fmla="*/ 3284286 w 3284286"/>
              <a:gd name="connsiteY2" fmla="*/ 1903545 h 2251127"/>
              <a:gd name="connsiteX3" fmla="*/ 1655859 w 3284286"/>
              <a:gd name="connsiteY3" fmla="*/ 2142793 h 2251127"/>
              <a:gd name="connsiteX4" fmla="*/ 0 w 3284286"/>
              <a:gd name="connsiteY4" fmla="*/ 1830393 h 2251127"/>
              <a:gd name="connsiteX0" fmla="*/ 488 w 3284774"/>
              <a:gd name="connsiteY0" fmla="*/ 1830373 h 2074193"/>
              <a:gd name="connsiteX1" fmla="*/ 1656347 w 3284774"/>
              <a:gd name="connsiteY1" fmla="*/ 69 h 2074193"/>
              <a:gd name="connsiteX2" fmla="*/ 3284774 w 3284774"/>
              <a:gd name="connsiteY2" fmla="*/ 1903525 h 2074193"/>
              <a:gd name="connsiteX3" fmla="*/ 1820939 w 3284774"/>
              <a:gd name="connsiteY3" fmla="*/ 1347245 h 2074193"/>
              <a:gd name="connsiteX4" fmla="*/ 488 w 3284774"/>
              <a:gd name="connsiteY4" fmla="*/ 1830373 h 2074193"/>
              <a:gd name="connsiteX0" fmla="*/ 599 w 3284885"/>
              <a:gd name="connsiteY0" fmla="*/ 1830373 h 2081551"/>
              <a:gd name="connsiteX1" fmla="*/ 1656458 w 3284885"/>
              <a:gd name="connsiteY1" fmla="*/ 69 h 2081551"/>
              <a:gd name="connsiteX2" fmla="*/ 3284885 w 3284885"/>
              <a:gd name="connsiteY2" fmla="*/ 1903525 h 2081551"/>
              <a:gd name="connsiteX3" fmla="*/ 1839338 w 3284885"/>
              <a:gd name="connsiteY3" fmla="*/ 1411253 h 2081551"/>
              <a:gd name="connsiteX4" fmla="*/ 599 w 3284885"/>
              <a:gd name="connsiteY4" fmla="*/ 1830373 h 2081551"/>
              <a:gd name="connsiteX0" fmla="*/ 489 w 3284775"/>
              <a:gd name="connsiteY0" fmla="*/ 1830374 h 2103714"/>
              <a:gd name="connsiteX1" fmla="*/ 1656348 w 3284775"/>
              <a:gd name="connsiteY1" fmla="*/ 70 h 2103714"/>
              <a:gd name="connsiteX2" fmla="*/ 3284775 w 3284775"/>
              <a:gd name="connsiteY2" fmla="*/ 1903526 h 2103714"/>
              <a:gd name="connsiteX3" fmla="*/ 1820940 w 3284775"/>
              <a:gd name="connsiteY3" fmla="*/ 1575846 h 2103714"/>
              <a:gd name="connsiteX4" fmla="*/ 489 w 3284775"/>
              <a:gd name="connsiteY4" fmla="*/ 1830374 h 2103714"/>
              <a:gd name="connsiteX0" fmla="*/ 289 w 3284575"/>
              <a:gd name="connsiteY0" fmla="*/ 1976673 h 2250013"/>
              <a:gd name="connsiteX1" fmla="*/ 1692724 w 3284575"/>
              <a:gd name="connsiteY1" fmla="*/ 65 h 2250013"/>
              <a:gd name="connsiteX2" fmla="*/ 3284575 w 3284575"/>
              <a:gd name="connsiteY2" fmla="*/ 2049825 h 2250013"/>
              <a:gd name="connsiteX3" fmla="*/ 1820740 w 3284575"/>
              <a:gd name="connsiteY3" fmla="*/ 1722145 h 2250013"/>
              <a:gd name="connsiteX4" fmla="*/ 289 w 3284575"/>
              <a:gd name="connsiteY4" fmla="*/ 1976673 h 2250013"/>
              <a:gd name="connsiteX0" fmla="*/ 241 w 3284527"/>
              <a:gd name="connsiteY0" fmla="*/ 1976613 h 2249953"/>
              <a:gd name="connsiteX1" fmla="*/ 1692676 w 3284527"/>
              <a:gd name="connsiteY1" fmla="*/ 5 h 2249953"/>
              <a:gd name="connsiteX2" fmla="*/ 3284527 w 3284527"/>
              <a:gd name="connsiteY2" fmla="*/ 2049765 h 2249953"/>
              <a:gd name="connsiteX3" fmla="*/ 1820692 w 3284527"/>
              <a:gd name="connsiteY3" fmla="*/ 1722085 h 2249953"/>
              <a:gd name="connsiteX4" fmla="*/ 241 w 3284527"/>
              <a:gd name="connsiteY4" fmla="*/ 1976613 h 2249953"/>
              <a:gd name="connsiteX0" fmla="*/ 255 w 3292596"/>
              <a:gd name="connsiteY0" fmla="*/ 2028188 h 2146531"/>
              <a:gd name="connsiteX1" fmla="*/ 1692690 w 3292596"/>
              <a:gd name="connsiteY1" fmla="*/ 51580 h 2146531"/>
              <a:gd name="connsiteX2" fmla="*/ 2344428 w 3292596"/>
              <a:gd name="connsiteY2" fmla="*/ 707643 h 2146531"/>
              <a:gd name="connsiteX3" fmla="*/ 3284541 w 3292596"/>
              <a:gd name="connsiteY3" fmla="*/ 2101340 h 2146531"/>
              <a:gd name="connsiteX4" fmla="*/ 1820706 w 3292596"/>
              <a:gd name="connsiteY4" fmla="*/ 1773660 h 2146531"/>
              <a:gd name="connsiteX5" fmla="*/ 255 w 3292596"/>
              <a:gd name="connsiteY5" fmla="*/ 2028188 h 2146531"/>
              <a:gd name="connsiteX0" fmla="*/ 255 w 3405242"/>
              <a:gd name="connsiteY0" fmla="*/ 2022184 h 2104821"/>
              <a:gd name="connsiteX1" fmla="*/ 1692690 w 3405242"/>
              <a:gd name="connsiteY1" fmla="*/ 45576 h 2104821"/>
              <a:gd name="connsiteX2" fmla="*/ 2344428 w 3405242"/>
              <a:gd name="connsiteY2" fmla="*/ 701639 h 2104821"/>
              <a:gd name="connsiteX3" fmla="*/ 3258827 w 3405242"/>
              <a:gd name="connsiteY3" fmla="*/ 1497168 h 2104821"/>
              <a:gd name="connsiteX4" fmla="*/ 3284541 w 3405242"/>
              <a:gd name="connsiteY4" fmla="*/ 2095336 h 2104821"/>
              <a:gd name="connsiteX5" fmla="*/ 1820706 w 3405242"/>
              <a:gd name="connsiteY5" fmla="*/ 1767656 h 2104821"/>
              <a:gd name="connsiteX6" fmla="*/ 255 w 3405242"/>
              <a:gd name="connsiteY6" fmla="*/ 2022184 h 2104821"/>
              <a:gd name="connsiteX0" fmla="*/ 2 w 3404989"/>
              <a:gd name="connsiteY0" fmla="*/ 2022184 h 2225566"/>
              <a:gd name="connsiteX1" fmla="*/ 1692437 w 3404989"/>
              <a:gd name="connsiteY1" fmla="*/ 45576 h 2225566"/>
              <a:gd name="connsiteX2" fmla="*/ 2344175 w 3404989"/>
              <a:gd name="connsiteY2" fmla="*/ 701639 h 2225566"/>
              <a:gd name="connsiteX3" fmla="*/ 3258574 w 3404989"/>
              <a:gd name="connsiteY3" fmla="*/ 1497168 h 2225566"/>
              <a:gd name="connsiteX4" fmla="*/ 3284288 w 3404989"/>
              <a:gd name="connsiteY4" fmla="*/ 2095336 h 2225566"/>
              <a:gd name="connsiteX5" fmla="*/ 1701581 w 3404989"/>
              <a:gd name="connsiteY5" fmla="*/ 2169992 h 2225566"/>
              <a:gd name="connsiteX6" fmla="*/ 2 w 3404989"/>
              <a:gd name="connsiteY6" fmla="*/ 2022184 h 2225566"/>
              <a:gd name="connsiteX0" fmla="*/ 2 w 3386701"/>
              <a:gd name="connsiteY0" fmla="*/ 1772368 h 2174781"/>
              <a:gd name="connsiteX1" fmla="*/ 1674149 w 3386701"/>
              <a:gd name="connsiteY1" fmla="*/ 33504 h 2174781"/>
              <a:gd name="connsiteX2" fmla="*/ 2325887 w 3386701"/>
              <a:gd name="connsiteY2" fmla="*/ 689567 h 2174781"/>
              <a:gd name="connsiteX3" fmla="*/ 3240286 w 3386701"/>
              <a:gd name="connsiteY3" fmla="*/ 1485096 h 2174781"/>
              <a:gd name="connsiteX4" fmla="*/ 3266000 w 3386701"/>
              <a:gd name="connsiteY4" fmla="*/ 2083264 h 2174781"/>
              <a:gd name="connsiteX5" fmla="*/ 1683293 w 3386701"/>
              <a:gd name="connsiteY5" fmla="*/ 2157920 h 2174781"/>
              <a:gd name="connsiteX6" fmla="*/ 2 w 3386701"/>
              <a:gd name="connsiteY6" fmla="*/ 1772368 h 2174781"/>
              <a:gd name="connsiteX0" fmla="*/ 16080 w 3402779"/>
              <a:gd name="connsiteY0" fmla="*/ 1740081 h 2142494"/>
              <a:gd name="connsiteX1" fmla="*/ 897212 w 3402779"/>
              <a:gd name="connsiteY1" fmla="*/ 821873 h 2142494"/>
              <a:gd name="connsiteX2" fmla="*/ 1690227 w 3402779"/>
              <a:gd name="connsiteY2" fmla="*/ 1217 h 2142494"/>
              <a:gd name="connsiteX3" fmla="*/ 2341965 w 3402779"/>
              <a:gd name="connsiteY3" fmla="*/ 657280 h 2142494"/>
              <a:gd name="connsiteX4" fmla="*/ 3256364 w 3402779"/>
              <a:gd name="connsiteY4" fmla="*/ 1452809 h 2142494"/>
              <a:gd name="connsiteX5" fmla="*/ 3282078 w 3402779"/>
              <a:gd name="connsiteY5" fmla="*/ 2050977 h 2142494"/>
              <a:gd name="connsiteX6" fmla="*/ 1699371 w 3402779"/>
              <a:gd name="connsiteY6" fmla="*/ 2125633 h 2142494"/>
              <a:gd name="connsiteX7" fmla="*/ 16080 w 3402779"/>
              <a:gd name="connsiteY7" fmla="*/ 1740081 h 2142494"/>
              <a:gd name="connsiteX0" fmla="*/ 16080 w 3335655"/>
              <a:gd name="connsiteY0" fmla="*/ 1740081 h 2131819"/>
              <a:gd name="connsiteX1" fmla="*/ 897212 w 3335655"/>
              <a:gd name="connsiteY1" fmla="*/ 821873 h 2131819"/>
              <a:gd name="connsiteX2" fmla="*/ 1690227 w 3335655"/>
              <a:gd name="connsiteY2" fmla="*/ 1217 h 2131819"/>
              <a:gd name="connsiteX3" fmla="*/ 2341965 w 3335655"/>
              <a:gd name="connsiteY3" fmla="*/ 657280 h 2131819"/>
              <a:gd name="connsiteX4" fmla="*/ 3256364 w 3335655"/>
              <a:gd name="connsiteY4" fmla="*/ 1452809 h 2131819"/>
              <a:gd name="connsiteX5" fmla="*/ 3126630 w 3335655"/>
              <a:gd name="connsiteY5" fmla="*/ 1968681 h 2131819"/>
              <a:gd name="connsiteX6" fmla="*/ 1699371 w 3335655"/>
              <a:gd name="connsiteY6" fmla="*/ 2125633 h 2131819"/>
              <a:gd name="connsiteX7" fmla="*/ 16080 w 3335655"/>
              <a:gd name="connsiteY7" fmla="*/ 1740081 h 2131819"/>
              <a:gd name="connsiteX0" fmla="*/ 113765 w 3433340"/>
              <a:gd name="connsiteY0" fmla="*/ 1740081 h 2131819"/>
              <a:gd name="connsiteX1" fmla="*/ 245089 w 3433340"/>
              <a:gd name="connsiteY1" fmla="*/ 1361369 h 2131819"/>
              <a:gd name="connsiteX2" fmla="*/ 994897 w 3433340"/>
              <a:gd name="connsiteY2" fmla="*/ 821873 h 2131819"/>
              <a:gd name="connsiteX3" fmla="*/ 1787912 w 3433340"/>
              <a:gd name="connsiteY3" fmla="*/ 1217 h 2131819"/>
              <a:gd name="connsiteX4" fmla="*/ 2439650 w 3433340"/>
              <a:gd name="connsiteY4" fmla="*/ 657280 h 2131819"/>
              <a:gd name="connsiteX5" fmla="*/ 3354049 w 3433340"/>
              <a:gd name="connsiteY5" fmla="*/ 1452809 h 2131819"/>
              <a:gd name="connsiteX6" fmla="*/ 3224315 w 3433340"/>
              <a:gd name="connsiteY6" fmla="*/ 1968681 h 2131819"/>
              <a:gd name="connsiteX7" fmla="*/ 1797056 w 3433340"/>
              <a:gd name="connsiteY7" fmla="*/ 2125633 h 2131819"/>
              <a:gd name="connsiteX8" fmla="*/ 113765 w 3433340"/>
              <a:gd name="connsiteY8" fmla="*/ 1740081 h 2131819"/>
              <a:gd name="connsiteX0" fmla="*/ 133987 w 3380410"/>
              <a:gd name="connsiteY0" fmla="*/ 1877241 h 2126907"/>
              <a:gd name="connsiteX1" fmla="*/ 192159 w 3380410"/>
              <a:gd name="connsiteY1" fmla="*/ 1361369 h 2126907"/>
              <a:gd name="connsiteX2" fmla="*/ 941967 w 3380410"/>
              <a:gd name="connsiteY2" fmla="*/ 821873 h 2126907"/>
              <a:gd name="connsiteX3" fmla="*/ 1734982 w 3380410"/>
              <a:gd name="connsiteY3" fmla="*/ 1217 h 2126907"/>
              <a:gd name="connsiteX4" fmla="*/ 2386720 w 3380410"/>
              <a:gd name="connsiteY4" fmla="*/ 657280 h 2126907"/>
              <a:gd name="connsiteX5" fmla="*/ 3301119 w 3380410"/>
              <a:gd name="connsiteY5" fmla="*/ 1452809 h 2126907"/>
              <a:gd name="connsiteX6" fmla="*/ 3171385 w 3380410"/>
              <a:gd name="connsiteY6" fmla="*/ 1968681 h 2126907"/>
              <a:gd name="connsiteX7" fmla="*/ 1744126 w 3380410"/>
              <a:gd name="connsiteY7" fmla="*/ 2125633 h 2126907"/>
              <a:gd name="connsiteX8" fmla="*/ 133987 w 3380410"/>
              <a:gd name="connsiteY8" fmla="*/ 1877241 h 2126907"/>
              <a:gd name="connsiteX0" fmla="*/ 357990 w 3238653"/>
              <a:gd name="connsiteY0" fmla="*/ 1977825 h 2125704"/>
              <a:gd name="connsiteX1" fmla="*/ 50402 w 3238653"/>
              <a:gd name="connsiteY1" fmla="*/ 1361369 h 2125704"/>
              <a:gd name="connsiteX2" fmla="*/ 800210 w 3238653"/>
              <a:gd name="connsiteY2" fmla="*/ 821873 h 2125704"/>
              <a:gd name="connsiteX3" fmla="*/ 1593225 w 3238653"/>
              <a:gd name="connsiteY3" fmla="*/ 1217 h 2125704"/>
              <a:gd name="connsiteX4" fmla="*/ 2244963 w 3238653"/>
              <a:gd name="connsiteY4" fmla="*/ 657280 h 2125704"/>
              <a:gd name="connsiteX5" fmla="*/ 3159362 w 3238653"/>
              <a:gd name="connsiteY5" fmla="*/ 1452809 h 2125704"/>
              <a:gd name="connsiteX6" fmla="*/ 3029628 w 3238653"/>
              <a:gd name="connsiteY6" fmla="*/ 1968681 h 2125704"/>
              <a:gd name="connsiteX7" fmla="*/ 1602369 w 3238653"/>
              <a:gd name="connsiteY7" fmla="*/ 2125633 h 2125704"/>
              <a:gd name="connsiteX8" fmla="*/ 357990 w 3238653"/>
              <a:gd name="connsiteY8" fmla="*/ 1977825 h 2125704"/>
              <a:gd name="connsiteX0" fmla="*/ 262558 w 3262093"/>
              <a:gd name="connsiteY0" fmla="*/ 2005257 h 2127703"/>
              <a:gd name="connsiteX1" fmla="*/ 73842 w 3262093"/>
              <a:gd name="connsiteY1" fmla="*/ 1361369 h 2127703"/>
              <a:gd name="connsiteX2" fmla="*/ 823650 w 3262093"/>
              <a:gd name="connsiteY2" fmla="*/ 821873 h 2127703"/>
              <a:gd name="connsiteX3" fmla="*/ 1616665 w 3262093"/>
              <a:gd name="connsiteY3" fmla="*/ 1217 h 2127703"/>
              <a:gd name="connsiteX4" fmla="*/ 2268403 w 3262093"/>
              <a:gd name="connsiteY4" fmla="*/ 657280 h 2127703"/>
              <a:gd name="connsiteX5" fmla="*/ 3182802 w 3262093"/>
              <a:gd name="connsiteY5" fmla="*/ 1452809 h 2127703"/>
              <a:gd name="connsiteX6" fmla="*/ 3053068 w 3262093"/>
              <a:gd name="connsiteY6" fmla="*/ 1968681 h 2127703"/>
              <a:gd name="connsiteX7" fmla="*/ 1625809 w 3262093"/>
              <a:gd name="connsiteY7" fmla="*/ 2125633 h 2127703"/>
              <a:gd name="connsiteX8" fmla="*/ 262558 w 3262093"/>
              <a:gd name="connsiteY8" fmla="*/ 2005257 h 2127703"/>
              <a:gd name="connsiteX0" fmla="*/ 262558 w 3262093"/>
              <a:gd name="connsiteY0" fmla="*/ 2041744 h 2164190"/>
              <a:gd name="connsiteX1" fmla="*/ 73842 w 3262093"/>
              <a:gd name="connsiteY1" fmla="*/ 1397856 h 2164190"/>
              <a:gd name="connsiteX2" fmla="*/ 823650 w 3262093"/>
              <a:gd name="connsiteY2" fmla="*/ 858360 h 2164190"/>
              <a:gd name="connsiteX3" fmla="*/ 1534369 w 3262093"/>
              <a:gd name="connsiteY3" fmla="*/ 1128 h 2164190"/>
              <a:gd name="connsiteX4" fmla="*/ 2268403 w 3262093"/>
              <a:gd name="connsiteY4" fmla="*/ 693767 h 2164190"/>
              <a:gd name="connsiteX5" fmla="*/ 3182802 w 3262093"/>
              <a:gd name="connsiteY5" fmla="*/ 1489296 h 2164190"/>
              <a:gd name="connsiteX6" fmla="*/ 3053068 w 3262093"/>
              <a:gd name="connsiteY6" fmla="*/ 2005168 h 2164190"/>
              <a:gd name="connsiteX7" fmla="*/ 1625809 w 3262093"/>
              <a:gd name="connsiteY7" fmla="*/ 2162120 h 2164190"/>
              <a:gd name="connsiteX8" fmla="*/ 262558 w 3262093"/>
              <a:gd name="connsiteY8" fmla="*/ 2041744 h 2164190"/>
              <a:gd name="connsiteX0" fmla="*/ 262558 w 3262093"/>
              <a:gd name="connsiteY0" fmla="*/ 2040714 h 2163160"/>
              <a:gd name="connsiteX1" fmla="*/ 73842 w 3262093"/>
              <a:gd name="connsiteY1" fmla="*/ 1396826 h 2163160"/>
              <a:gd name="connsiteX2" fmla="*/ 823650 w 3262093"/>
              <a:gd name="connsiteY2" fmla="*/ 857330 h 2163160"/>
              <a:gd name="connsiteX3" fmla="*/ 1534369 w 3262093"/>
              <a:gd name="connsiteY3" fmla="*/ 98 h 2163160"/>
              <a:gd name="connsiteX4" fmla="*/ 2268403 w 3262093"/>
              <a:gd name="connsiteY4" fmla="*/ 692737 h 2163160"/>
              <a:gd name="connsiteX5" fmla="*/ 3182802 w 3262093"/>
              <a:gd name="connsiteY5" fmla="*/ 1488266 h 2163160"/>
              <a:gd name="connsiteX6" fmla="*/ 3053068 w 3262093"/>
              <a:gd name="connsiteY6" fmla="*/ 2004138 h 2163160"/>
              <a:gd name="connsiteX7" fmla="*/ 1625809 w 3262093"/>
              <a:gd name="connsiteY7" fmla="*/ 2161090 h 2163160"/>
              <a:gd name="connsiteX8" fmla="*/ 262558 w 3262093"/>
              <a:gd name="connsiteY8" fmla="*/ 2040714 h 2163160"/>
              <a:gd name="connsiteX0" fmla="*/ 262558 w 3262093"/>
              <a:gd name="connsiteY0" fmla="*/ 2031572 h 2154018"/>
              <a:gd name="connsiteX1" fmla="*/ 73842 w 3262093"/>
              <a:gd name="connsiteY1" fmla="*/ 1387684 h 2154018"/>
              <a:gd name="connsiteX2" fmla="*/ 823650 w 3262093"/>
              <a:gd name="connsiteY2" fmla="*/ 848188 h 2154018"/>
              <a:gd name="connsiteX3" fmla="*/ 1580089 w 3262093"/>
              <a:gd name="connsiteY3" fmla="*/ 100 h 2154018"/>
              <a:gd name="connsiteX4" fmla="*/ 2268403 w 3262093"/>
              <a:gd name="connsiteY4" fmla="*/ 683595 h 2154018"/>
              <a:gd name="connsiteX5" fmla="*/ 3182802 w 3262093"/>
              <a:gd name="connsiteY5" fmla="*/ 1479124 h 2154018"/>
              <a:gd name="connsiteX6" fmla="*/ 3053068 w 3262093"/>
              <a:gd name="connsiteY6" fmla="*/ 1994996 h 2154018"/>
              <a:gd name="connsiteX7" fmla="*/ 1625809 w 3262093"/>
              <a:gd name="connsiteY7" fmla="*/ 2151948 h 2154018"/>
              <a:gd name="connsiteX8" fmla="*/ 262558 w 3262093"/>
              <a:gd name="connsiteY8" fmla="*/ 2031572 h 215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62093" h="2154018">
                <a:moveTo>
                  <a:pt x="262558" y="2031572"/>
                </a:moveTo>
                <a:cubicBezTo>
                  <a:pt x="3897" y="1904195"/>
                  <a:pt x="-73013" y="1540719"/>
                  <a:pt x="73842" y="1387684"/>
                </a:cubicBezTo>
                <a:cubicBezTo>
                  <a:pt x="220697" y="1234649"/>
                  <a:pt x="569561" y="1080976"/>
                  <a:pt x="823650" y="848188"/>
                </a:cubicBezTo>
                <a:cubicBezTo>
                  <a:pt x="1077739" y="615400"/>
                  <a:pt x="1293577" y="-9044"/>
                  <a:pt x="1580089" y="100"/>
                </a:cubicBezTo>
                <a:cubicBezTo>
                  <a:pt x="1866601" y="9244"/>
                  <a:pt x="2053100" y="443187"/>
                  <a:pt x="2268403" y="683595"/>
                </a:cubicBezTo>
                <a:cubicBezTo>
                  <a:pt x="2483706" y="924003"/>
                  <a:pt x="3026117" y="1246841"/>
                  <a:pt x="3182802" y="1479124"/>
                </a:cubicBezTo>
                <a:cubicBezTo>
                  <a:pt x="3339487" y="1711407"/>
                  <a:pt x="3247035" y="1948391"/>
                  <a:pt x="3053068" y="1994996"/>
                </a:cubicBezTo>
                <a:cubicBezTo>
                  <a:pt x="2859101" y="2041601"/>
                  <a:pt x="2090894" y="2145852"/>
                  <a:pt x="1625809" y="2151948"/>
                </a:cubicBezTo>
                <a:cubicBezTo>
                  <a:pt x="1160724" y="2158044"/>
                  <a:pt x="521219" y="2158949"/>
                  <a:pt x="262558" y="2031572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Subtree </a:t>
            </a:r>
            <a:r>
              <a:rPr lang="en-US" dirty="0">
                <a:sym typeface="Symbol" pitchFamily="18" charset="2"/>
              </a:rPr>
              <a:t>– each child from a node forms a subtree recursively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133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1283B-DF1A-134C-8E70-E23E9B963502}"/>
              </a:ext>
            </a:extLst>
          </p:cNvPr>
          <p:cNvSpPr/>
          <p:nvPr/>
        </p:nvSpPr>
        <p:spPr bwMode="auto">
          <a:xfrm>
            <a:off x="6061267" y="3351493"/>
            <a:ext cx="3444105" cy="3101833"/>
          </a:xfrm>
          <a:custGeom>
            <a:avLst/>
            <a:gdLst>
              <a:gd name="connsiteX0" fmla="*/ 0 w 3275142"/>
              <a:gd name="connsiteY0" fmla="*/ 1071352 h 2142703"/>
              <a:gd name="connsiteX1" fmla="*/ 1637571 w 3275142"/>
              <a:gd name="connsiteY1" fmla="*/ 0 h 2142703"/>
              <a:gd name="connsiteX2" fmla="*/ 3275142 w 3275142"/>
              <a:gd name="connsiteY2" fmla="*/ 1071352 h 2142703"/>
              <a:gd name="connsiteX3" fmla="*/ 1637571 w 3275142"/>
              <a:gd name="connsiteY3" fmla="*/ 2142704 h 2142703"/>
              <a:gd name="connsiteX4" fmla="*/ 0 w 3275142"/>
              <a:gd name="connsiteY4" fmla="*/ 1071352 h 2142703"/>
              <a:gd name="connsiteX0" fmla="*/ 0 w 3293430"/>
              <a:gd name="connsiteY0" fmla="*/ 1847198 h 2276187"/>
              <a:gd name="connsiteX1" fmla="*/ 1655859 w 3293430"/>
              <a:gd name="connsiteY1" fmla="*/ 16894 h 2276187"/>
              <a:gd name="connsiteX2" fmla="*/ 3293430 w 3293430"/>
              <a:gd name="connsiteY2" fmla="*/ 1088246 h 2276187"/>
              <a:gd name="connsiteX3" fmla="*/ 1655859 w 3293430"/>
              <a:gd name="connsiteY3" fmla="*/ 2159598 h 2276187"/>
              <a:gd name="connsiteX4" fmla="*/ 0 w 3293430"/>
              <a:gd name="connsiteY4" fmla="*/ 1847198 h 2276187"/>
              <a:gd name="connsiteX0" fmla="*/ 0 w 3284286"/>
              <a:gd name="connsiteY0" fmla="*/ 1830393 h 2251127"/>
              <a:gd name="connsiteX1" fmla="*/ 1655859 w 3284286"/>
              <a:gd name="connsiteY1" fmla="*/ 89 h 2251127"/>
              <a:gd name="connsiteX2" fmla="*/ 3284286 w 3284286"/>
              <a:gd name="connsiteY2" fmla="*/ 1903545 h 2251127"/>
              <a:gd name="connsiteX3" fmla="*/ 1655859 w 3284286"/>
              <a:gd name="connsiteY3" fmla="*/ 2142793 h 2251127"/>
              <a:gd name="connsiteX4" fmla="*/ 0 w 3284286"/>
              <a:gd name="connsiteY4" fmla="*/ 1830393 h 2251127"/>
              <a:gd name="connsiteX0" fmla="*/ 488 w 3284774"/>
              <a:gd name="connsiteY0" fmla="*/ 1830373 h 2074193"/>
              <a:gd name="connsiteX1" fmla="*/ 1656347 w 3284774"/>
              <a:gd name="connsiteY1" fmla="*/ 69 h 2074193"/>
              <a:gd name="connsiteX2" fmla="*/ 3284774 w 3284774"/>
              <a:gd name="connsiteY2" fmla="*/ 1903525 h 2074193"/>
              <a:gd name="connsiteX3" fmla="*/ 1820939 w 3284774"/>
              <a:gd name="connsiteY3" fmla="*/ 1347245 h 2074193"/>
              <a:gd name="connsiteX4" fmla="*/ 488 w 3284774"/>
              <a:gd name="connsiteY4" fmla="*/ 1830373 h 2074193"/>
              <a:gd name="connsiteX0" fmla="*/ 599 w 3284885"/>
              <a:gd name="connsiteY0" fmla="*/ 1830373 h 2081551"/>
              <a:gd name="connsiteX1" fmla="*/ 1656458 w 3284885"/>
              <a:gd name="connsiteY1" fmla="*/ 69 h 2081551"/>
              <a:gd name="connsiteX2" fmla="*/ 3284885 w 3284885"/>
              <a:gd name="connsiteY2" fmla="*/ 1903525 h 2081551"/>
              <a:gd name="connsiteX3" fmla="*/ 1839338 w 3284885"/>
              <a:gd name="connsiteY3" fmla="*/ 1411253 h 2081551"/>
              <a:gd name="connsiteX4" fmla="*/ 599 w 3284885"/>
              <a:gd name="connsiteY4" fmla="*/ 1830373 h 2081551"/>
              <a:gd name="connsiteX0" fmla="*/ 489 w 3284775"/>
              <a:gd name="connsiteY0" fmla="*/ 1830374 h 2103714"/>
              <a:gd name="connsiteX1" fmla="*/ 1656348 w 3284775"/>
              <a:gd name="connsiteY1" fmla="*/ 70 h 2103714"/>
              <a:gd name="connsiteX2" fmla="*/ 3284775 w 3284775"/>
              <a:gd name="connsiteY2" fmla="*/ 1903526 h 2103714"/>
              <a:gd name="connsiteX3" fmla="*/ 1820940 w 3284775"/>
              <a:gd name="connsiteY3" fmla="*/ 1575846 h 2103714"/>
              <a:gd name="connsiteX4" fmla="*/ 489 w 3284775"/>
              <a:gd name="connsiteY4" fmla="*/ 1830374 h 2103714"/>
              <a:gd name="connsiteX0" fmla="*/ 289 w 3284575"/>
              <a:gd name="connsiteY0" fmla="*/ 1976673 h 2250013"/>
              <a:gd name="connsiteX1" fmla="*/ 1692724 w 3284575"/>
              <a:gd name="connsiteY1" fmla="*/ 65 h 2250013"/>
              <a:gd name="connsiteX2" fmla="*/ 3284575 w 3284575"/>
              <a:gd name="connsiteY2" fmla="*/ 2049825 h 2250013"/>
              <a:gd name="connsiteX3" fmla="*/ 1820740 w 3284575"/>
              <a:gd name="connsiteY3" fmla="*/ 1722145 h 2250013"/>
              <a:gd name="connsiteX4" fmla="*/ 289 w 3284575"/>
              <a:gd name="connsiteY4" fmla="*/ 1976673 h 2250013"/>
              <a:gd name="connsiteX0" fmla="*/ 241 w 3284527"/>
              <a:gd name="connsiteY0" fmla="*/ 1976613 h 2249953"/>
              <a:gd name="connsiteX1" fmla="*/ 1692676 w 3284527"/>
              <a:gd name="connsiteY1" fmla="*/ 5 h 2249953"/>
              <a:gd name="connsiteX2" fmla="*/ 3284527 w 3284527"/>
              <a:gd name="connsiteY2" fmla="*/ 2049765 h 2249953"/>
              <a:gd name="connsiteX3" fmla="*/ 1820692 w 3284527"/>
              <a:gd name="connsiteY3" fmla="*/ 1722085 h 2249953"/>
              <a:gd name="connsiteX4" fmla="*/ 241 w 3284527"/>
              <a:gd name="connsiteY4" fmla="*/ 1976613 h 2249953"/>
              <a:gd name="connsiteX0" fmla="*/ 255 w 3292596"/>
              <a:gd name="connsiteY0" fmla="*/ 2028188 h 2146531"/>
              <a:gd name="connsiteX1" fmla="*/ 1692690 w 3292596"/>
              <a:gd name="connsiteY1" fmla="*/ 51580 h 2146531"/>
              <a:gd name="connsiteX2" fmla="*/ 2344428 w 3292596"/>
              <a:gd name="connsiteY2" fmla="*/ 707643 h 2146531"/>
              <a:gd name="connsiteX3" fmla="*/ 3284541 w 3292596"/>
              <a:gd name="connsiteY3" fmla="*/ 2101340 h 2146531"/>
              <a:gd name="connsiteX4" fmla="*/ 1820706 w 3292596"/>
              <a:gd name="connsiteY4" fmla="*/ 1773660 h 2146531"/>
              <a:gd name="connsiteX5" fmla="*/ 255 w 3292596"/>
              <a:gd name="connsiteY5" fmla="*/ 2028188 h 2146531"/>
              <a:gd name="connsiteX0" fmla="*/ 255 w 3405242"/>
              <a:gd name="connsiteY0" fmla="*/ 2022184 h 2104821"/>
              <a:gd name="connsiteX1" fmla="*/ 1692690 w 3405242"/>
              <a:gd name="connsiteY1" fmla="*/ 45576 h 2104821"/>
              <a:gd name="connsiteX2" fmla="*/ 2344428 w 3405242"/>
              <a:gd name="connsiteY2" fmla="*/ 701639 h 2104821"/>
              <a:gd name="connsiteX3" fmla="*/ 3258827 w 3405242"/>
              <a:gd name="connsiteY3" fmla="*/ 1497168 h 2104821"/>
              <a:gd name="connsiteX4" fmla="*/ 3284541 w 3405242"/>
              <a:gd name="connsiteY4" fmla="*/ 2095336 h 2104821"/>
              <a:gd name="connsiteX5" fmla="*/ 1820706 w 3405242"/>
              <a:gd name="connsiteY5" fmla="*/ 1767656 h 2104821"/>
              <a:gd name="connsiteX6" fmla="*/ 255 w 3405242"/>
              <a:gd name="connsiteY6" fmla="*/ 2022184 h 2104821"/>
              <a:gd name="connsiteX0" fmla="*/ 2 w 3404989"/>
              <a:gd name="connsiteY0" fmla="*/ 2022184 h 2225566"/>
              <a:gd name="connsiteX1" fmla="*/ 1692437 w 3404989"/>
              <a:gd name="connsiteY1" fmla="*/ 45576 h 2225566"/>
              <a:gd name="connsiteX2" fmla="*/ 2344175 w 3404989"/>
              <a:gd name="connsiteY2" fmla="*/ 701639 h 2225566"/>
              <a:gd name="connsiteX3" fmla="*/ 3258574 w 3404989"/>
              <a:gd name="connsiteY3" fmla="*/ 1497168 h 2225566"/>
              <a:gd name="connsiteX4" fmla="*/ 3284288 w 3404989"/>
              <a:gd name="connsiteY4" fmla="*/ 2095336 h 2225566"/>
              <a:gd name="connsiteX5" fmla="*/ 1701581 w 3404989"/>
              <a:gd name="connsiteY5" fmla="*/ 2169992 h 2225566"/>
              <a:gd name="connsiteX6" fmla="*/ 2 w 3404989"/>
              <a:gd name="connsiteY6" fmla="*/ 2022184 h 2225566"/>
              <a:gd name="connsiteX0" fmla="*/ 2 w 3386701"/>
              <a:gd name="connsiteY0" fmla="*/ 1772368 h 2174781"/>
              <a:gd name="connsiteX1" fmla="*/ 1674149 w 3386701"/>
              <a:gd name="connsiteY1" fmla="*/ 33504 h 2174781"/>
              <a:gd name="connsiteX2" fmla="*/ 2325887 w 3386701"/>
              <a:gd name="connsiteY2" fmla="*/ 689567 h 2174781"/>
              <a:gd name="connsiteX3" fmla="*/ 3240286 w 3386701"/>
              <a:gd name="connsiteY3" fmla="*/ 1485096 h 2174781"/>
              <a:gd name="connsiteX4" fmla="*/ 3266000 w 3386701"/>
              <a:gd name="connsiteY4" fmla="*/ 2083264 h 2174781"/>
              <a:gd name="connsiteX5" fmla="*/ 1683293 w 3386701"/>
              <a:gd name="connsiteY5" fmla="*/ 2157920 h 2174781"/>
              <a:gd name="connsiteX6" fmla="*/ 2 w 3386701"/>
              <a:gd name="connsiteY6" fmla="*/ 1772368 h 2174781"/>
              <a:gd name="connsiteX0" fmla="*/ 16080 w 3402779"/>
              <a:gd name="connsiteY0" fmla="*/ 1740081 h 2142494"/>
              <a:gd name="connsiteX1" fmla="*/ 897212 w 3402779"/>
              <a:gd name="connsiteY1" fmla="*/ 821873 h 2142494"/>
              <a:gd name="connsiteX2" fmla="*/ 1690227 w 3402779"/>
              <a:gd name="connsiteY2" fmla="*/ 1217 h 2142494"/>
              <a:gd name="connsiteX3" fmla="*/ 2341965 w 3402779"/>
              <a:gd name="connsiteY3" fmla="*/ 657280 h 2142494"/>
              <a:gd name="connsiteX4" fmla="*/ 3256364 w 3402779"/>
              <a:gd name="connsiteY4" fmla="*/ 1452809 h 2142494"/>
              <a:gd name="connsiteX5" fmla="*/ 3282078 w 3402779"/>
              <a:gd name="connsiteY5" fmla="*/ 2050977 h 2142494"/>
              <a:gd name="connsiteX6" fmla="*/ 1699371 w 3402779"/>
              <a:gd name="connsiteY6" fmla="*/ 2125633 h 2142494"/>
              <a:gd name="connsiteX7" fmla="*/ 16080 w 3402779"/>
              <a:gd name="connsiteY7" fmla="*/ 1740081 h 2142494"/>
              <a:gd name="connsiteX0" fmla="*/ 16080 w 3335655"/>
              <a:gd name="connsiteY0" fmla="*/ 1740081 h 2131819"/>
              <a:gd name="connsiteX1" fmla="*/ 897212 w 3335655"/>
              <a:gd name="connsiteY1" fmla="*/ 821873 h 2131819"/>
              <a:gd name="connsiteX2" fmla="*/ 1690227 w 3335655"/>
              <a:gd name="connsiteY2" fmla="*/ 1217 h 2131819"/>
              <a:gd name="connsiteX3" fmla="*/ 2341965 w 3335655"/>
              <a:gd name="connsiteY3" fmla="*/ 657280 h 2131819"/>
              <a:gd name="connsiteX4" fmla="*/ 3256364 w 3335655"/>
              <a:gd name="connsiteY4" fmla="*/ 1452809 h 2131819"/>
              <a:gd name="connsiteX5" fmla="*/ 3126630 w 3335655"/>
              <a:gd name="connsiteY5" fmla="*/ 1968681 h 2131819"/>
              <a:gd name="connsiteX6" fmla="*/ 1699371 w 3335655"/>
              <a:gd name="connsiteY6" fmla="*/ 2125633 h 2131819"/>
              <a:gd name="connsiteX7" fmla="*/ 16080 w 3335655"/>
              <a:gd name="connsiteY7" fmla="*/ 1740081 h 2131819"/>
              <a:gd name="connsiteX0" fmla="*/ 113765 w 3433340"/>
              <a:gd name="connsiteY0" fmla="*/ 1740081 h 2131819"/>
              <a:gd name="connsiteX1" fmla="*/ 245089 w 3433340"/>
              <a:gd name="connsiteY1" fmla="*/ 1361369 h 2131819"/>
              <a:gd name="connsiteX2" fmla="*/ 994897 w 3433340"/>
              <a:gd name="connsiteY2" fmla="*/ 821873 h 2131819"/>
              <a:gd name="connsiteX3" fmla="*/ 1787912 w 3433340"/>
              <a:gd name="connsiteY3" fmla="*/ 1217 h 2131819"/>
              <a:gd name="connsiteX4" fmla="*/ 2439650 w 3433340"/>
              <a:gd name="connsiteY4" fmla="*/ 657280 h 2131819"/>
              <a:gd name="connsiteX5" fmla="*/ 3354049 w 3433340"/>
              <a:gd name="connsiteY5" fmla="*/ 1452809 h 2131819"/>
              <a:gd name="connsiteX6" fmla="*/ 3224315 w 3433340"/>
              <a:gd name="connsiteY6" fmla="*/ 1968681 h 2131819"/>
              <a:gd name="connsiteX7" fmla="*/ 1797056 w 3433340"/>
              <a:gd name="connsiteY7" fmla="*/ 2125633 h 2131819"/>
              <a:gd name="connsiteX8" fmla="*/ 113765 w 3433340"/>
              <a:gd name="connsiteY8" fmla="*/ 1740081 h 2131819"/>
              <a:gd name="connsiteX0" fmla="*/ 133987 w 3380410"/>
              <a:gd name="connsiteY0" fmla="*/ 1877241 h 2126907"/>
              <a:gd name="connsiteX1" fmla="*/ 192159 w 3380410"/>
              <a:gd name="connsiteY1" fmla="*/ 1361369 h 2126907"/>
              <a:gd name="connsiteX2" fmla="*/ 941967 w 3380410"/>
              <a:gd name="connsiteY2" fmla="*/ 821873 h 2126907"/>
              <a:gd name="connsiteX3" fmla="*/ 1734982 w 3380410"/>
              <a:gd name="connsiteY3" fmla="*/ 1217 h 2126907"/>
              <a:gd name="connsiteX4" fmla="*/ 2386720 w 3380410"/>
              <a:gd name="connsiteY4" fmla="*/ 657280 h 2126907"/>
              <a:gd name="connsiteX5" fmla="*/ 3301119 w 3380410"/>
              <a:gd name="connsiteY5" fmla="*/ 1452809 h 2126907"/>
              <a:gd name="connsiteX6" fmla="*/ 3171385 w 3380410"/>
              <a:gd name="connsiteY6" fmla="*/ 1968681 h 2126907"/>
              <a:gd name="connsiteX7" fmla="*/ 1744126 w 3380410"/>
              <a:gd name="connsiteY7" fmla="*/ 2125633 h 2126907"/>
              <a:gd name="connsiteX8" fmla="*/ 133987 w 3380410"/>
              <a:gd name="connsiteY8" fmla="*/ 1877241 h 2126907"/>
              <a:gd name="connsiteX0" fmla="*/ 133987 w 3380410"/>
              <a:gd name="connsiteY0" fmla="*/ 1662395 h 1912061"/>
              <a:gd name="connsiteX1" fmla="*/ 192159 w 3380410"/>
              <a:gd name="connsiteY1" fmla="*/ 1146523 h 1912061"/>
              <a:gd name="connsiteX2" fmla="*/ 941967 w 3380410"/>
              <a:gd name="connsiteY2" fmla="*/ 607027 h 1912061"/>
              <a:gd name="connsiteX3" fmla="*/ 1857800 w 3380410"/>
              <a:gd name="connsiteY3" fmla="*/ 2256 h 1912061"/>
              <a:gd name="connsiteX4" fmla="*/ 2386720 w 3380410"/>
              <a:gd name="connsiteY4" fmla="*/ 442434 h 1912061"/>
              <a:gd name="connsiteX5" fmla="*/ 3301119 w 3380410"/>
              <a:gd name="connsiteY5" fmla="*/ 1237963 h 1912061"/>
              <a:gd name="connsiteX6" fmla="*/ 3171385 w 3380410"/>
              <a:gd name="connsiteY6" fmla="*/ 1753835 h 1912061"/>
              <a:gd name="connsiteX7" fmla="*/ 1744126 w 3380410"/>
              <a:gd name="connsiteY7" fmla="*/ 1910787 h 1912061"/>
              <a:gd name="connsiteX8" fmla="*/ 133987 w 3380410"/>
              <a:gd name="connsiteY8" fmla="*/ 1662395 h 1912061"/>
              <a:gd name="connsiteX0" fmla="*/ 612494 w 3215931"/>
              <a:gd name="connsiteY0" fmla="*/ 1850603 h 1934564"/>
              <a:gd name="connsiteX1" fmla="*/ 27680 w 3215931"/>
              <a:gd name="connsiteY1" fmla="*/ 1146523 h 1934564"/>
              <a:gd name="connsiteX2" fmla="*/ 777488 w 3215931"/>
              <a:gd name="connsiteY2" fmla="*/ 607027 h 1934564"/>
              <a:gd name="connsiteX3" fmla="*/ 1693321 w 3215931"/>
              <a:gd name="connsiteY3" fmla="*/ 2256 h 1934564"/>
              <a:gd name="connsiteX4" fmla="*/ 2222241 w 3215931"/>
              <a:gd name="connsiteY4" fmla="*/ 442434 h 1934564"/>
              <a:gd name="connsiteX5" fmla="*/ 3136640 w 3215931"/>
              <a:gd name="connsiteY5" fmla="*/ 1237963 h 1934564"/>
              <a:gd name="connsiteX6" fmla="*/ 3006906 w 3215931"/>
              <a:gd name="connsiteY6" fmla="*/ 1753835 h 1934564"/>
              <a:gd name="connsiteX7" fmla="*/ 1579647 w 3215931"/>
              <a:gd name="connsiteY7" fmla="*/ 1910787 h 1934564"/>
              <a:gd name="connsiteX8" fmla="*/ 612494 w 3215931"/>
              <a:gd name="connsiteY8" fmla="*/ 1850603 h 1934564"/>
              <a:gd name="connsiteX0" fmla="*/ 414381 w 3017818"/>
              <a:gd name="connsiteY0" fmla="*/ 1850603 h 1924486"/>
              <a:gd name="connsiteX1" fmla="*/ 39079 w 3017818"/>
              <a:gd name="connsiteY1" fmla="*/ 1329195 h 1924486"/>
              <a:gd name="connsiteX2" fmla="*/ 579375 w 3017818"/>
              <a:gd name="connsiteY2" fmla="*/ 607027 h 1924486"/>
              <a:gd name="connsiteX3" fmla="*/ 1495208 w 3017818"/>
              <a:gd name="connsiteY3" fmla="*/ 2256 h 1924486"/>
              <a:gd name="connsiteX4" fmla="*/ 2024128 w 3017818"/>
              <a:gd name="connsiteY4" fmla="*/ 442434 h 1924486"/>
              <a:gd name="connsiteX5" fmla="*/ 2938527 w 3017818"/>
              <a:gd name="connsiteY5" fmla="*/ 1237963 h 1924486"/>
              <a:gd name="connsiteX6" fmla="*/ 2808793 w 3017818"/>
              <a:gd name="connsiteY6" fmla="*/ 1753835 h 1924486"/>
              <a:gd name="connsiteX7" fmla="*/ 1381534 w 3017818"/>
              <a:gd name="connsiteY7" fmla="*/ 1910787 h 1924486"/>
              <a:gd name="connsiteX8" fmla="*/ 414381 w 3017818"/>
              <a:gd name="connsiteY8" fmla="*/ 1850603 h 1924486"/>
              <a:gd name="connsiteX0" fmla="*/ 414381 w 3017818"/>
              <a:gd name="connsiteY0" fmla="*/ 1850603 h 1924486"/>
              <a:gd name="connsiteX1" fmla="*/ 39079 w 3017818"/>
              <a:gd name="connsiteY1" fmla="*/ 1329195 h 1924486"/>
              <a:gd name="connsiteX2" fmla="*/ 579375 w 3017818"/>
              <a:gd name="connsiteY2" fmla="*/ 607027 h 1924486"/>
              <a:gd name="connsiteX3" fmla="*/ 1495208 w 3017818"/>
              <a:gd name="connsiteY3" fmla="*/ 2256 h 1924486"/>
              <a:gd name="connsiteX4" fmla="*/ 2024128 w 3017818"/>
              <a:gd name="connsiteY4" fmla="*/ 442434 h 1924486"/>
              <a:gd name="connsiteX5" fmla="*/ 2938527 w 3017818"/>
              <a:gd name="connsiteY5" fmla="*/ 1237963 h 1924486"/>
              <a:gd name="connsiteX6" fmla="*/ 2808793 w 3017818"/>
              <a:gd name="connsiteY6" fmla="*/ 1753835 h 1924486"/>
              <a:gd name="connsiteX7" fmla="*/ 1381534 w 3017818"/>
              <a:gd name="connsiteY7" fmla="*/ 1910787 h 1924486"/>
              <a:gd name="connsiteX8" fmla="*/ 414381 w 3017818"/>
              <a:gd name="connsiteY8" fmla="*/ 1850603 h 1924486"/>
              <a:gd name="connsiteX0" fmla="*/ 377767 w 2981204"/>
              <a:gd name="connsiteY0" fmla="*/ 1850603 h 1924486"/>
              <a:gd name="connsiteX1" fmla="*/ 2465 w 2981204"/>
              <a:gd name="connsiteY1" fmla="*/ 1329195 h 1924486"/>
              <a:gd name="connsiteX2" fmla="*/ 542761 w 2981204"/>
              <a:gd name="connsiteY2" fmla="*/ 607027 h 1924486"/>
              <a:gd name="connsiteX3" fmla="*/ 1458594 w 2981204"/>
              <a:gd name="connsiteY3" fmla="*/ 2256 h 1924486"/>
              <a:gd name="connsiteX4" fmla="*/ 1987514 w 2981204"/>
              <a:gd name="connsiteY4" fmla="*/ 442434 h 1924486"/>
              <a:gd name="connsiteX5" fmla="*/ 2901913 w 2981204"/>
              <a:gd name="connsiteY5" fmla="*/ 1237963 h 1924486"/>
              <a:gd name="connsiteX6" fmla="*/ 2772179 w 2981204"/>
              <a:gd name="connsiteY6" fmla="*/ 1753835 h 1924486"/>
              <a:gd name="connsiteX7" fmla="*/ 1344920 w 2981204"/>
              <a:gd name="connsiteY7" fmla="*/ 1910787 h 1924486"/>
              <a:gd name="connsiteX8" fmla="*/ 377767 w 2981204"/>
              <a:gd name="connsiteY8" fmla="*/ 1850603 h 1924486"/>
              <a:gd name="connsiteX0" fmla="*/ 377767 w 2928314"/>
              <a:gd name="connsiteY0" fmla="*/ 1850603 h 1933720"/>
              <a:gd name="connsiteX1" fmla="*/ 2465 w 2928314"/>
              <a:gd name="connsiteY1" fmla="*/ 1329195 h 1933720"/>
              <a:gd name="connsiteX2" fmla="*/ 542761 w 2928314"/>
              <a:gd name="connsiteY2" fmla="*/ 607027 h 1933720"/>
              <a:gd name="connsiteX3" fmla="*/ 1458594 w 2928314"/>
              <a:gd name="connsiteY3" fmla="*/ 2256 h 1933720"/>
              <a:gd name="connsiteX4" fmla="*/ 1987514 w 2928314"/>
              <a:gd name="connsiteY4" fmla="*/ 442434 h 1933720"/>
              <a:gd name="connsiteX5" fmla="*/ 2901913 w 2928314"/>
              <a:gd name="connsiteY5" fmla="*/ 1237963 h 1933720"/>
              <a:gd name="connsiteX6" fmla="*/ 2280909 w 2928314"/>
              <a:gd name="connsiteY6" fmla="*/ 1626518 h 1933720"/>
              <a:gd name="connsiteX7" fmla="*/ 1344920 w 2928314"/>
              <a:gd name="connsiteY7" fmla="*/ 1910787 h 1933720"/>
              <a:gd name="connsiteX8" fmla="*/ 377767 w 2928314"/>
              <a:gd name="connsiteY8" fmla="*/ 1850603 h 1933720"/>
              <a:gd name="connsiteX0" fmla="*/ 377767 w 2729795"/>
              <a:gd name="connsiteY0" fmla="*/ 1850603 h 1933720"/>
              <a:gd name="connsiteX1" fmla="*/ 2465 w 2729795"/>
              <a:gd name="connsiteY1" fmla="*/ 1329195 h 1933720"/>
              <a:gd name="connsiteX2" fmla="*/ 542761 w 2729795"/>
              <a:gd name="connsiteY2" fmla="*/ 607027 h 1933720"/>
              <a:gd name="connsiteX3" fmla="*/ 1458594 w 2729795"/>
              <a:gd name="connsiteY3" fmla="*/ 2256 h 1933720"/>
              <a:gd name="connsiteX4" fmla="*/ 1987514 w 2729795"/>
              <a:gd name="connsiteY4" fmla="*/ 442434 h 1933720"/>
              <a:gd name="connsiteX5" fmla="*/ 2692401 w 2729795"/>
              <a:gd name="connsiteY5" fmla="*/ 966722 h 1933720"/>
              <a:gd name="connsiteX6" fmla="*/ 2280909 w 2729795"/>
              <a:gd name="connsiteY6" fmla="*/ 1626518 h 1933720"/>
              <a:gd name="connsiteX7" fmla="*/ 1344920 w 2729795"/>
              <a:gd name="connsiteY7" fmla="*/ 1910787 h 1933720"/>
              <a:gd name="connsiteX8" fmla="*/ 377767 w 2729795"/>
              <a:gd name="connsiteY8" fmla="*/ 1850603 h 1933720"/>
              <a:gd name="connsiteX0" fmla="*/ 377767 w 2729795"/>
              <a:gd name="connsiteY0" fmla="*/ 1848798 h 1931915"/>
              <a:gd name="connsiteX1" fmla="*/ 2465 w 2729795"/>
              <a:gd name="connsiteY1" fmla="*/ 1327390 h 1931915"/>
              <a:gd name="connsiteX2" fmla="*/ 542761 w 2729795"/>
              <a:gd name="connsiteY2" fmla="*/ 605222 h 1931915"/>
              <a:gd name="connsiteX3" fmla="*/ 1458594 w 2729795"/>
              <a:gd name="connsiteY3" fmla="*/ 451 h 1931915"/>
              <a:gd name="connsiteX4" fmla="*/ 2117557 w 2729795"/>
              <a:gd name="connsiteY4" fmla="*/ 523662 h 1931915"/>
              <a:gd name="connsiteX5" fmla="*/ 2692401 w 2729795"/>
              <a:gd name="connsiteY5" fmla="*/ 964917 h 1931915"/>
              <a:gd name="connsiteX6" fmla="*/ 2280909 w 2729795"/>
              <a:gd name="connsiteY6" fmla="*/ 1624713 h 1931915"/>
              <a:gd name="connsiteX7" fmla="*/ 1344920 w 2729795"/>
              <a:gd name="connsiteY7" fmla="*/ 1908982 h 1931915"/>
              <a:gd name="connsiteX8" fmla="*/ 377767 w 2729795"/>
              <a:gd name="connsiteY8" fmla="*/ 1848798 h 1931915"/>
              <a:gd name="connsiteX0" fmla="*/ 377767 w 2729795"/>
              <a:gd name="connsiteY0" fmla="*/ 1848798 h 1931915"/>
              <a:gd name="connsiteX1" fmla="*/ 2465 w 2729795"/>
              <a:gd name="connsiteY1" fmla="*/ 1327390 h 1931915"/>
              <a:gd name="connsiteX2" fmla="*/ 542761 w 2729795"/>
              <a:gd name="connsiteY2" fmla="*/ 605222 h 1931915"/>
              <a:gd name="connsiteX3" fmla="*/ 1458594 w 2729795"/>
              <a:gd name="connsiteY3" fmla="*/ 451 h 1931915"/>
              <a:gd name="connsiteX4" fmla="*/ 2117557 w 2729795"/>
              <a:gd name="connsiteY4" fmla="*/ 523662 h 1931915"/>
              <a:gd name="connsiteX5" fmla="*/ 2692401 w 2729795"/>
              <a:gd name="connsiteY5" fmla="*/ 964917 h 1931915"/>
              <a:gd name="connsiteX6" fmla="*/ 2280909 w 2729795"/>
              <a:gd name="connsiteY6" fmla="*/ 1624713 h 1931915"/>
              <a:gd name="connsiteX7" fmla="*/ 1344920 w 2729795"/>
              <a:gd name="connsiteY7" fmla="*/ 1908982 h 1931915"/>
              <a:gd name="connsiteX8" fmla="*/ 377767 w 2729795"/>
              <a:gd name="connsiteY8" fmla="*/ 1848798 h 1931915"/>
              <a:gd name="connsiteX0" fmla="*/ 377767 w 2721146"/>
              <a:gd name="connsiteY0" fmla="*/ 1848798 h 1938399"/>
              <a:gd name="connsiteX1" fmla="*/ 2465 w 2721146"/>
              <a:gd name="connsiteY1" fmla="*/ 1327390 h 1938399"/>
              <a:gd name="connsiteX2" fmla="*/ 542761 w 2721146"/>
              <a:gd name="connsiteY2" fmla="*/ 605222 h 1938399"/>
              <a:gd name="connsiteX3" fmla="*/ 1458594 w 2721146"/>
              <a:gd name="connsiteY3" fmla="*/ 451 h 1938399"/>
              <a:gd name="connsiteX4" fmla="*/ 2117557 w 2721146"/>
              <a:gd name="connsiteY4" fmla="*/ 523662 h 1938399"/>
              <a:gd name="connsiteX5" fmla="*/ 2692401 w 2721146"/>
              <a:gd name="connsiteY5" fmla="*/ 964917 h 1938399"/>
              <a:gd name="connsiteX6" fmla="*/ 2129193 w 2721146"/>
              <a:gd name="connsiteY6" fmla="*/ 1536144 h 1938399"/>
              <a:gd name="connsiteX7" fmla="*/ 1344920 w 2721146"/>
              <a:gd name="connsiteY7" fmla="*/ 1908982 h 1938399"/>
              <a:gd name="connsiteX8" fmla="*/ 377767 w 2721146"/>
              <a:gd name="connsiteY8" fmla="*/ 1848798 h 1938399"/>
              <a:gd name="connsiteX0" fmla="*/ 377767 w 2721146"/>
              <a:gd name="connsiteY0" fmla="*/ 1848798 h 1877763"/>
              <a:gd name="connsiteX1" fmla="*/ 2465 w 2721146"/>
              <a:gd name="connsiteY1" fmla="*/ 1327390 h 1877763"/>
              <a:gd name="connsiteX2" fmla="*/ 542761 w 2721146"/>
              <a:gd name="connsiteY2" fmla="*/ 605222 h 1877763"/>
              <a:gd name="connsiteX3" fmla="*/ 1458594 w 2721146"/>
              <a:gd name="connsiteY3" fmla="*/ 451 h 1877763"/>
              <a:gd name="connsiteX4" fmla="*/ 2117557 w 2721146"/>
              <a:gd name="connsiteY4" fmla="*/ 523662 h 1877763"/>
              <a:gd name="connsiteX5" fmla="*/ 2692401 w 2721146"/>
              <a:gd name="connsiteY5" fmla="*/ 964917 h 1877763"/>
              <a:gd name="connsiteX6" fmla="*/ 2129193 w 2721146"/>
              <a:gd name="connsiteY6" fmla="*/ 1536144 h 1877763"/>
              <a:gd name="connsiteX7" fmla="*/ 1301573 w 2721146"/>
              <a:gd name="connsiteY7" fmla="*/ 1781665 h 1877763"/>
              <a:gd name="connsiteX8" fmla="*/ 377767 w 2721146"/>
              <a:gd name="connsiteY8" fmla="*/ 1848798 h 187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1146" h="1877763">
                <a:moveTo>
                  <a:pt x="377767" y="1848798"/>
                </a:moveTo>
                <a:cubicBezTo>
                  <a:pt x="161249" y="1773086"/>
                  <a:pt x="43449" y="1552387"/>
                  <a:pt x="2465" y="1327390"/>
                </a:cubicBezTo>
                <a:cubicBezTo>
                  <a:pt x="-31294" y="1047038"/>
                  <a:pt x="288672" y="838010"/>
                  <a:pt x="542761" y="605222"/>
                </a:cubicBezTo>
                <a:cubicBezTo>
                  <a:pt x="796850" y="372434"/>
                  <a:pt x="1196128" y="14044"/>
                  <a:pt x="1458594" y="451"/>
                </a:cubicBezTo>
                <a:cubicBezTo>
                  <a:pt x="1721060" y="-13142"/>
                  <a:pt x="1902254" y="283254"/>
                  <a:pt x="2117557" y="523662"/>
                </a:cubicBezTo>
                <a:cubicBezTo>
                  <a:pt x="2434004" y="725321"/>
                  <a:pt x="2535716" y="732634"/>
                  <a:pt x="2692401" y="964917"/>
                </a:cubicBezTo>
                <a:cubicBezTo>
                  <a:pt x="2849086" y="1197200"/>
                  <a:pt x="2323160" y="1489539"/>
                  <a:pt x="2129193" y="1536144"/>
                </a:cubicBezTo>
                <a:cubicBezTo>
                  <a:pt x="1935226" y="1582749"/>
                  <a:pt x="1593477" y="1729556"/>
                  <a:pt x="1301573" y="1781665"/>
                </a:cubicBezTo>
                <a:cubicBezTo>
                  <a:pt x="1009669" y="1833774"/>
                  <a:pt x="594285" y="1924510"/>
                  <a:pt x="377767" y="1848798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Subtree </a:t>
            </a:r>
            <a:r>
              <a:rPr lang="en-US" dirty="0">
                <a:sym typeface="Symbol" pitchFamily="18" charset="2"/>
              </a:rPr>
              <a:t>– each child from a node forms a subtree recursively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88690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11283B-DF1A-134C-8E70-E23E9B963502}"/>
              </a:ext>
            </a:extLst>
          </p:cNvPr>
          <p:cNvSpPr/>
          <p:nvPr/>
        </p:nvSpPr>
        <p:spPr bwMode="auto">
          <a:xfrm>
            <a:off x="2277637" y="3375522"/>
            <a:ext cx="3507658" cy="3207853"/>
          </a:xfrm>
          <a:custGeom>
            <a:avLst/>
            <a:gdLst>
              <a:gd name="connsiteX0" fmla="*/ 0 w 3275142"/>
              <a:gd name="connsiteY0" fmla="*/ 1071352 h 2142703"/>
              <a:gd name="connsiteX1" fmla="*/ 1637571 w 3275142"/>
              <a:gd name="connsiteY1" fmla="*/ 0 h 2142703"/>
              <a:gd name="connsiteX2" fmla="*/ 3275142 w 3275142"/>
              <a:gd name="connsiteY2" fmla="*/ 1071352 h 2142703"/>
              <a:gd name="connsiteX3" fmla="*/ 1637571 w 3275142"/>
              <a:gd name="connsiteY3" fmla="*/ 2142704 h 2142703"/>
              <a:gd name="connsiteX4" fmla="*/ 0 w 3275142"/>
              <a:gd name="connsiteY4" fmla="*/ 1071352 h 2142703"/>
              <a:gd name="connsiteX0" fmla="*/ 0 w 3293430"/>
              <a:gd name="connsiteY0" fmla="*/ 1847198 h 2276187"/>
              <a:gd name="connsiteX1" fmla="*/ 1655859 w 3293430"/>
              <a:gd name="connsiteY1" fmla="*/ 16894 h 2276187"/>
              <a:gd name="connsiteX2" fmla="*/ 3293430 w 3293430"/>
              <a:gd name="connsiteY2" fmla="*/ 1088246 h 2276187"/>
              <a:gd name="connsiteX3" fmla="*/ 1655859 w 3293430"/>
              <a:gd name="connsiteY3" fmla="*/ 2159598 h 2276187"/>
              <a:gd name="connsiteX4" fmla="*/ 0 w 3293430"/>
              <a:gd name="connsiteY4" fmla="*/ 1847198 h 2276187"/>
              <a:gd name="connsiteX0" fmla="*/ 0 w 3284286"/>
              <a:gd name="connsiteY0" fmla="*/ 1830393 h 2251127"/>
              <a:gd name="connsiteX1" fmla="*/ 1655859 w 3284286"/>
              <a:gd name="connsiteY1" fmla="*/ 89 h 2251127"/>
              <a:gd name="connsiteX2" fmla="*/ 3284286 w 3284286"/>
              <a:gd name="connsiteY2" fmla="*/ 1903545 h 2251127"/>
              <a:gd name="connsiteX3" fmla="*/ 1655859 w 3284286"/>
              <a:gd name="connsiteY3" fmla="*/ 2142793 h 2251127"/>
              <a:gd name="connsiteX4" fmla="*/ 0 w 3284286"/>
              <a:gd name="connsiteY4" fmla="*/ 1830393 h 2251127"/>
              <a:gd name="connsiteX0" fmla="*/ 488 w 3284774"/>
              <a:gd name="connsiteY0" fmla="*/ 1830373 h 2074193"/>
              <a:gd name="connsiteX1" fmla="*/ 1656347 w 3284774"/>
              <a:gd name="connsiteY1" fmla="*/ 69 h 2074193"/>
              <a:gd name="connsiteX2" fmla="*/ 3284774 w 3284774"/>
              <a:gd name="connsiteY2" fmla="*/ 1903525 h 2074193"/>
              <a:gd name="connsiteX3" fmla="*/ 1820939 w 3284774"/>
              <a:gd name="connsiteY3" fmla="*/ 1347245 h 2074193"/>
              <a:gd name="connsiteX4" fmla="*/ 488 w 3284774"/>
              <a:gd name="connsiteY4" fmla="*/ 1830373 h 2074193"/>
              <a:gd name="connsiteX0" fmla="*/ 599 w 3284885"/>
              <a:gd name="connsiteY0" fmla="*/ 1830373 h 2081551"/>
              <a:gd name="connsiteX1" fmla="*/ 1656458 w 3284885"/>
              <a:gd name="connsiteY1" fmla="*/ 69 h 2081551"/>
              <a:gd name="connsiteX2" fmla="*/ 3284885 w 3284885"/>
              <a:gd name="connsiteY2" fmla="*/ 1903525 h 2081551"/>
              <a:gd name="connsiteX3" fmla="*/ 1839338 w 3284885"/>
              <a:gd name="connsiteY3" fmla="*/ 1411253 h 2081551"/>
              <a:gd name="connsiteX4" fmla="*/ 599 w 3284885"/>
              <a:gd name="connsiteY4" fmla="*/ 1830373 h 2081551"/>
              <a:gd name="connsiteX0" fmla="*/ 489 w 3284775"/>
              <a:gd name="connsiteY0" fmla="*/ 1830374 h 2103714"/>
              <a:gd name="connsiteX1" fmla="*/ 1656348 w 3284775"/>
              <a:gd name="connsiteY1" fmla="*/ 70 h 2103714"/>
              <a:gd name="connsiteX2" fmla="*/ 3284775 w 3284775"/>
              <a:gd name="connsiteY2" fmla="*/ 1903526 h 2103714"/>
              <a:gd name="connsiteX3" fmla="*/ 1820940 w 3284775"/>
              <a:gd name="connsiteY3" fmla="*/ 1575846 h 2103714"/>
              <a:gd name="connsiteX4" fmla="*/ 489 w 3284775"/>
              <a:gd name="connsiteY4" fmla="*/ 1830374 h 2103714"/>
              <a:gd name="connsiteX0" fmla="*/ 289 w 3284575"/>
              <a:gd name="connsiteY0" fmla="*/ 1976673 h 2250013"/>
              <a:gd name="connsiteX1" fmla="*/ 1692724 w 3284575"/>
              <a:gd name="connsiteY1" fmla="*/ 65 h 2250013"/>
              <a:gd name="connsiteX2" fmla="*/ 3284575 w 3284575"/>
              <a:gd name="connsiteY2" fmla="*/ 2049825 h 2250013"/>
              <a:gd name="connsiteX3" fmla="*/ 1820740 w 3284575"/>
              <a:gd name="connsiteY3" fmla="*/ 1722145 h 2250013"/>
              <a:gd name="connsiteX4" fmla="*/ 289 w 3284575"/>
              <a:gd name="connsiteY4" fmla="*/ 1976673 h 2250013"/>
              <a:gd name="connsiteX0" fmla="*/ 241 w 3284527"/>
              <a:gd name="connsiteY0" fmla="*/ 1976613 h 2249953"/>
              <a:gd name="connsiteX1" fmla="*/ 1692676 w 3284527"/>
              <a:gd name="connsiteY1" fmla="*/ 5 h 2249953"/>
              <a:gd name="connsiteX2" fmla="*/ 3284527 w 3284527"/>
              <a:gd name="connsiteY2" fmla="*/ 2049765 h 2249953"/>
              <a:gd name="connsiteX3" fmla="*/ 1820692 w 3284527"/>
              <a:gd name="connsiteY3" fmla="*/ 1722085 h 2249953"/>
              <a:gd name="connsiteX4" fmla="*/ 241 w 3284527"/>
              <a:gd name="connsiteY4" fmla="*/ 1976613 h 2249953"/>
              <a:gd name="connsiteX0" fmla="*/ 255 w 3292596"/>
              <a:gd name="connsiteY0" fmla="*/ 2028188 h 2146531"/>
              <a:gd name="connsiteX1" fmla="*/ 1692690 w 3292596"/>
              <a:gd name="connsiteY1" fmla="*/ 51580 h 2146531"/>
              <a:gd name="connsiteX2" fmla="*/ 2344428 w 3292596"/>
              <a:gd name="connsiteY2" fmla="*/ 707643 h 2146531"/>
              <a:gd name="connsiteX3" fmla="*/ 3284541 w 3292596"/>
              <a:gd name="connsiteY3" fmla="*/ 2101340 h 2146531"/>
              <a:gd name="connsiteX4" fmla="*/ 1820706 w 3292596"/>
              <a:gd name="connsiteY4" fmla="*/ 1773660 h 2146531"/>
              <a:gd name="connsiteX5" fmla="*/ 255 w 3292596"/>
              <a:gd name="connsiteY5" fmla="*/ 2028188 h 2146531"/>
              <a:gd name="connsiteX0" fmla="*/ 255 w 3405242"/>
              <a:gd name="connsiteY0" fmla="*/ 2022184 h 2104821"/>
              <a:gd name="connsiteX1" fmla="*/ 1692690 w 3405242"/>
              <a:gd name="connsiteY1" fmla="*/ 45576 h 2104821"/>
              <a:gd name="connsiteX2" fmla="*/ 2344428 w 3405242"/>
              <a:gd name="connsiteY2" fmla="*/ 701639 h 2104821"/>
              <a:gd name="connsiteX3" fmla="*/ 3258827 w 3405242"/>
              <a:gd name="connsiteY3" fmla="*/ 1497168 h 2104821"/>
              <a:gd name="connsiteX4" fmla="*/ 3284541 w 3405242"/>
              <a:gd name="connsiteY4" fmla="*/ 2095336 h 2104821"/>
              <a:gd name="connsiteX5" fmla="*/ 1820706 w 3405242"/>
              <a:gd name="connsiteY5" fmla="*/ 1767656 h 2104821"/>
              <a:gd name="connsiteX6" fmla="*/ 255 w 3405242"/>
              <a:gd name="connsiteY6" fmla="*/ 2022184 h 2104821"/>
              <a:gd name="connsiteX0" fmla="*/ 2 w 3404989"/>
              <a:gd name="connsiteY0" fmla="*/ 2022184 h 2225566"/>
              <a:gd name="connsiteX1" fmla="*/ 1692437 w 3404989"/>
              <a:gd name="connsiteY1" fmla="*/ 45576 h 2225566"/>
              <a:gd name="connsiteX2" fmla="*/ 2344175 w 3404989"/>
              <a:gd name="connsiteY2" fmla="*/ 701639 h 2225566"/>
              <a:gd name="connsiteX3" fmla="*/ 3258574 w 3404989"/>
              <a:gd name="connsiteY3" fmla="*/ 1497168 h 2225566"/>
              <a:gd name="connsiteX4" fmla="*/ 3284288 w 3404989"/>
              <a:gd name="connsiteY4" fmla="*/ 2095336 h 2225566"/>
              <a:gd name="connsiteX5" fmla="*/ 1701581 w 3404989"/>
              <a:gd name="connsiteY5" fmla="*/ 2169992 h 2225566"/>
              <a:gd name="connsiteX6" fmla="*/ 2 w 3404989"/>
              <a:gd name="connsiteY6" fmla="*/ 2022184 h 2225566"/>
              <a:gd name="connsiteX0" fmla="*/ 2 w 3386701"/>
              <a:gd name="connsiteY0" fmla="*/ 1772368 h 2174781"/>
              <a:gd name="connsiteX1" fmla="*/ 1674149 w 3386701"/>
              <a:gd name="connsiteY1" fmla="*/ 33504 h 2174781"/>
              <a:gd name="connsiteX2" fmla="*/ 2325887 w 3386701"/>
              <a:gd name="connsiteY2" fmla="*/ 689567 h 2174781"/>
              <a:gd name="connsiteX3" fmla="*/ 3240286 w 3386701"/>
              <a:gd name="connsiteY3" fmla="*/ 1485096 h 2174781"/>
              <a:gd name="connsiteX4" fmla="*/ 3266000 w 3386701"/>
              <a:gd name="connsiteY4" fmla="*/ 2083264 h 2174781"/>
              <a:gd name="connsiteX5" fmla="*/ 1683293 w 3386701"/>
              <a:gd name="connsiteY5" fmla="*/ 2157920 h 2174781"/>
              <a:gd name="connsiteX6" fmla="*/ 2 w 3386701"/>
              <a:gd name="connsiteY6" fmla="*/ 1772368 h 2174781"/>
              <a:gd name="connsiteX0" fmla="*/ 16080 w 3402779"/>
              <a:gd name="connsiteY0" fmla="*/ 1740081 h 2142494"/>
              <a:gd name="connsiteX1" fmla="*/ 897212 w 3402779"/>
              <a:gd name="connsiteY1" fmla="*/ 821873 h 2142494"/>
              <a:gd name="connsiteX2" fmla="*/ 1690227 w 3402779"/>
              <a:gd name="connsiteY2" fmla="*/ 1217 h 2142494"/>
              <a:gd name="connsiteX3" fmla="*/ 2341965 w 3402779"/>
              <a:gd name="connsiteY3" fmla="*/ 657280 h 2142494"/>
              <a:gd name="connsiteX4" fmla="*/ 3256364 w 3402779"/>
              <a:gd name="connsiteY4" fmla="*/ 1452809 h 2142494"/>
              <a:gd name="connsiteX5" fmla="*/ 3282078 w 3402779"/>
              <a:gd name="connsiteY5" fmla="*/ 2050977 h 2142494"/>
              <a:gd name="connsiteX6" fmla="*/ 1699371 w 3402779"/>
              <a:gd name="connsiteY6" fmla="*/ 2125633 h 2142494"/>
              <a:gd name="connsiteX7" fmla="*/ 16080 w 3402779"/>
              <a:gd name="connsiteY7" fmla="*/ 1740081 h 2142494"/>
              <a:gd name="connsiteX0" fmla="*/ 16080 w 3335655"/>
              <a:gd name="connsiteY0" fmla="*/ 1740081 h 2131819"/>
              <a:gd name="connsiteX1" fmla="*/ 897212 w 3335655"/>
              <a:gd name="connsiteY1" fmla="*/ 821873 h 2131819"/>
              <a:gd name="connsiteX2" fmla="*/ 1690227 w 3335655"/>
              <a:gd name="connsiteY2" fmla="*/ 1217 h 2131819"/>
              <a:gd name="connsiteX3" fmla="*/ 2341965 w 3335655"/>
              <a:gd name="connsiteY3" fmla="*/ 657280 h 2131819"/>
              <a:gd name="connsiteX4" fmla="*/ 3256364 w 3335655"/>
              <a:gd name="connsiteY4" fmla="*/ 1452809 h 2131819"/>
              <a:gd name="connsiteX5" fmla="*/ 3126630 w 3335655"/>
              <a:gd name="connsiteY5" fmla="*/ 1968681 h 2131819"/>
              <a:gd name="connsiteX6" fmla="*/ 1699371 w 3335655"/>
              <a:gd name="connsiteY6" fmla="*/ 2125633 h 2131819"/>
              <a:gd name="connsiteX7" fmla="*/ 16080 w 3335655"/>
              <a:gd name="connsiteY7" fmla="*/ 1740081 h 2131819"/>
              <a:gd name="connsiteX0" fmla="*/ 113765 w 3433340"/>
              <a:gd name="connsiteY0" fmla="*/ 1740081 h 2131819"/>
              <a:gd name="connsiteX1" fmla="*/ 245089 w 3433340"/>
              <a:gd name="connsiteY1" fmla="*/ 1361369 h 2131819"/>
              <a:gd name="connsiteX2" fmla="*/ 994897 w 3433340"/>
              <a:gd name="connsiteY2" fmla="*/ 821873 h 2131819"/>
              <a:gd name="connsiteX3" fmla="*/ 1787912 w 3433340"/>
              <a:gd name="connsiteY3" fmla="*/ 1217 h 2131819"/>
              <a:gd name="connsiteX4" fmla="*/ 2439650 w 3433340"/>
              <a:gd name="connsiteY4" fmla="*/ 657280 h 2131819"/>
              <a:gd name="connsiteX5" fmla="*/ 3354049 w 3433340"/>
              <a:gd name="connsiteY5" fmla="*/ 1452809 h 2131819"/>
              <a:gd name="connsiteX6" fmla="*/ 3224315 w 3433340"/>
              <a:gd name="connsiteY6" fmla="*/ 1968681 h 2131819"/>
              <a:gd name="connsiteX7" fmla="*/ 1797056 w 3433340"/>
              <a:gd name="connsiteY7" fmla="*/ 2125633 h 2131819"/>
              <a:gd name="connsiteX8" fmla="*/ 113765 w 3433340"/>
              <a:gd name="connsiteY8" fmla="*/ 1740081 h 2131819"/>
              <a:gd name="connsiteX0" fmla="*/ 133987 w 3380410"/>
              <a:gd name="connsiteY0" fmla="*/ 1877241 h 2126907"/>
              <a:gd name="connsiteX1" fmla="*/ 192159 w 3380410"/>
              <a:gd name="connsiteY1" fmla="*/ 1361369 h 2126907"/>
              <a:gd name="connsiteX2" fmla="*/ 941967 w 3380410"/>
              <a:gd name="connsiteY2" fmla="*/ 821873 h 2126907"/>
              <a:gd name="connsiteX3" fmla="*/ 1734982 w 3380410"/>
              <a:gd name="connsiteY3" fmla="*/ 1217 h 2126907"/>
              <a:gd name="connsiteX4" fmla="*/ 2386720 w 3380410"/>
              <a:gd name="connsiteY4" fmla="*/ 657280 h 2126907"/>
              <a:gd name="connsiteX5" fmla="*/ 3301119 w 3380410"/>
              <a:gd name="connsiteY5" fmla="*/ 1452809 h 2126907"/>
              <a:gd name="connsiteX6" fmla="*/ 3171385 w 3380410"/>
              <a:gd name="connsiteY6" fmla="*/ 1968681 h 2126907"/>
              <a:gd name="connsiteX7" fmla="*/ 1744126 w 3380410"/>
              <a:gd name="connsiteY7" fmla="*/ 2125633 h 2126907"/>
              <a:gd name="connsiteX8" fmla="*/ 133987 w 3380410"/>
              <a:gd name="connsiteY8" fmla="*/ 1877241 h 2126907"/>
              <a:gd name="connsiteX0" fmla="*/ 133987 w 3380410"/>
              <a:gd name="connsiteY0" fmla="*/ 1878423 h 2128089"/>
              <a:gd name="connsiteX1" fmla="*/ 192159 w 3380410"/>
              <a:gd name="connsiteY1" fmla="*/ 1362551 h 2128089"/>
              <a:gd name="connsiteX2" fmla="*/ 578023 w 3380410"/>
              <a:gd name="connsiteY2" fmla="*/ 894738 h 2128089"/>
              <a:gd name="connsiteX3" fmla="*/ 1734982 w 3380410"/>
              <a:gd name="connsiteY3" fmla="*/ 2399 h 2128089"/>
              <a:gd name="connsiteX4" fmla="*/ 2386720 w 3380410"/>
              <a:gd name="connsiteY4" fmla="*/ 658462 h 2128089"/>
              <a:gd name="connsiteX5" fmla="*/ 3301119 w 3380410"/>
              <a:gd name="connsiteY5" fmla="*/ 1453991 h 2128089"/>
              <a:gd name="connsiteX6" fmla="*/ 3171385 w 3380410"/>
              <a:gd name="connsiteY6" fmla="*/ 1969863 h 2128089"/>
              <a:gd name="connsiteX7" fmla="*/ 1744126 w 3380410"/>
              <a:gd name="connsiteY7" fmla="*/ 2126815 h 2128089"/>
              <a:gd name="connsiteX8" fmla="*/ 133987 w 3380410"/>
              <a:gd name="connsiteY8" fmla="*/ 1878423 h 2128089"/>
              <a:gd name="connsiteX0" fmla="*/ 283699 w 3255142"/>
              <a:gd name="connsiteY0" fmla="*/ 1950105 h 2126885"/>
              <a:gd name="connsiteX1" fmla="*/ 66891 w 3255142"/>
              <a:gd name="connsiteY1" fmla="*/ 1362551 h 2126885"/>
              <a:gd name="connsiteX2" fmla="*/ 452755 w 3255142"/>
              <a:gd name="connsiteY2" fmla="*/ 894738 h 2126885"/>
              <a:gd name="connsiteX3" fmla="*/ 1609714 w 3255142"/>
              <a:gd name="connsiteY3" fmla="*/ 2399 h 2126885"/>
              <a:gd name="connsiteX4" fmla="*/ 2261452 w 3255142"/>
              <a:gd name="connsiteY4" fmla="*/ 658462 h 2126885"/>
              <a:gd name="connsiteX5" fmla="*/ 3175851 w 3255142"/>
              <a:gd name="connsiteY5" fmla="*/ 1453991 h 2126885"/>
              <a:gd name="connsiteX6" fmla="*/ 3046117 w 3255142"/>
              <a:gd name="connsiteY6" fmla="*/ 1969863 h 2126885"/>
              <a:gd name="connsiteX7" fmla="*/ 1618858 w 3255142"/>
              <a:gd name="connsiteY7" fmla="*/ 2126815 h 2126885"/>
              <a:gd name="connsiteX8" fmla="*/ 283699 w 3255142"/>
              <a:gd name="connsiteY8" fmla="*/ 1950105 h 2126885"/>
              <a:gd name="connsiteX0" fmla="*/ 283699 w 3208019"/>
              <a:gd name="connsiteY0" fmla="*/ 1950105 h 2129447"/>
              <a:gd name="connsiteX1" fmla="*/ 66891 w 3208019"/>
              <a:gd name="connsiteY1" fmla="*/ 1362551 h 2129447"/>
              <a:gd name="connsiteX2" fmla="*/ 452755 w 3208019"/>
              <a:gd name="connsiteY2" fmla="*/ 894738 h 2129447"/>
              <a:gd name="connsiteX3" fmla="*/ 1609714 w 3208019"/>
              <a:gd name="connsiteY3" fmla="*/ 2399 h 2129447"/>
              <a:gd name="connsiteX4" fmla="*/ 2261452 w 3208019"/>
              <a:gd name="connsiteY4" fmla="*/ 658462 h 2129447"/>
              <a:gd name="connsiteX5" fmla="*/ 3175851 w 3208019"/>
              <a:gd name="connsiteY5" fmla="*/ 1453991 h 2129447"/>
              <a:gd name="connsiteX6" fmla="*/ 2682172 w 3208019"/>
              <a:gd name="connsiteY6" fmla="*/ 2041545 h 2129447"/>
              <a:gd name="connsiteX7" fmla="*/ 1618858 w 3208019"/>
              <a:gd name="connsiteY7" fmla="*/ 2126815 h 2129447"/>
              <a:gd name="connsiteX8" fmla="*/ 283699 w 3208019"/>
              <a:gd name="connsiteY8" fmla="*/ 1950105 h 2129447"/>
              <a:gd name="connsiteX0" fmla="*/ 283699 w 3102443"/>
              <a:gd name="connsiteY0" fmla="*/ 1950105 h 2129447"/>
              <a:gd name="connsiteX1" fmla="*/ 66891 w 3102443"/>
              <a:gd name="connsiteY1" fmla="*/ 1362551 h 2129447"/>
              <a:gd name="connsiteX2" fmla="*/ 452755 w 3102443"/>
              <a:gd name="connsiteY2" fmla="*/ 894738 h 2129447"/>
              <a:gd name="connsiteX3" fmla="*/ 1609714 w 3102443"/>
              <a:gd name="connsiteY3" fmla="*/ 2399 h 2129447"/>
              <a:gd name="connsiteX4" fmla="*/ 2261452 w 3102443"/>
              <a:gd name="connsiteY4" fmla="*/ 658462 h 2129447"/>
              <a:gd name="connsiteX5" fmla="*/ 3062624 w 3102443"/>
              <a:gd name="connsiteY5" fmla="*/ 1509131 h 2129447"/>
              <a:gd name="connsiteX6" fmla="*/ 2682172 w 3102443"/>
              <a:gd name="connsiteY6" fmla="*/ 2041545 h 2129447"/>
              <a:gd name="connsiteX7" fmla="*/ 1618858 w 3102443"/>
              <a:gd name="connsiteY7" fmla="*/ 2126815 h 2129447"/>
              <a:gd name="connsiteX8" fmla="*/ 283699 w 3102443"/>
              <a:gd name="connsiteY8" fmla="*/ 1950105 h 2129447"/>
              <a:gd name="connsiteX0" fmla="*/ 283699 w 3102443"/>
              <a:gd name="connsiteY0" fmla="*/ 1947942 h 2127284"/>
              <a:gd name="connsiteX1" fmla="*/ 66891 w 3102443"/>
              <a:gd name="connsiteY1" fmla="*/ 1360388 h 2127284"/>
              <a:gd name="connsiteX2" fmla="*/ 452755 w 3102443"/>
              <a:gd name="connsiteY2" fmla="*/ 892575 h 2127284"/>
              <a:gd name="connsiteX3" fmla="*/ 1609714 w 3102443"/>
              <a:gd name="connsiteY3" fmla="*/ 236 h 2127284"/>
              <a:gd name="connsiteX4" fmla="*/ 2714361 w 3102443"/>
              <a:gd name="connsiteY4" fmla="*/ 810692 h 2127284"/>
              <a:gd name="connsiteX5" fmla="*/ 3062624 w 3102443"/>
              <a:gd name="connsiteY5" fmla="*/ 1506968 h 2127284"/>
              <a:gd name="connsiteX6" fmla="*/ 2682172 w 3102443"/>
              <a:gd name="connsiteY6" fmla="*/ 2039382 h 2127284"/>
              <a:gd name="connsiteX7" fmla="*/ 1618858 w 3102443"/>
              <a:gd name="connsiteY7" fmla="*/ 2124652 h 2127284"/>
              <a:gd name="connsiteX8" fmla="*/ 283699 w 3102443"/>
              <a:gd name="connsiteY8" fmla="*/ 1947942 h 2127284"/>
              <a:gd name="connsiteX0" fmla="*/ 283699 w 3102443"/>
              <a:gd name="connsiteY0" fmla="*/ 1755064 h 1934406"/>
              <a:gd name="connsiteX1" fmla="*/ 66891 w 3102443"/>
              <a:gd name="connsiteY1" fmla="*/ 1167510 h 1934406"/>
              <a:gd name="connsiteX2" fmla="*/ 452755 w 3102443"/>
              <a:gd name="connsiteY2" fmla="*/ 699697 h 1934406"/>
              <a:gd name="connsiteX3" fmla="*/ 1480311 w 3102443"/>
              <a:gd name="connsiteY3" fmla="*/ 349 h 1934406"/>
              <a:gd name="connsiteX4" fmla="*/ 2714361 w 3102443"/>
              <a:gd name="connsiteY4" fmla="*/ 617814 h 1934406"/>
              <a:gd name="connsiteX5" fmla="*/ 3062624 w 3102443"/>
              <a:gd name="connsiteY5" fmla="*/ 1314090 h 1934406"/>
              <a:gd name="connsiteX6" fmla="*/ 2682172 w 3102443"/>
              <a:gd name="connsiteY6" fmla="*/ 1846504 h 1934406"/>
              <a:gd name="connsiteX7" fmla="*/ 1618858 w 3102443"/>
              <a:gd name="connsiteY7" fmla="*/ 1931774 h 1934406"/>
              <a:gd name="connsiteX8" fmla="*/ 283699 w 3102443"/>
              <a:gd name="connsiteY8" fmla="*/ 1755064 h 193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2443" h="1934406">
                <a:moveTo>
                  <a:pt x="283699" y="1755064"/>
                </a:moveTo>
                <a:cubicBezTo>
                  <a:pt x="25038" y="1627687"/>
                  <a:pt x="-79964" y="1320545"/>
                  <a:pt x="66891" y="1167510"/>
                </a:cubicBezTo>
                <a:cubicBezTo>
                  <a:pt x="213746" y="1014475"/>
                  <a:pt x="198666" y="932485"/>
                  <a:pt x="452755" y="699697"/>
                </a:cubicBezTo>
                <a:cubicBezTo>
                  <a:pt x="706844" y="466909"/>
                  <a:pt x="1103377" y="13996"/>
                  <a:pt x="1480311" y="349"/>
                </a:cubicBezTo>
                <a:cubicBezTo>
                  <a:pt x="1857245" y="-13298"/>
                  <a:pt x="2499058" y="377406"/>
                  <a:pt x="2714361" y="617814"/>
                </a:cubicBezTo>
                <a:cubicBezTo>
                  <a:pt x="2929664" y="858222"/>
                  <a:pt x="2905939" y="1081807"/>
                  <a:pt x="3062624" y="1314090"/>
                </a:cubicBezTo>
                <a:cubicBezTo>
                  <a:pt x="3219309" y="1546373"/>
                  <a:pt x="2876139" y="1799899"/>
                  <a:pt x="2682172" y="1846504"/>
                </a:cubicBezTo>
                <a:cubicBezTo>
                  <a:pt x="2488205" y="1893109"/>
                  <a:pt x="2018604" y="1947014"/>
                  <a:pt x="1618858" y="1931774"/>
                </a:cubicBezTo>
                <a:cubicBezTo>
                  <a:pt x="1219113" y="1916534"/>
                  <a:pt x="542360" y="1882441"/>
                  <a:pt x="283699" y="1755064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Subtree </a:t>
            </a:r>
            <a:r>
              <a:rPr lang="en-US" dirty="0">
                <a:sym typeface="Symbol" pitchFamily="18" charset="2"/>
              </a:rPr>
              <a:t>– each child from a node forms a subtree recursively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4560" y="5261108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21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05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05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59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05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2284" y="405862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CC0E33B8-469B-684C-B58E-5698D503C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05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E448B68F-52BF-FA42-B9C8-F1B36DB6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142" y="2534584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59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735" y="4599123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8A05D62B-23C3-9441-8F70-1909C9D39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05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56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60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60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12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512051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66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5661018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042770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>
                <a:sym typeface="Symbol" pitchFamily="18" charset="2"/>
              </a:rPr>
              <a:t>– Set of disjoint trees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D6E399DA-A245-E948-A4A0-FAF35F960C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9444" y="4354483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2">
            <a:extLst>
              <a:ext uri="{FF2B5EF4-FFF2-40B4-BE49-F238E27FC236}">
                <a16:creationId xmlns:a16="http://schemas.microsoft.com/office/drawing/2014/main" id="{980FA604-810E-E940-A7A6-82592384B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44" y="3305316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86D9ACB1-A23A-7749-8579-05EB453C4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7023" y="3152916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B3CBB206-C93A-9D49-8413-C5DF21C46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608" y="3152916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B56AFE14-94A4-4747-833F-C245B4F8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704" y="369055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8F2E6CDA-6CA3-3842-B58C-6073BE1D6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444" y="475439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K</a:t>
            </a: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E4B4F74C-5B79-404A-85A8-4283733D5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0583" y="315199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8F529B03-BD65-EC43-9A51-09C088A88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7168" y="3151998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B1E3306C-11B9-E04B-A965-DDF9D6B2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704" y="265749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58AAC743-E3B3-E246-97F6-C483F43C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444" y="369249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9" name="Oval 9">
            <a:extLst>
              <a:ext uri="{FF2B5EF4-FFF2-40B4-BE49-F238E27FC236}">
                <a16:creationId xmlns:a16="http://schemas.microsoft.com/office/drawing/2014/main" id="{04FB0E7E-D6B0-B84A-BE7B-0FB0DAF9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619" y="3692498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H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92B518EB-0876-3144-AA89-DC2574B8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265749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250243B-6D3B-F049-BEAB-C522E0810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84" y="3693416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A970DC8F-0FB6-0F48-B3D0-436B06E3B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59" y="3693416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3495FC1B-A194-224F-9E8A-2221EF39B4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7023" y="421389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Line 12">
            <a:extLst>
              <a:ext uri="{FF2B5EF4-FFF2-40B4-BE49-F238E27FC236}">
                <a16:creationId xmlns:a16="http://schemas.microsoft.com/office/drawing/2014/main" id="{6335CA41-A720-404E-A0C8-6669DBA0B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608" y="4213893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8">
            <a:extLst>
              <a:ext uri="{FF2B5EF4-FFF2-40B4-BE49-F238E27FC236}">
                <a16:creationId xmlns:a16="http://schemas.microsoft.com/office/drawing/2014/main" id="{7B914FEC-8B7D-4941-8A3E-D30916098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84" y="475439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F97A2246-EB56-6541-89EC-99769B81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59" y="4754393"/>
            <a:ext cx="661385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847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Implementing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343672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Recursive Tree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93180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Why Trees?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Use Cases of Trees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recursive definition for </a:t>
            </a:r>
            <a:r>
              <a:rPr lang="en-US" b="1" dirty="0">
                <a:solidFill>
                  <a:schemeClr val="bg1"/>
                </a:solidFill>
              </a:rPr>
              <a:t>tree</a:t>
            </a:r>
            <a:r>
              <a:rPr lang="en-US" dirty="0"/>
              <a:t> data structure:</a:t>
            </a:r>
          </a:p>
          <a:p>
            <a:pPr lvl="1"/>
            <a:r>
              <a:rPr lang="en-US" dirty="0"/>
              <a:t>A single node </a:t>
            </a:r>
            <a:r>
              <a:rPr lang="en-US" b="1" dirty="0">
                <a:solidFill>
                  <a:schemeClr val="bg1"/>
                </a:solidFill>
              </a:rPr>
              <a:t>is a tree</a:t>
            </a:r>
          </a:p>
          <a:p>
            <a:pPr lvl="1"/>
            <a:r>
              <a:rPr lang="en-US" dirty="0"/>
              <a:t>Nodes have </a:t>
            </a:r>
            <a:r>
              <a:rPr lang="en-US" b="1" dirty="0">
                <a:solidFill>
                  <a:schemeClr val="bg1"/>
                </a:solidFill>
              </a:rPr>
              <a:t>zero or multiple children</a:t>
            </a:r>
            <a:r>
              <a:rPr lang="en-US" dirty="0"/>
              <a:t> that are </a:t>
            </a:r>
            <a:r>
              <a:rPr lang="en-US" b="1" dirty="0">
                <a:solidFill>
                  <a:schemeClr val="bg1"/>
                </a:solidFill>
              </a:rPr>
              <a:t>also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Definition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32800" y="3219856"/>
            <a:ext cx="103632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onsolas" panose="020B0609020204030204" pitchFamily="49" charset="0"/>
              </a:rPr>
              <a:t>public class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: </a:t>
            </a:r>
            <a:r>
              <a:rPr lang="en-US" altLang="en-US" sz="2800" b="1" dirty="0" err="1">
                <a:latin typeface="Consolas" panose="020B0609020204030204" pitchFamily="49" charset="0"/>
              </a:rPr>
              <a:t>IAbstractTree</a:t>
            </a:r>
            <a:r>
              <a:rPr lang="en-US" altLang="en-US" sz="2800" b="1" dirty="0">
                <a:latin typeface="Consolas" panose="020B0609020204030204" pitchFamily="49" charset="0"/>
              </a:rPr>
              <a:t>&lt;T&gt; 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{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2800" b="1" dirty="0">
                <a:latin typeface="Consolas" panose="020B0609020204030204" pitchFamily="49" charset="0"/>
              </a:rPr>
              <a:t> value;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Tree&lt;T&gt;</a:t>
            </a:r>
            <a:r>
              <a:rPr lang="en-US" altLang="en-US" sz="2800" b="1" dirty="0">
                <a:latin typeface="Consolas" panose="020B0609020204030204" pitchFamily="49" charset="0"/>
              </a:rPr>
              <a:t> parent;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    private </a:t>
            </a:r>
            <a:r>
              <a:rPr lang="en-US" alt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List&lt;Tree&lt;T&gt;&gt;</a:t>
            </a:r>
            <a:r>
              <a:rPr lang="en-US" altLang="en-US" sz="2800" b="1" dirty="0">
                <a:latin typeface="Consolas" panose="020B0609020204030204" pitchFamily="49" charset="0"/>
              </a:rPr>
              <a:t> children;</a:t>
            </a:r>
            <a:br>
              <a:rPr lang="en-US" altLang="en-US" sz="2800" b="1" dirty="0">
                <a:latin typeface="Consolas" panose="020B0609020204030204" pitchFamily="49" charset="0"/>
              </a:rPr>
            </a:br>
            <a:r>
              <a:rPr lang="en-US" altLang="en-US" sz="2800" b="1" dirty="0">
                <a:latin typeface="Consolas" panose="020B0609020204030204" pitchFamily="49" charset="0"/>
              </a:rPr>
              <a:t>}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99400" y="3762611"/>
            <a:ext cx="2720162" cy="544830"/>
          </a:xfrm>
          <a:prstGeom prst="wedgeRoundRectCallout">
            <a:avLst>
              <a:gd name="adj1" fmla="val -89483"/>
              <a:gd name="adj2" fmla="val 64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stored value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89530" y="5618020"/>
            <a:ext cx="2830032" cy="544830"/>
          </a:xfrm>
          <a:prstGeom prst="wedgeRoundRectCallout">
            <a:avLst>
              <a:gd name="adj1" fmla="val -19674"/>
              <a:gd name="adj2" fmla="val -74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child nodes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844400" y="4348120"/>
            <a:ext cx="2720162" cy="544830"/>
          </a:xfrm>
          <a:prstGeom prst="wedgeRoundRectCallout">
            <a:avLst>
              <a:gd name="adj1" fmla="val -93399"/>
              <a:gd name="adj2" fmla="val 37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parent</a:t>
            </a:r>
            <a:endParaRPr lang="bg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565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8030" y="1883241"/>
            <a:ext cx="10969942" cy="381245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38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</a:t>
            </a:r>
            <a:r>
              <a:rPr lang="en-US" altLang="ko-KR" b="1" dirty="0">
                <a:solidFill>
                  <a:schemeClr val="bg1"/>
                </a:solidFill>
              </a:rPr>
              <a:t>Tree </a:t>
            </a:r>
            <a:r>
              <a:rPr lang="en-US" altLang="ko-KR" dirty="0"/>
              <a:t>constructor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08912" y="1899871"/>
            <a:ext cx="5738976" cy="4661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Tree&lt;int&gt; tree =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new Tree&lt;int&gt;(7,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Tree&lt;int&gt;(19,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Tree&lt;int&gt;(1),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Tree&lt;int&gt;(12),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Tree&lt;int&gt;(31)),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Tree&lt;int&gt;(21),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new Tree&lt;int&gt;(14,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Tree&lt;int&gt;(23),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         new Tree&lt;int&gt;(6))</a:t>
            </a:r>
          </a:p>
          <a:p>
            <a:pPr defTabSz="1218438">
              <a:lnSpc>
                <a:spcPct val="105000"/>
              </a:lnSpc>
            </a:pPr>
            <a:r>
              <a:rPr lang="en-US" sz="2500" b="1" noProof="1">
                <a:latin typeface="Consolas" pitchFamily="49" charset="0"/>
              </a:rPr>
              <a:t>);</a:t>
            </a: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Implement Tree Constructor</a:t>
            </a:r>
            <a:endParaRPr lang="bg-BG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9563792" y="2437238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18" name="Oval 6"/>
          <p:cNvSpPr>
            <a:spLocks noChangeArrowheads="1"/>
          </p:cNvSpPr>
          <p:nvPr/>
        </p:nvSpPr>
        <p:spPr bwMode="auto">
          <a:xfrm>
            <a:off x="10786323" y="3892920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14</a:t>
            </a: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8376179" y="3888892"/>
            <a:ext cx="706837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19</a:t>
            </a:r>
          </a:p>
        </p:txBody>
      </p:sp>
      <p:sp>
        <p:nvSpPr>
          <p:cNvPr id="22" name="Oval 8"/>
          <p:cNvSpPr>
            <a:spLocks noChangeArrowheads="1"/>
          </p:cNvSpPr>
          <p:nvPr/>
        </p:nvSpPr>
        <p:spPr bwMode="auto">
          <a:xfrm>
            <a:off x="10311705" y="5282836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auto">
          <a:xfrm>
            <a:off x="11245455" y="5283947"/>
            <a:ext cx="710989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8912245" y="3041291"/>
            <a:ext cx="796555" cy="899776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flipH="1">
            <a:off x="10758525" y="4534455"/>
            <a:ext cx="253167" cy="752402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11271036" y="4546089"/>
            <a:ext cx="277868" cy="72913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10128691" y="3041291"/>
            <a:ext cx="808906" cy="8997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9565752" y="3888706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21</a:t>
            </a: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>
            <a:off x="9908450" y="3087832"/>
            <a:ext cx="10294" cy="777606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9308112" y="5298177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31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436460" y="5307401"/>
            <a:ext cx="706837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2" name="Line 10"/>
          <p:cNvSpPr>
            <a:spLocks noChangeShapeType="1"/>
          </p:cNvSpPr>
          <p:nvPr/>
        </p:nvSpPr>
        <p:spPr bwMode="auto">
          <a:xfrm flipH="1">
            <a:off x="7930446" y="4471430"/>
            <a:ext cx="559201" cy="850332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943121" y="4484038"/>
            <a:ext cx="568271" cy="823175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374856" y="5307216"/>
            <a:ext cx="708221" cy="655108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8714470" y="4557723"/>
            <a:ext cx="6357" cy="729133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1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51000" y="1557019"/>
            <a:ext cx="10944000" cy="45269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altLang="en-US" sz="2000" b="1" dirty="0">
                <a:latin typeface="Consolas" pitchFamily="49" charset="0"/>
              </a:rPr>
              <a:t>public class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Tree&lt;T&gt; </a:t>
            </a:r>
            <a:r>
              <a:rPr lang="en-US" altLang="en-US" sz="2000" b="1" dirty="0">
                <a:latin typeface="Consolas" pitchFamily="49" charset="0"/>
              </a:rPr>
              <a:t>: </a:t>
            </a:r>
            <a:r>
              <a:rPr lang="en-US" altLang="en-US" sz="2000" b="1" dirty="0" err="1">
                <a:solidFill>
                  <a:schemeClr val="bg1"/>
                </a:solidFill>
                <a:latin typeface="Consolas" pitchFamily="49" charset="0"/>
              </a:rPr>
              <a:t>IAbstractTree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000" b="1" dirty="0">
                <a:latin typeface="Consolas" pitchFamily="49" charset="0"/>
              </a:rPr>
              <a:t> 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private List&lt;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000" b="1" dirty="0">
                <a:latin typeface="Consolas" pitchFamily="49" charset="0"/>
              </a:rPr>
              <a:t>&gt;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en-US" sz="2000" b="1" dirty="0">
                <a:latin typeface="Consolas" pitchFamily="49" charset="0"/>
              </a:rPr>
              <a:t>children;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private T Value;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public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Tree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000" b="1" dirty="0">
                <a:latin typeface="Consolas" pitchFamily="49" charset="0"/>
              </a:rPr>
              <a:t> value,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params Tree&lt;T&gt;[] </a:t>
            </a:r>
            <a:r>
              <a:rPr lang="en-US" altLang="en-US" sz="2000" b="1" dirty="0">
                <a:latin typeface="Consolas" pitchFamily="49" charset="0"/>
              </a:rPr>
              <a:t>children) 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</a:t>
            </a:r>
            <a:r>
              <a:rPr lang="en-US" altLang="en-US" sz="2000" b="1" dirty="0" err="1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000" b="1" dirty="0">
                <a:latin typeface="Consolas" pitchFamily="49" charset="0"/>
              </a:rPr>
              <a:t> = value;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</a:t>
            </a:r>
            <a:r>
              <a:rPr lang="en-US" altLang="en-US" sz="2000" b="1" dirty="0" err="1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000" b="1" dirty="0">
                <a:latin typeface="Consolas" pitchFamily="49" charset="0"/>
              </a:rPr>
              <a:t> = new List&lt;Tree&lt;T&gt;&gt;();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for (Tree&lt;T&gt; child :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children</a:t>
            </a:r>
            <a:r>
              <a:rPr lang="en-US" altLang="en-US" sz="2000" b="1" dirty="0">
                <a:latin typeface="Consolas" pitchFamily="49" charset="0"/>
              </a:rPr>
              <a:t>) 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{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    </a:t>
            </a:r>
            <a:r>
              <a:rPr lang="en-US" altLang="en-US" sz="2000" b="1" dirty="0" err="1">
                <a:latin typeface="Consolas" pitchFamily="49" charset="0"/>
              </a:rPr>
              <a:t>this.children.Add</a:t>
            </a:r>
            <a:r>
              <a:rPr lang="en-US" altLang="en-US" sz="2000" b="1" dirty="0">
                <a:latin typeface="Consolas" pitchFamily="49" charset="0"/>
              </a:rPr>
              <a:t>(child);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    }</a:t>
            </a:r>
          </a:p>
          <a:p>
            <a:pPr defTabSz="1218438"/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/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Implement Tree Constructor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48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Traversing Tree-Like Structures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06" y="1290406"/>
            <a:ext cx="2843787" cy="23122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DFS and BFS Traversals</a:t>
            </a:r>
          </a:p>
        </p:txBody>
      </p:sp>
    </p:spTree>
    <p:extLst>
      <p:ext uri="{BB962C8B-B14F-4D97-AF65-F5344CB8AC3E}">
        <p14:creationId xmlns:p14="http://schemas.microsoft.com/office/powerpoint/2010/main" val="38485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tree</a:t>
            </a:r>
            <a:r>
              <a:rPr lang="en-US" dirty="0"/>
              <a:t> means to visit each of its nodes exactly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</a:t>
            </a:r>
            <a:r>
              <a:rPr lang="en-US" dirty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Implemented with a queue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</a:t>
            </a:r>
            <a:r>
              <a:rPr lang="en-US" dirty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Usually implemented by recursion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Algorithms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45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 first traverses the tree </a:t>
            </a:r>
            <a:r>
              <a:rPr lang="en-US" dirty="0">
                <a:solidFill>
                  <a:schemeClr val="bg1"/>
                </a:solidFill>
              </a:rPr>
              <a:t>level</a:t>
            </a:r>
            <a:r>
              <a:rPr lang="en-US" dirty="0"/>
              <a:t> by </a:t>
            </a:r>
            <a:r>
              <a:rPr lang="en-US" dirty="0">
                <a:solidFill>
                  <a:schemeClr val="bg1"/>
                </a:solidFill>
              </a:rPr>
              <a:t>level</a:t>
            </a:r>
          </a:p>
          <a:p>
            <a:r>
              <a:rPr lang="en-US" dirty="0"/>
              <a:t>BFS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6118" y="2754000"/>
            <a:ext cx="5058868" cy="36062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BFS (node) {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queue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while queue not empty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v </a:t>
            </a:r>
            <a:r>
              <a:rPr lang="en-US" sz="2600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    print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600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712" y="2338102"/>
            <a:ext cx="4414188" cy="3910299"/>
            <a:chOff x="6462723" y="2389496"/>
            <a:chExt cx="4414188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97011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3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1475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6943586" y="2537221"/>
            <a:ext cx="2712630" cy="408623"/>
          </a:xfrm>
          <a:prstGeom prst="wedgeRoundRectCallout">
            <a:avLst>
              <a:gd name="adj1" fmla="val -70984"/>
              <a:gd name="adj2" fmla="val 35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Enqueue the root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11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6" y="1138844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BEB413A0-7245-2B46-8155-9A001A53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122" y="1286927"/>
            <a:ext cx="3762982" cy="715089"/>
          </a:xfrm>
          <a:prstGeom prst="wedgeRoundRectCallout">
            <a:avLst>
              <a:gd name="adj1" fmla="val -66563"/>
              <a:gd name="adj2" fmla="val -21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  and print the current node and add its children to the queue</a:t>
            </a: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819977A8-2EB5-564F-A302-C48D57E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288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C2135694-835C-2E47-9CA1-7D9D2426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84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52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819977A8-2EB5-564F-A302-C48D57EB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288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C2135694-835C-2E47-9CA1-7D9D2426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584" y="3744000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36" y="1138844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43346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200302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So far, we have learned how to implement linear data structures like: List, Queue, Stack, LinkedList etc…</a:t>
            </a:r>
          </a:p>
          <a:p>
            <a:r>
              <a:rPr lang="en-US" dirty="0"/>
              <a:t>We did a great job and learned how to take the best complexity we can, </a:t>
            </a:r>
            <a:r>
              <a:rPr lang="en-US" b="1" dirty="0">
                <a:solidFill>
                  <a:schemeClr val="bg1"/>
                </a:solidFill>
              </a:rPr>
              <a:t>was that enough</a:t>
            </a:r>
            <a:r>
              <a:rPr lang="en-US" dirty="0"/>
              <a:t>?</a:t>
            </a:r>
          </a:p>
          <a:p>
            <a:r>
              <a:rPr lang="en-US" dirty="0"/>
              <a:t>Actually more of the operations we want to do like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unordered</a:t>
            </a:r>
            <a:r>
              <a:rPr lang="en-US" dirty="0"/>
              <a:t> structures (sometimes we can do O(1)) but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3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40068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9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4404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40068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665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0238533-6BC0-AB4C-8B39-2B15771FE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328" y="1246348"/>
            <a:ext cx="3762982" cy="715089"/>
          </a:xfrm>
          <a:prstGeom prst="wedgeRoundRectCallout">
            <a:avLst>
              <a:gd name="adj1" fmla="val -66563"/>
              <a:gd name="adj2" fmla="val -21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Dequeue  and print the current node and add its children to the queue</a:t>
            </a:r>
          </a:p>
        </p:txBody>
      </p:sp>
    </p:spTree>
    <p:extLst>
      <p:ext uri="{BB962C8B-B14F-4D97-AF65-F5344CB8AC3E}">
        <p14:creationId xmlns:p14="http://schemas.microsoft.com/office/powerpoint/2010/main" val="3660385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9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1866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1866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3734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55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0455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87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36" y="4779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0620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87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55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859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687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55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6D8EE661-6041-4C47-8E3A-F400C150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124" y="1386771"/>
            <a:ext cx="3140052" cy="1021556"/>
          </a:xfrm>
          <a:prstGeom prst="wedgeRoundRectCallout">
            <a:avLst>
              <a:gd name="adj1" fmla="val -74616"/>
              <a:gd name="adj2" fmla="val -31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element doesn’t have children, so we dequeue and go the next one</a:t>
            </a:r>
          </a:p>
        </p:txBody>
      </p:sp>
    </p:spTree>
    <p:extLst>
      <p:ext uri="{BB962C8B-B14F-4D97-AF65-F5344CB8AC3E}">
        <p14:creationId xmlns:p14="http://schemas.microsoft.com/office/powerpoint/2010/main" val="296663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619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987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785851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33641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1385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3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731509B7-D3EA-304C-B3A7-DCC4CCCBB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635" y="1698266"/>
            <a:ext cx="3140052" cy="771346"/>
          </a:xfrm>
          <a:prstGeom prst="snip2Diag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continue the steps until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3908872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316157" y="1276011"/>
            <a:ext cx="10129234" cy="5546589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Atop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endParaRPr lang="en-US" sz="3200" dirty="0"/>
          </a:p>
          <a:p>
            <a:pPr lvl="2"/>
            <a:r>
              <a:rPr lang="en-US" sz="3000" dirty="0"/>
              <a:t>Ability to </a:t>
            </a:r>
            <a:r>
              <a:rPr lang="en-US" sz="3000" b="1" dirty="0">
                <a:solidFill>
                  <a:schemeClr val="bg1"/>
                </a:solidFill>
              </a:rPr>
              <a:t>add elements with O(1)</a:t>
            </a:r>
            <a:endParaRPr lang="en-US" sz="3000" dirty="0"/>
          </a:p>
          <a:p>
            <a:pPr lvl="2"/>
            <a:r>
              <a:rPr lang="en-US" sz="3000" dirty="0"/>
              <a:t>Removing and searching with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2"/>
            <a:r>
              <a:rPr lang="en-US" sz="3000" dirty="0"/>
              <a:t>Inside sorted arrays remove, search - </a:t>
            </a:r>
            <a:r>
              <a:rPr lang="en-US" sz="3000" b="1" dirty="0">
                <a:solidFill>
                  <a:schemeClr val="bg1"/>
                </a:solidFill>
              </a:rPr>
              <a:t>O(log(n))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but sorting is needed on every new element added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implementation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Ability to </a:t>
            </a:r>
            <a:r>
              <a:rPr lang="en-US" b="1" dirty="0">
                <a:solidFill>
                  <a:schemeClr val="bg1"/>
                </a:solidFill>
              </a:rPr>
              <a:t>add and remove with O(1)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Every other </a:t>
            </a:r>
            <a:r>
              <a:rPr lang="en-US" b="1" dirty="0">
                <a:solidFill>
                  <a:schemeClr val="bg1"/>
                </a:solidFill>
              </a:rPr>
              <a:t>operation is O(n)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Even sorted </a:t>
            </a:r>
            <a:r>
              <a:rPr lang="en-US" b="1" dirty="0">
                <a:solidFill>
                  <a:schemeClr val="bg1"/>
                </a:solidFill>
              </a:rPr>
              <a:t>O(log(n)) </a:t>
            </a:r>
            <a:r>
              <a:rPr lang="en-US" dirty="0"/>
              <a:t>is not achievable. But why?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Data Structures -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019" y="1832469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7053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019" y="1832469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401" y="1832469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38844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20414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36018"/>
            <a:ext cx="662964" cy="647982"/>
          </a:xfrm>
          <a:prstGeom prst="ellipse">
            <a:avLst/>
          </a:prstGeom>
          <a:solidFill>
            <a:srgbClr val="FF1E1E">
              <a:alpha val="82353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14D38B31-FCE1-7E43-8727-C973BEA8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06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CB21630D-5881-3341-903E-9B11E2DD7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136" y="1837801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321670-C3F6-004F-9090-E0115EFA0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058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7B369BFA-61A4-5A4C-A2F4-7ADEF538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097" y="1836018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7C1B933A-37F6-4A49-8990-A91C7F63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019" y="1832469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31" name="Oval 8">
            <a:extLst>
              <a:ext uri="{FF2B5EF4-FFF2-40B4-BE49-F238E27FC236}">
                <a16:creationId xmlns:a16="http://schemas.microsoft.com/office/drawing/2014/main" id="{E0962831-B3A1-0847-B87E-C459D0A5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401" y="1832469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F107A179-474A-5E44-B86E-2359717D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221" y="1812860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98918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/>
              <a:t>IEnumerable&lt;T&gt; </a:t>
            </a:r>
            <a:r>
              <a:rPr lang="en-US" altLang="ko-KR" b="1" dirty="0">
                <a:solidFill>
                  <a:schemeClr val="bg1"/>
                </a:solidFill>
              </a:rPr>
              <a:t>OrderBfs()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Problem: Order BFS</a:t>
            </a:r>
            <a:endParaRPr lang="bg-BG" dirty="0"/>
          </a:p>
        </p:txBody>
      </p:sp>
      <p:sp>
        <p:nvSpPr>
          <p:cNvPr id="3" name="Arrow: Right 2"/>
          <p:cNvSpPr/>
          <p:nvPr/>
        </p:nvSpPr>
        <p:spPr>
          <a:xfrm>
            <a:off x="5850887" y="424158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860632" y="4134910"/>
            <a:ext cx="288036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A B C D E G H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E9B95E-168B-104D-B0B6-B0130965B1A1}"/>
              </a:ext>
            </a:extLst>
          </p:cNvPr>
          <p:cNvGrpSpPr/>
          <p:nvPr/>
        </p:nvGrpSpPr>
        <p:grpSpPr>
          <a:xfrm>
            <a:off x="1720086" y="3159000"/>
            <a:ext cx="3111299" cy="2758419"/>
            <a:chOff x="6701090" y="2590800"/>
            <a:chExt cx="4175821" cy="3581400"/>
          </a:xfrm>
        </p:grpSpPr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59FA4D52-749F-AC42-A9B5-67668846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82C60331-E551-7343-A751-AABE3AF9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C0C5AB8E-B997-4546-B422-160C838A7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B62E1B82-3B65-8D43-82B4-E2C27C6B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5D5B8377-D605-B443-91C3-18D64381E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479335A1-0366-AC49-8D67-81BFA164C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941C819D-2B4B-5C4F-ADD4-4F6D232AD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2677848F-8704-CE49-BE4B-605CA47B1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09081901-76A7-4341-8A4A-442779C3C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06035EB1-9A78-FE44-8584-B64E77C62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73F9449A-2553-4243-8E79-AFA9CB55D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9061E3EF-9110-3549-AA18-03A6189D6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E35EBD85-2E70-8A49-87E6-FEBDFDD7F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8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7000" y="1636335"/>
            <a:ext cx="10944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public IEnumerable&lt;T&gt;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OrderBfs</a:t>
            </a:r>
            <a:r>
              <a:rPr lang="en-GB" sz="2400" b="1" noProof="1">
                <a:latin typeface="Consolas" pitchFamily="49" charset="0"/>
              </a:rPr>
              <a:t>()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var result = new List&lt;T&gt;();</a:t>
            </a:r>
          </a:p>
          <a:p>
            <a:pPr defTabSz="1218438">
              <a:lnSpc>
                <a:spcPct val="105000"/>
              </a:lnSpc>
            </a:pPr>
            <a:r>
              <a:rPr lang="en-GB" altLang="en-US" sz="2400" b="1" noProof="1">
                <a:latin typeface="Consolas" pitchFamily="49" charset="0"/>
              </a:rPr>
              <a:t>  </a:t>
            </a:r>
            <a:r>
              <a:rPr lang="en-US" altLang="en-US" sz="2400" b="1" dirty="0">
                <a:latin typeface="Consolas" pitchFamily="49" charset="0"/>
              </a:rPr>
              <a:t>var queue = new Queue&lt;</a:t>
            </a:r>
            <a:r>
              <a:rPr lang="en-US" altLang="en-US" sz="24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4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queue.Enqueue(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GB" sz="24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while (queue.Count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 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</a:rPr>
              <a:t>// To Do: Implement this part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  return result;</a:t>
            </a:r>
          </a:p>
          <a:p>
            <a:pPr defTabSz="1218438">
              <a:lnSpc>
                <a:spcPct val="105000"/>
              </a:lnSpc>
            </a:pPr>
            <a:r>
              <a:rPr lang="en-GB" sz="2400" b="1" noProof="1">
                <a:latin typeface="Consolas" pitchFamily="49" charset="0"/>
              </a:rPr>
              <a:t>}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39" y="0"/>
            <a:ext cx="9506047" cy="882654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Solution: Order BFS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3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 or vice-versa</a:t>
            </a:r>
          </a:p>
          <a:p>
            <a:r>
              <a:rPr lang="en-US" dirty="0"/>
              <a:t>DFS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835" y="3564000"/>
            <a:ext cx="5621634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DFS (node) {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for each child c of node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  DFS(c);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  print node;</a:t>
            </a:r>
          </a:p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8422A3-EDEE-BE4B-BB0A-D87E2ACD12E9}"/>
              </a:ext>
            </a:extLst>
          </p:cNvPr>
          <p:cNvGrpSpPr/>
          <p:nvPr/>
        </p:nvGrpSpPr>
        <p:grpSpPr>
          <a:xfrm>
            <a:off x="6616712" y="2338102"/>
            <a:ext cx="4414188" cy="3910299"/>
            <a:chOff x="6462723" y="2389496"/>
            <a:chExt cx="4414188" cy="3782704"/>
          </a:xfrm>
        </p:grpSpPr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0ADF37F3-CDD0-A847-8AC2-3EA898E0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FC7EE348-3C07-2A4C-AF13-8652EBAB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41" name="Oval 7">
              <a:extLst>
                <a:ext uri="{FF2B5EF4-FFF2-40B4-BE49-F238E27FC236}">
                  <a16:creationId xmlns:a16="http://schemas.microsoft.com/office/drawing/2014/main" id="{7C2CF242-4722-9440-9FAB-7CA199364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78CA7556-9DDB-BD4B-804E-9421A95D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72D9A7F3-C8E3-5941-ABB7-872942770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1">
              <a:extLst>
                <a:ext uri="{FF2B5EF4-FFF2-40B4-BE49-F238E27FC236}">
                  <a16:creationId xmlns:a16="http://schemas.microsoft.com/office/drawing/2014/main" id="{AA729DAB-4342-0A40-973E-E7DCCECF4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6B12DACE-470F-D44D-B49C-AE2B160FC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8B13545B-35AA-7549-8486-ACE1EF3D8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7" name="Line 13">
              <a:extLst>
                <a:ext uri="{FF2B5EF4-FFF2-40B4-BE49-F238E27FC236}">
                  <a16:creationId xmlns:a16="http://schemas.microsoft.com/office/drawing/2014/main" id="{924E8F9D-5DB6-1D4E-8522-915BC5555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8B01CEC1-45FE-BD47-91F8-1A9560475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3D074436-27F4-2145-A28D-7213C5AC1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092EDBD5-7AFD-B04D-B0BB-7E0DDA3C0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13">
              <a:extLst>
                <a:ext uri="{FF2B5EF4-FFF2-40B4-BE49-F238E27FC236}">
                  <a16:creationId xmlns:a16="http://schemas.microsoft.com/office/drawing/2014/main" id="{BB47B8BA-00DC-6341-9369-8FCE4E714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3D39D3C-72B8-2246-A188-AEE56CE8B4FB}"/>
                </a:ext>
              </a:extLst>
            </p:cNvPr>
            <p:cNvSpPr txBox="1"/>
            <p:nvPr/>
          </p:nvSpPr>
          <p:spPr>
            <a:xfrm>
              <a:off x="6462723" y="533882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7AD8D8-F8AC-F449-AA2F-779F1B24A217}"/>
                </a:ext>
              </a:extLst>
            </p:cNvPr>
            <p:cNvSpPr txBox="1"/>
            <p:nvPr/>
          </p:nvSpPr>
          <p:spPr>
            <a:xfrm>
              <a:off x="8422537" y="5338244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DF0331-F7B8-3144-A722-2CB54118BA3E}"/>
                </a:ext>
              </a:extLst>
            </p:cNvPr>
            <p:cNvSpPr txBox="1"/>
            <p:nvPr/>
          </p:nvSpPr>
          <p:spPr>
            <a:xfrm>
              <a:off x="7389812" y="397406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7B9443F-1C5C-854E-9051-B6B2D0841070}"/>
                </a:ext>
              </a:extLst>
            </p:cNvPr>
            <p:cNvSpPr txBox="1"/>
            <p:nvPr/>
          </p:nvSpPr>
          <p:spPr>
            <a:xfrm>
              <a:off x="8651137" y="397406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F94B91-D182-4246-826A-8F788642FE8C}"/>
                </a:ext>
              </a:extLst>
            </p:cNvPr>
            <p:cNvSpPr txBox="1"/>
            <p:nvPr/>
          </p:nvSpPr>
          <p:spPr>
            <a:xfrm>
              <a:off x="9877116" y="3974068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069AEB-AAD6-2F4D-8A61-795BB1C649D1}"/>
                </a:ext>
              </a:extLst>
            </p:cNvPr>
            <p:cNvSpPr txBox="1"/>
            <p:nvPr/>
          </p:nvSpPr>
          <p:spPr>
            <a:xfrm>
              <a:off x="9497011" y="5338244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43F0EF-EFB2-5646-918A-477C332016EA}"/>
                </a:ext>
              </a:extLst>
            </p:cNvPr>
            <p:cNvSpPr txBox="1"/>
            <p:nvPr/>
          </p:nvSpPr>
          <p:spPr>
            <a:xfrm>
              <a:off x="8714114" y="2389496"/>
              <a:ext cx="311304" cy="35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77BE1109-7E82-5E41-9C8C-78BE06A7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444" y="1846799"/>
            <a:ext cx="2664556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DFS from the tree root</a:t>
            </a: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8FADD5F4-F08C-1244-972E-C3487C94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1475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1044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C8CC058C-2EC7-FC45-A93E-B7977F33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080" y="1310572"/>
            <a:ext cx="3091551" cy="987504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recursively into the first child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8F98652E-4350-544D-A48F-EC9FA69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036" y="3744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5390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79000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5357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AutoShape 5">
            <a:extLst>
              <a:ext uri="{FF2B5EF4-FFF2-40B4-BE49-F238E27FC236}">
                <a16:creationId xmlns:a16="http://schemas.microsoft.com/office/drawing/2014/main" id="{A9EAD62F-B60A-6E4B-AD0E-49F8FD7A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004" y="1432819"/>
            <a:ext cx="3335254" cy="1872853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“D” has no children, so print it and go back to the other children of ”B”</a:t>
            </a:r>
          </a:p>
        </p:txBody>
      </p:sp>
    </p:spTree>
    <p:extLst>
      <p:ext uri="{BB962C8B-B14F-4D97-AF65-F5344CB8AC3E}">
        <p14:creationId xmlns:p14="http://schemas.microsoft.com/office/powerpoint/2010/main" val="125821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81000" y="1207979"/>
            <a:ext cx="9572030" cy="5299021"/>
          </a:xfrm>
        </p:spPr>
        <p:txBody>
          <a:bodyPr>
            <a:normAutofit/>
          </a:bodyPr>
          <a:lstStyle/>
          <a:p>
            <a:r>
              <a:rPr lang="en-US" sz="3600" dirty="0"/>
              <a:t>We want not only to store data </a:t>
            </a:r>
            <a:r>
              <a:rPr lang="en-US" sz="3600" b="1" dirty="0">
                <a:solidFill>
                  <a:schemeClr val="bg1"/>
                </a:solidFill>
              </a:rPr>
              <a:t>add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remove</a:t>
            </a:r>
            <a:r>
              <a:rPr lang="en-US" sz="3600" dirty="0"/>
              <a:t> elements in efficient manner but also to </a:t>
            </a:r>
            <a:r>
              <a:rPr lang="en-US" sz="3600" b="1" dirty="0">
                <a:solidFill>
                  <a:schemeClr val="bg1"/>
                </a:solidFill>
              </a:rPr>
              <a:t>search</a:t>
            </a:r>
            <a:r>
              <a:rPr lang="en-US" sz="3600" dirty="0"/>
              <a:t> for elements, but </a:t>
            </a:r>
            <a:r>
              <a:rPr lang="en-US" sz="3600" b="1" dirty="0">
                <a:solidFill>
                  <a:schemeClr val="bg1"/>
                </a:solidFill>
              </a:rPr>
              <a:t>can</a:t>
            </a:r>
            <a:r>
              <a:rPr lang="en-US" sz="3600" dirty="0"/>
              <a:t> we do better than </a:t>
            </a:r>
            <a:r>
              <a:rPr lang="en-US" sz="3600" b="1" dirty="0">
                <a:solidFill>
                  <a:schemeClr val="bg1"/>
                </a:solidFill>
              </a:rPr>
              <a:t>O(n)</a:t>
            </a:r>
            <a:r>
              <a:rPr lang="en-US" sz="3600" dirty="0"/>
              <a:t>?</a:t>
            </a:r>
          </a:p>
          <a:p>
            <a:r>
              <a:rPr lang="en-US" sz="3600" dirty="0"/>
              <a:t>Lets try to get </a:t>
            </a:r>
            <a:r>
              <a:rPr lang="en-US" sz="3600" b="1" dirty="0">
                <a:solidFill>
                  <a:schemeClr val="bg1"/>
                </a:solidFill>
              </a:rPr>
              <a:t>down</a:t>
            </a:r>
            <a:r>
              <a:rPr lang="en-US" sz="3600" dirty="0"/>
              <a:t> to </a:t>
            </a:r>
            <a:r>
              <a:rPr lang="en-US" sz="3600" b="1" dirty="0">
                <a:solidFill>
                  <a:schemeClr val="bg1"/>
                </a:solidFill>
              </a:rPr>
              <a:t>O(log(n)) </a:t>
            </a:r>
            <a:r>
              <a:rPr lang="en-US" sz="3600" dirty="0"/>
              <a:t>by using </a:t>
            </a:r>
            <a:r>
              <a:rPr lang="en-US" sz="3600" b="1" dirty="0">
                <a:solidFill>
                  <a:schemeClr val="bg1"/>
                </a:solidFill>
              </a:rPr>
              <a:t>trees</a:t>
            </a:r>
            <a:r>
              <a:rPr lang="en-US" sz="3600" dirty="0"/>
              <a:t> and see if we can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10">
            <a:extLst>
              <a:ext uri="{FF2B5EF4-FFF2-40B4-BE49-F238E27FC236}">
                <a16:creationId xmlns:a16="http://schemas.microsoft.com/office/drawing/2014/main" id="{7B1F299C-36CD-504A-9B75-794C535AC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036" y="477900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7649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3392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8A8A402-48E1-7148-93C0-A5186418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7401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8A8A402-48E1-7148-93C0-A5186418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7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74399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555" y="1154831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98A8A402-48E1-7148-93C0-A5186418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9264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17CD1100-6175-0D43-8824-D0BB69D6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6A30D93D-6823-5B44-9356-E5E22FC1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65027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447" y="4788832"/>
            <a:ext cx="661385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30982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379" y="1156342"/>
            <a:ext cx="661385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521250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6342"/>
            <a:ext cx="662964" cy="64798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01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7821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By learning how to work with trees you </a:t>
            </a:r>
            <a:r>
              <a:rPr lang="en-US" b="1" dirty="0">
                <a:solidFill>
                  <a:schemeClr val="bg1"/>
                </a:solidFill>
              </a:rPr>
              <a:t>actually</a:t>
            </a:r>
            <a:r>
              <a:rPr lang="en-US" dirty="0"/>
              <a:t> learn how to </a:t>
            </a:r>
            <a:r>
              <a:rPr lang="en-US" b="1" dirty="0">
                <a:solidFill>
                  <a:schemeClr val="bg1"/>
                </a:solidFill>
              </a:rPr>
              <a:t>work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Hierarchical</a:t>
            </a:r>
            <a:r>
              <a:rPr lang="en-US" sz="3200" dirty="0"/>
              <a:t> structures like: file system,</a:t>
            </a:r>
            <a:br>
              <a:rPr lang="en-US" sz="3200" dirty="0"/>
            </a:br>
            <a:r>
              <a:rPr lang="en-US" sz="3200" dirty="0"/>
              <a:t>project structures and code branching,</a:t>
            </a:r>
            <a:br>
              <a:rPr lang="en-US" sz="3200" dirty="0"/>
            </a:br>
            <a:r>
              <a:rPr lang="en-US" sz="3200" dirty="0"/>
              <a:t>NoSQL data storage etc…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Markup</a:t>
            </a:r>
            <a:r>
              <a:rPr lang="en-US" sz="3200" dirty="0"/>
              <a:t> languages:</a:t>
            </a:r>
          </a:p>
          <a:p>
            <a:pPr lvl="2"/>
            <a:r>
              <a:rPr lang="en-US" sz="3000" dirty="0"/>
              <a:t>HTML</a:t>
            </a:r>
          </a:p>
          <a:p>
            <a:pPr lvl="2"/>
            <a:r>
              <a:rPr lang="en-US" sz="3000" dirty="0"/>
              <a:t>XML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and 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Tree Benefits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700" y="374400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12807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747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868" y="477900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6344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747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156342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223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157470"/>
            <a:ext cx="662964" cy="647982"/>
          </a:xfrm>
          <a:prstGeom prst="ellipse">
            <a:avLst/>
          </a:prstGeom>
          <a:solidFill>
            <a:srgbClr val="37FF92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31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53049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156342"/>
            <a:ext cx="662964" cy="6479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chemeClr val="tx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615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31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26739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Line 12">
            <a:extLst>
              <a:ext uri="{FF2B5EF4-FFF2-40B4-BE49-F238E27FC236}">
                <a16:creationId xmlns:a16="http://schemas.microsoft.com/office/drawing/2014/main" id="{9539A2BA-DB45-344D-8D78-2E5BB7A25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7284" y="3234042"/>
            <a:ext cx="1380790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Line 12">
            <a:extLst>
              <a:ext uri="{FF2B5EF4-FFF2-40B4-BE49-F238E27FC236}">
                <a16:creationId xmlns:a16="http://schemas.microsoft.com/office/drawing/2014/main" id="{E65D0539-4585-FB4E-A269-2E975ADBF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208" y="3234042"/>
            <a:ext cx="136875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Oval 4">
            <a:extLst>
              <a:ext uri="{FF2B5EF4-FFF2-40B4-BE49-F238E27FC236}">
                <a16:creationId xmlns:a16="http://schemas.microsoft.com/office/drawing/2014/main" id="{16985CEC-0662-D84C-B3AB-589AA778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657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Visualization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557D9ECA-A101-1844-BEE6-94DAB65B6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9560" y="4391941"/>
            <a:ext cx="0" cy="385234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AFC9522C-6FA4-DB4E-ACAD-B1C9CB905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4239541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80616837-B4CC-C34B-9008-E78F8575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24" y="4239541"/>
            <a:ext cx="563416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10">
            <a:extLst>
              <a:ext uri="{FF2B5EF4-FFF2-40B4-BE49-F238E27FC236}">
                <a16:creationId xmlns:a16="http://schemas.microsoft.com/office/drawing/2014/main" id="{B36DC73C-916B-CB40-A955-B3B5AFC1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4777175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69" name="Line 12">
            <a:extLst>
              <a:ext uri="{FF2B5EF4-FFF2-40B4-BE49-F238E27FC236}">
                <a16:creationId xmlns:a16="http://schemas.microsoft.com/office/drawing/2014/main" id="{4D4F3D73-E0E1-5C49-A58A-A4F09AFC5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5699" y="4238623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C274E91A-61F8-CD4A-840B-0ED626FAF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3888" y="2714979"/>
            <a:ext cx="662964" cy="647982"/>
          </a:xfrm>
          <a:prstGeom prst="ellipse">
            <a:avLst/>
          </a:prstGeom>
          <a:noFill/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C663D823-CA9C-3847-A717-8BD7C74C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20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74" name="Oval 8">
            <a:extLst>
              <a:ext uri="{FF2B5EF4-FFF2-40B4-BE49-F238E27FC236}">
                <a16:creationId xmlns:a16="http://schemas.microsoft.com/office/drawing/2014/main" id="{52922095-7393-EB40-9755-F73D0EB0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560" y="4779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77" name="Oval 5">
            <a:extLst>
              <a:ext uri="{FF2B5EF4-FFF2-40B4-BE49-F238E27FC236}">
                <a16:creationId xmlns:a16="http://schemas.microsoft.com/office/drawing/2014/main" id="{0A9F2DC2-E781-AD40-8A50-BF7488C0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116" y="3744123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78" name="Oval 8">
            <a:extLst>
              <a:ext uri="{FF2B5EF4-FFF2-40B4-BE49-F238E27FC236}">
                <a16:creationId xmlns:a16="http://schemas.microsoft.com/office/drawing/2014/main" id="{C8CF4205-A7C6-FE48-B7A9-4627E9B6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4780041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79" name="Oval 9">
            <a:extLst>
              <a:ext uri="{FF2B5EF4-FFF2-40B4-BE49-F238E27FC236}">
                <a16:creationId xmlns:a16="http://schemas.microsoft.com/office/drawing/2014/main" id="{58EBDA1B-D01C-9C43-A944-BDB189F7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175" y="4780041"/>
            <a:ext cx="661385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80" name="Line 12">
            <a:extLst>
              <a:ext uri="{FF2B5EF4-FFF2-40B4-BE49-F238E27FC236}">
                <a16:creationId xmlns:a16="http://schemas.microsoft.com/office/drawing/2014/main" id="{4185341A-4D27-C249-920D-1E6ECDC040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2139" y="5300518"/>
            <a:ext cx="575451" cy="600081"/>
          </a:xfrm>
          <a:prstGeom prst="lin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Oval 8">
            <a:extLst>
              <a:ext uri="{FF2B5EF4-FFF2-40B4-BE49-F238E27FC236}">
                <a16:creationId xmlns:a16="http://schemas.microsoft.com/office/drawing/2014/main" id="{72B6370A-C098-194F-B2F9-8BACD05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5841018"/>
            <a:ext cx="662964" cy="647982"/>
          </a:xfrm>
          <a:prstGeom prst="ellipse">
            <a:avLst/>
          </a:prstGeom>
          <a:solidFill>
            <a:schemeClr val="bg2">
              <a:alpha val="50000"/>
            </a:schemeClr>
          </a:solidFill>
          <a:ln w="38100">
            <a:solidFill>
              <a:srgbClr val="FF1E1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1037D471-8FA2-EC41-8447-93FA3BF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76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96312323-0E84-DB45-98C2-B96C7D0B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AC5931E-F22A-0A48-93BF-E6DFEFD8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8700" y="1863832"/>
            <a:ext cx="661385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F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3EBC1E6D-EC8C-C542-8CF1-DB98734E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9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CA7E296F-F6BD-1A4F-86CB-32639EF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800" y="186383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0BC7B77F-E795-7A4A-AE8D-51E60A1D0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615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1B884201-5C52-F642-95C5-49FC86C8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31" y="1862452"/>
            <a:ext cx="662964" cy="647982"/>
          </a:xfrm>
          <a:prstGeom prst="ellipse">
            <a:avLst/>
          </a:prstGeom>
          <a:solidFill>
            <a:srgbClr val="FF4A4C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latin typeface="Consolas" pitchFamily="49" charset="0"/>
                <a:cs typeface="Consolas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945400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Given the </a:t>
            </a:r>
            <a:r>
              <a:rPr lang="en-US" altLang="ko-KR" b="1" dirty="0">
                <a:solidFill>
                  <a:schemeClr val="bg1"/>
                </a:solidFill>
              </a:rPr>
              <a:t>Tree&lt;T&gt;</a:t>
            </a:r>
            <a:r>
              <a:rPr lang="en-US" altLang="ko-KR" dirty="0"/>
              <a:t> structure, define a method</a:t>
            </a:r>
          </a:p>
          <a:p>
            <a:pPr lvl="1">
              <a:buClr>
                <a:schemeClr val="tx1"/>
              </a:buClr>
            </a:pPr>
            <a:r>
              <a:rPr lang="en-US" altLang="ko-KR" b="1" dirty="0"/>
              <a:t>IEnumerable&lt;T&gt; </a:t>
            </a:r>
            <a:r>
              <a:rPr lang="en-US" altLang="ko-KR" b="1" dirty="0">
                <a:solidFill>
                  <a:schemeClr val="bg1"/>
                </a:solidFill>
              </a:rPr>
              <a:t>OrderDfs()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Order DFS</a:t>
            </a:r>
            <a:endParaRPr lang="bg-BG" dirty="0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43F42BE-C4C2-8345-A8CD-367C1740D717}"/>
              </a:ext>
            </a:extLst>
          </p:cNvPr>
          <p:cNvGrpSpPr/>
          <p:nvPr/>
        </p:nvGrpSpPr>
        <p:grpSpPr>
          <a:xfrm>
            <a:off x="1789973" y="3159000"/>
            <a:ext cx="3111299" cy="2758419"/>
            <a:chOff x="6701090" y="2590800"/>
            <a:chExt cx="4175821" cy="3581400"/>
          </a:xfrm>
        </p:grpSpPr>
        <p:sp>
          <p:nvSpPr>
            <p:cNvPr id="37" name="Oval 5">
              <a:extLst>
                <a:ext uri="{FF2B5EF4-FFF2-40B4-BE49-F238E27FC236}">
                  <a16:creationId xmlns:a16="http://schemas.microsoft.com/office/drawing/2014/main" id="{3B24A25F-7154-2C47-92B7-84152C15B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E4F0CE5F-BB89-4B47-8588-9CDE92118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68A315B2-E213-8349-AEE0-E27D10F5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40" name="Oval 8">
              <a:extLst>
                <a:ext uri="{FF2B5EF4-FFF2-40B4-BE49-F238E27FC236}">
                  <a16:creationId xmlns:a16="http://schemas.microsoft.com/office/drawing/2014/main" id="{05B286BC-D8F3-4344-9018-C1E8EBB1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</a:t>
              </a:r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611E7154-D4A1-0145-991C-B93F19319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649AA0CB-D9A6-B146-8ABB-35AEE6CF4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3">
              <a:extLst>
                <a:ext uri="{FF2B5EF4-FFF2-40B4-BE49-F238E27FC236}">
                  <a16:creationId xmlns:a16="http://schemas.microsoft.com/office/drawing/2014/main" id="{DAFAFD5E-255E-3B4D-AD4F-80B389255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5B5B08A8-B715-CE43-83C4-0A54AF529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B1048D63-CFAE-4540-A2EE-FC86EA0B7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Oval 6">
              <a:extLst>
                <a:ext uri="{FF2B5EF4-FFF2-40B4-BE49-F238E27FC236}">
                  <a16:creationId xmlns:a16="http://schemas.microsoft.com/office/drawing/2014/main" id="{52E0AA4C-CE78-FB4A-838F-1CA98A80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G</a:t>
              </a:r>
            </a:p>
          </p:txBody>
        </p: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AA7B1A0D-A88A-CE41-814F-171A8234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E6E572B6-FE78-6647-BE84-F50EF9893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02293A69-338B-294C-BC9D-82F75A183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0" name="Arrow: Right 2">
            <a:extLst>
              <a:ext uri="{FF2B5EF4-FFF2-40B4-BE49-F238E27FC236}">
                <a16:creationId xmlns:a16="http://schemas.microsoft.com/office/drawing/2014/main" id="{78F39687-A50A-CD49-9A7F-D31C17517386}"/>
              </a:ext>
            </a:extLst>
          </p:cNvPr>
          <p:cNvSpPr/>
          <p:nvPr/>
        </p:nvSpPr>
        <p:spPr>
          <a:xfrm>
            <a:off x="5580887" y="4241580"/>
            <a:ext cx="4572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9BE16-3F5B-9246-BF84-E747742C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632" y="4134910"/>
            <a:ext cx="2880368" cy="67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</a:rPr>
              <a:t>E G B C H D A</a:t>
            </a:r>
          </a:p>
        </p:txBody>
      </p:sp>
    </p:spTree>
    <p:extLst>
      <p:ext uri="{BB962C8B-B14F-4D97-AF65-F5344CB8AC3E}">
        <p14:creationId xmlns:p14="http://schemas.microsoft.com/office/powerpoint/2010/main" val="2060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56000" y="1359000"/>
            <a:ext cx="10080000" cy="5058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public IEnumerable&lt;T&gt;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OrderDfs</a:t>
            </a:r>
            <a:r>
              <a:rPr lang="en-US" altLang="en-US" sz="2600" b="1" dirty="0">
                <a:latin typeface="Consolas" pitchFamily="49" charset="0"/>
              </a:rPr>
              <a:t>() 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600" b="1" dirty="0">
                <a:latin typeface="Consolas" pitchFamily="49" charset="0"/>
              </a:rPr>
              <a:t>{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</a:rPr>
              <a:t>var result = new Stack&lt;T&gt;();</a:t>
            </a:r>
          </a:p>
          <a:p>
            <a:pPr defTabSz="1218438">
              <a:lnSpc>
                <a:spcPct val="105000"/>
              </a:lnSpc>
            </a:pPr>
            <a:r>
              <a:rPr lang="en-GB" altLang="en-US" sz="2800" b="1" noProof="1">
                <a:latin typeface="Consolas" pitchFamily="49" charset="0"/>
              </a:rPr>
              <a:t>  </a:t>
            </a:r>
            <a:r>
              <a:rPr lang="en-US" altLang="en-US" sz="2800" b="1" dirty="0">
                <a:latin typeface="Consolas" pitchFamily="49" charset="0"/>
              </a:rPr>
              <a:t>var stack = new Stack&lt;</a:t>
            </a:r>
            <a:r>
              <a:rPr lang="en-US" altLang="en-US" sz="2800" b="1" dirty="0">
                <a:solidFill>
                  <a:schemeClr val="bg1"/>
                </a:solidFill>
                <a:latin typeface="Consolas" pitchFamily="49" charset="0"/>
              </a:rPr>
              <a:t>Tree&lt;T&gt;</a:t>
            </a:r>
            <a:r>
              <a:rPr lang="en-US" altLang="en-US" sz="2800" b="1" dirty="0">
                <a:latin typeface="Consolas" pitchFamily="49" charset="0"/>
              </a:rPr>
              <a:t>&gt;();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</a:t>
            </a:r>
            <a:r>
              <a:rPr lang="en-US" altLang="en-US" sz="2800" b="1" dirty="0">
                <a:latin typeface="Consolas" pitchFamily="49" charset="0"/>
              </a:rPr>
              <a:t>stack</a:t>
            </a:r>
            <a:r>
              <a:rPr lang="en-GB" sz="2800" b="1" noProof="1">
                <a:latin typeface="Consolas" pitchFamily="49" charset="0"/>
              </a:rPr>
              <a:t>.Push(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GB" sz="2800" b="1" noProof="1">
                <a:latin typeface="Consolas" pitchFamily="49" charset="0"/>
              </a:rPr>
              <a:t>);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while (</a:t>
            </a:r>
            <a:r>
              <a:rPr lang="en-US" altLang="en-US" sz="2800" b="1" dirty="0">
                <a:latin typeface="Consolas" pitchFamily="49" charset="0"/>
              </a:rPr>
              <a:t>stack</a:t>
            </a:r>
            <a:r>
              <a:rPr lang="en-GB" sz="2800" b="1" noProof="1">
                <a:latin typeface="Consolas" pitchFamily="49" charset="0"/>
              </a:rPr>
              <a:t>.Count &gt; 0) 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{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 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</a:rPr>
              <a:t>// To Do: Implement this part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}</a:t>
            </a:r>
          </a:p>
          <a:p>
            <a:pPr defTabSz="1218438">
              <a:lnSpc>
                <a:spcPct val="105000"/>
              </a:lnSpc>
            </a:pPr>
            <a:r>
              <a:rPr lang="en-GB" sz="2800" b="1" noProof="1">
                <a:latin typeface="Consolas" pitchFamily="49" charset="0"/>
              </a:rPr>
              <a:t>  return result;</a:t>
            </a: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Order DFS with Stack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8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56000" y="1629000"/>
            <a:ext cx="10080000" cy="4619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public IEnumerable&lt;T&gt;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OrderDfs</a:t>
            </a:r>
            <a:r>
              <a:rPr lang="en-US" altLang="en-US" sz="2600" b="1" dirty="0">
                <a:latin typeface="Consolas" pitchFamily="49" charset="0"/>
              </a:rPr>
              <a:t>()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  var order = new List&lt;T&gt;();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  this.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600" b="1" dirty="0">
                <a:latin typeface="Consolas" pitchFamily="49" charset="0"/>
              </a:rPr>
              <a:t>, order);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  return order;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600" b="1" dirty="0">
                <a:latin typeface="Consolas" pitchFamily="49" charset="0"/>
              </a:rPr>
            </a:br>
            <a:r>
              <a:rPr lang="en-US" altLang="en-US" sz="2600" b="1" dirty="0">
                <a:latin typeface="Consolas" pitchFamily="49" charset="0"/>
              </a:rPr>
              <a:t>private void </a:t>
            </a:r>
            <a:r>
              <a:rPr lang="en-US" altLang="en-US" sz="2600" b="1" dirty="0">
                <a:solidFill>
                  <a:schemeClr val="bg1"/>
                </a:solidFill>
                <a:latin typeface="Consolas" pitchFamily="49" charset="0"/>
              </a:rPr>
              <a:t>Dfs</a:t>
            </a:r>
            <a:r>
              <a:rPr lang="en-US" altLang="en-US" sz="2600" b="1" dirty="0">
                <a:latin typeface="Consolas" pitchFamily="49" charset="0"/>
              </a:rPr>
              <a:t>(Tree&lt;T&gt; tree, List&lt;T&gt; order)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chemeClr val="accent2"/>
                </a:solidFill>
                <a:latin typeface="Consolas" pitchFamily="49" charset="0"/>
              </a:rPr>
              <a:t>  // To Do: Implement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latin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Solution: Recursive Order DFS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44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What did we get so far?</a:t>
            </a:r>
          </a:p>
          <a:p>
            <a:pPr lvl="1"/>
            <a:r>
              <a:rPr lang="en-US" dirty="0"/>
              <a:t>Had we achieved any </a:t>
            </a:r>
            <a:r>
              <a:rPr lang="en-US" b="1" dirty="0">
                <a:solidFill>
                  <a:schemeClr val="bg1"/>
                </a:solidFill>
              </a:rPr>
              <a:t>better complexity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we working </a:t>
            </a:r>
            <a:r>
              <a:rPr lang="en-US" b="1" dirty="0">
                <a:solidFill>
                  <a:schemeClr val="bg1"/>
                </a:solidFill>
              </a:rPr>
              <a:t>with O(log(n))</a:t>
            </a:r>
            <a:r>
              <a:rPr lang="en-US" dirty="0"/>
              <a:t>?</a:t>
            </a:r>
          </a:p>
          <a:p>
            <a:r>
              <a:rPr lang="en-US" sz="3400" dirty="0"/>
              <a:t>Well, the answer is…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No!</a:t>
            </a:r>
          </a:p>
          <a:p>
            <a:pPr lvl="1"/>
            <a:r>
              <a:rPr lang="en-US" dirty="0"/>
              <a:t>Why? Still, we are stuck at </a:t>
            </a:r>
            <a:r>
              <a:rPr lang="en-US" b="1" dirty="0">
                <a:solidFill>
                  <a:schemeClr val="bg1"/>
                </a:solidFill>
              </a:rPr>
              <a:t>linear complexity</a:t>
            </a:r>
            <a:r>
              <a:rPr lang="en-US" dirty="0"/>
              <a:t> for searching operations</a:t>
            </a:r>
          </a:p>
          <a:p>
            <a:r>
              <a:rPr lang="en-US" sz="3400" dirty="0"/>
              <a:t>We will try to solve that with a </a:t>
            </a:r>
            <a:r>
              <a:rPr lang="en-US" sz="3400" b="1" dirty="0">
                <a:solidFill>
                  <a:schemeClr val="bg1"/>
                </a:solidFill>
              </a:rPr>
              <a:t>Binary Search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79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96" y="1456496"/>
            <a:ext cx="2843787" cy="2312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Trees and Related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Node, Edge, Root, Etc.</a:t>
            </a:r>
          </a:p>
        </p:txBody>
      </p:sp>
    </p:spTree>
    <p:extLst>
      <p:ext uri="{BB962C8B-B14F-4D97-AF65-F5344CB8AC3E}">
        <p14:creationId xmlns:p14="http://schemas.microsoft.com/office/powerpoint/2010/main" val="31983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Trees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are recursive data structures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 tree is a node holding a set of children(which are also nodes)</a:t>
            </a:r>
          </a:p>
          <a:p>
            <a:pPr lvl="1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 Edges connect Nodes</a:t>
            </a:r>
          </a:p>
          <a:p>
            <a:pPr lvl="0"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400" dirty="0">
                <a:solidFill>
                  <a:schemeClr val="bg2"/>
                </a:solidFill>
              </a:rPr>
              <a:t> children first</a:t>
            </a:r>
          </a:p>
          <a:p>
            <a:pPr lvl="0"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400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257411"/>
            <a:ext cx="10129234" cy="5546589"/>
          </a:xfrm>
        </p:spPr>
        <p:txBody>
          <a:bodyPr>
            <a:normAutofit/>
          </a:bodyPr>
          <a:lstStyle/>
          <a:p>
            <a:r>
              <a:rPr lang="en-GB" dirty="0"/>
              <a:t>Tree is a</a:t>
            </a:r>
            <a:r>
              <a:rPr lang="en-GB" b="1" dirty="0"/>
              <a:t> </a:t>
            </a:r>
            <a:r>
              <a:rPr lang="en-GB" b="1" dirty="0">
                <a:solidFill>
                  <a:schemeClr val="bg1"/>
                </a:solidFill>
              </a:rPr>
              <a:t>non-linear</a:t>
            </a:r>
            <a:r>
              <a:rPr lang="en-GB" dirty="0"/>
              <a:t> data structure which organizes data in a </a:t>
            </a:r>
            <a:r>
              <a:rPr lang="en-GB" b="1" dirty="0">
                <a:solidFill>
                  <a:schemeClr val="bg1"/>
                </a:solidFill>
              </a:rPr>
              <a:t>hierarchical</a:t>
            </a:r>
            <a:r>
              <a:rPr lang="en-GB" dirty="0"/>
              <a:t> structure, and this is a recursive definition.</a:t>
            </a:r>
          </a:p>
          <a:p>
            <a:r>
              <a:rPr lang="en-GB" dirty="0"/>
              <a:t>A tree is a </a:t>
            </a:r>
            <a:r>
              <a:rPr lang="en-GB" b="1" dirty="0">
                <a:solidFill>
                  <a:schemeClr val="bg1"/>
                </a:solidFill>
              </a:rPr>
              <a:t>connected graph</a:t>
            </a:r>
            <a:r>
              <a:rPr lang="en-GB" dirty="0"/>
              <a:t> without any circuits.</a:t>
            </a:r>
          </a:p>
          <a:p>
            <a:r>
              <a:rPr lang="en-GB" dirty="0"/>
              <a:t>If in a </a:t>
            </a:r>
            <a:r>
              <a:rPr lang="en-GB" b="1" dirty="0">
                <a:solidFill>
                  <a:schemeClr val="bg1"/>
                </a:solidFill>
              </a:rPr>
              <a:t>graph</a:t>
            </a:r>
            <a:r>
              <a:rPr lang="en-GB" dirty="0"/>
              <a:t>, there is one and </a:t>
            </a:r>
            <a:r>
              <a:rPr lang="en-GB" b="1" dirty="0">
                <a:solidFill>
                  <a:schemeClr val="bg1"/>
                </a:solidFill>
              </a:rPr>
              <a:t>only one path between </a:t>
            </a:r>
            <a:r>
              <a:rPr lang="en-GB" b="1" dirty="0"/>
              <a:t>every pair of </a:t>
            </a:r>
            <a:r>
              <a:rPr lang="en-GB" b="1" dirty="0">
                <a:solidFill>
                  <a:schemeClr val="bg1"/>
                </a:solidFill>
              </a:rPr>
              <a:t>vertices</a:t>
            </a:r>
            <a:r>
              <a:rPr lang="en-GB" dirty="0"/>
              <a:t>, then the graph is called </a:t>
            </a:r>
            <a:br>
              <a:rPr lang="bg-BG" dirty="0"/>
            </a:br>
            <a:r>
              <a:rPr lang="en-GB" dirty="0"/>
              <a:t>as a tree.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7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19821</TotalTime>
  <Words>3100</Words>
  <Application>Microsoft Office PowerPoint</Application>
  <PresentationFormat>Широк екран</PresentationFormat>
  <Paragraphs>1230</Paragraphs>
  <Slides>85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85</vt:i4>
      </vt:variant>
    </vt:vector>
  </HeadingPairs>
  <TitlesOfParts>
    <vt:vector size="91" baseType="lpstr">
      <vt:lpstr>Arial</vt:lpstr>
      <vt:lpstr>Calibri</vt:lpstr>
      <vt:lpstr>Consolas</vt:lpstr>
      <vt:lpstr>Wingdings</vt:lpstr>
      <vt:lpstr>Wingdings 2</vt:lpstr>
      <vt:lpstr>SoftUni</vt:lpstr>
      <vt:lpstr>Trees Representation and Traversal (BFS, DFS)</vt:lpstr>
      <vt:lpstr>Table of Contents</vt:lpstr>
      <vt:lpstr>Why Trees?</vt:lpstr>
      <vt:lpstr>Summary</vt:lpstr>
      <vt:lpstr>Linear Data Structures - Types</vt:lpstr>
      <vt:lpstr>Why Trees?</vt:lpstr>
      <vt:lpstr>Other Tree Benefits</vt:lpstr>
      <vt:lpstr>Trees and Related Terminology</vt:lpstr>
      <vt:lpstr>Tree Definition</vt:lpstr>
      <vt:lpstr>Tree Definition - Example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Implementing Trees</vt:lpstr>
      <vt:lpstr>Recursive Tree Definition</vt:lpstr>
      <vt:lpstr>Tree&lt;int&gt; Structure – Example</vt:lpstr>
      <vt:lpstr>Problem: Implement Tree Constructor</vt:lpstr>
      <vt:lpstr>Solution: Implement Tree Constructor</vt:lpstr>
      <vt:lpstr>Traversing Tree-Like Structures</vt:lpstr>
      <vt:lpstr>Tree Traversal Algorithms</vt:lpstr>
      <vt:lpstr>Breadth-First  Search (BFS)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BFS Visualization</vt:lpstr>
      <vt:lpstr>Problem: Order BFS</vt:lpstr>
      <vt:lpstr>Solution: Order BFS</vt:lpstr>
      <vt:lpstr>Depth-First  Search (DFS)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DFS Visualization</vt:lpstr>
      <vt:lpstr>Problem: Order DFS</vt:lpstr>
      <vt:lpstr>Solution: Order DFS with Stack</vt:lpstr>
      <vt:lpstr>Solution: Recursive Order DFS</vt:lpstr>
      <vt:lpstr>Conclusion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 Yonkova</cp:lastModifiedBy>
  <cp:revision>153</cp:revision>
  <dcterms:created xsi:type="dcterms:W3CDTF">2018-05-23T13:08:44Z</dcterms:created>
  <dcterms:modified xsi:type="dcterms:W3CDTF">2022-10-24T09:18:11Z</dcterms:modified>
  <cp:category>computer programming; programming; data structures</cp:category>
</cp:coreProperties>
</file>