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Lexend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Lexend-bold.fntdata"/><Relationship Id="rId10" Type="http://schemas.openxmlformats.org/officeDocument/2006/relationships/font" Target="fonts/Lexend-regular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cafd36a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cafd36a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cafd36a6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dcafd36a6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cafd36a6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cafd36a6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11806" l="3296" r="9732" t="13186"/>
          <a:stretch/>
        </p:blipFill>
        <p:spPr>
          <a:xfrm rot="-5400000">
            <a:off x="5010362" y="821927"/>
            <a:ext cx="3043173" cy="349964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870725" y="1868225"/>
            <a:ext cx="3375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500">
                <a:solidFill>
                  <a:srgbClr val="4E5B61"/>
                </a:solidFill>
                <a:latin typeface="Lexend"/>
                <a:ea typeface="Lexend"/>
                <a:cs typeface="Lexend"/>
                <a:sym typeface="Lexend"/>
              </a:rPr>
              <a:t>PROGETTO ARDUINO </a:t>
            </a:r>
            <a:endParaRPr sz="3500">
              <a:solidFill>
                <a:srgbClr val="4E5B6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970925" y="3202800"/>
            <a:ext cx="247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4E5B61"/>
                </a:solidFill>
                <a:latin typeface="Lexend"/>
                <a:ea typeface="Lexend"/>
                <a:cs typeface="Lexend"/>
                <a:sym typeface="Lexend"/>
              </a:rPr>
              <a:t>Endy Karol Regina 1B info</a:t>
            </a:r>
            <a:endParaRPr sz="12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4561100" y="797025"/>
            <a:ext cx="407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>
            <a:off x="4561100" y="4353675"/>
            <a:ext cx="41193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>
            <a:off x="4579250" y="782525"/>
            <a:ext cx="7200" cy="35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/>
          <p:nvPr/>
        </p:nvCxnSpPr>
        <p:spPr>
          <a:xfrm>
            <a:off x="8629500" y="785700"/>
            <a:ext cx="7200" cy="35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986050" y="785700"/>
            <a:ext cx="2803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500">
                <a:solidFill>
                  <a:srgbClr val="4E5B61"/>
                </a:solidFill>
                <a:latin typeface="Lexend"/>
                <a:ea typeface="Lexend"/>
                <a:cs typeface="Lexend"/>
                <a:sym typeface="Lexend"/>
              </a:rPr>
              <a:t>componenti</a:t>
            </a:r>
            <a:endParaRPr sz="3500">
              <a:solidFill>
                <a:srgbClr val="4E5B6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73050" y="1786800"/>
            <a:ext cx="2898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E5B61"/>
              </a:buClr>
              <a:buSzPts val="1800"/>
              <a:buFont typeface="Lexend"/>
              <a:buChar char="-"/>
            </a:pPr>
            <a:r>
              <a:rPr lang="it" sz="1800">
                <a:solidFill>
                  <a:srgbClr val="4E5B61"/>
                </a:solidFill>
                <a:latin typeface="Lexend"/>
                <a:ea typeface="Lexend"/>
                <a:cs typeface="Lexend"/>
                <a:sym typeface="Lexend"/>
              </a:rPr>
              <a:t>buzzer</a:t>
            </a:r>
            <a:endParaRPr sz="1800">
              <a:solidFill>
                <a:srgbClr val="4E5B6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E5B61"/>
              </a:buClr>
              <a:buSzPts val="1800"/>
              <a:buFont typeface="Lexend"/>
              <a:buChar char="-"/>
            </a:pPr>
            <a:r>
              <a:rPr lang="it" sz="1800">
                <a:solidFill>
                  <a:srgbClr val="4E5B61"/>
                </a:solidFill>
                <a:latin typeface="Lexend"/>
                <a:ea typeface="Lexend"/>
                <a:cs typeface="Lexend"/>
                <a:sym typeface="Lexend"/>
              </a:rPr>
              <a:t>3 led</a:t>
            </a:r>
            <a:endParaRPr sz="1800">
              <a:solidFill>
                <a:srgbClr val="4E5B6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E5B61"/>
              </a:buClr>
              <a:buSzPts val="1800"/>
              <a:buFont typeface="Lexend"/>
              <a:buChar char="-"/>
            </a:pPr>
            <a:r>
              <a:rPr lang="it" sz="1800">
                <a:solidFill>
                  <a:srgbClr val="4E5B61"/>
                </a:solidFill>
                <a:latin typeface="Lexend"/>
                <a:ea typeface="Lexend"/>
                <a:cs typeface="Lexend"/>
                <a:sym typeface="Lexend"/>
              </a:rPr>
              <a:t>3 resistenze basse</a:t>
            </a:r>
            <a:endParaRPr sz="1800">
              <a:solidFill>
                <a:srgbClr val="4E5B6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E5B61"/>
              </a:buClr>
              <a:buSzPts val="1800"/>
              <a:buFont typeface="Lexend"/>
              <a:buChar char="-"/>
            </a:pPr>
            <a:r>
              <a:rPr lang="it" sz="1800">
                <a:solidFill>
                  <a:srgbClr val="4E5B61"/>
                </a:solidFill>
                <a:latin typeface="Lexend"/>
                <a:ea typeface="Lexend"/>
                <a:cs typeface="Lexend"/>
                <a:sym typeface="Lexend"/>
              </a:rPr>
              <a:t>5 jumper</a:t>
            </a:r>
            <a:endParaRPr sz="1800">
              <a:solidFill>
                <a:srgbClr val="4E5B6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E5B61"/>
              </a:buClr>
              <a:buSzPts val="1800"/>
              <a:buFont typeface="Lexend"/>
              <a:buChar char="-"/>
            </a:pPr>
            <a:r>
              <a:rPr lang="it" sz="1800">
                <a:solidFill>
                  <a:srgbClr val="4E5B61"/>
                </a:solidFill>
                <a:latin typeface="Lexend"/>
                <a:ea typeface="Lexend"/>
                <a:cs typeface="Lexend"/>
                <a:sym typeface="Lexend"/>
              </a:rPr>
              <a:t>cavo per GRD</a:t>
            </a:r>
            <a:endParaRPr sz="1800">
              <a:solidFill>
                <a:srgbClr val="4E5B6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11806" l="3296" r="9732" t="13186"/>
          <a:stretch/>
        </p:blipFill>
        <p:spPr>
          <a:xfrm rot="-5400000">
            <a:off x="5010362" y="821927"/>
            <a:ext cx="3043173" cy="34996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4"/>
          <p:cNvCxnSpPr/>
          <p:nvPr/>
        </p:nvCxnSpPr>
        <p:spPr>
          <a:xfrm>
            <a:off x="4561100" y="797025"/>
            <a:ext cx="407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4"/>
          <p:cNvCxnSpPr/>
          <p:nvPr/>
        </p:nvCxnSpPr>
        <p:spPr>
          <a:xfrm>
            <a:off x="4561100" y="4353675"/>
            <a:ext cx="41193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4"/>
          <p:cNvCxnSpPr/>
          <p:nvPr/>
        </p:nvCxnSpPr>
        <p:spPr>
          <a:xfrm>
            <a:off x="4579250" y="782525"/>
            <a:ext cx="7200" cy="35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4"/>
          <p:cNvCxnSpPr/>
          <p:nvPr/>
        </p:nvCxnSpPr>
        <p:spPr>
          <a:xfrm>
            <a:off x="8629500" y="785700"/>
            <a:ext cx="7200" cy="35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1269250" y="377600"/>
            <a:ext cx="1730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5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codice</a:t>
            </a:r>
            <a:endParaRPr sz="35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99125" y="926125"/>
            <a:ext cx="4100400" cy="42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00979D"/>
                </a:solidFill>
                <a:latin typeface="Courier New"/>
                <a:ea typeface="Courier New"/>
                <a:cs typeface="Courier New"/>
                <a:sym typeface="Courier New"/>
              </a:rPr>
              <a:t>ionst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600">
                <a:solidFill>
                  <a:srgbClr val="00979D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buzzerPin = </a:t>
            </a:r>
            <a:r>
              <a:rPr lang="it" sz="600">
                <a:solidFill>
                  <a:srgbClr val="005C5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it" sz="600">
                <a:solidFill>
                  <a:srgbClr val="95A5A6"/>
                </a:solidFill>
                <a:latin typeface="Courier New"/>
                <a:ea typeface="Courier New"/>
                <a:cs typeface="Courier New"/>
                <a:sym typeface="Courier New"/>
              </a:rPr>
              <a:t> // Definisce il pin del buzzer</a:t>
            </a:r>
            <a:endParaRPr sz="600">
              <a:solidFill>
                <a:srgbClr val="95A5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00979D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LedG = </a:t>
            </a:r>
            <a:r>
              <a:rPr lang="it" sz="600">
                <a:solidFill>
                  <a:srgbClr val="005C5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4E5B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00979D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LedY= </a:t>
            </a:r>
            <a:r>
              <a:rPr lang="it" sz="600">
                <a:solidFill>
                  <a:srgbClr val="005C5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4E5B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00979D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LedR= </a:t>
            </a:r>
            <a:r>
              <a:rPr lang="it" sz="600">
                <a:solidFill>
                  <a:srgbClr val="005C5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4E5B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00979D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Buzz= </a:t>
            </a:r>
            <a:r>
              <a:rPr lang="it" sz="600">
                <a:solidFill>
                  <a:srgbClr val="005C5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4E5B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00979D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6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600">
              <a:solidFill>
                <a:srgbClr val="434F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it" sz="6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pinMode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LedG, OUTPUT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4E5B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6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pinMode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LedY, OUTPUT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4E5B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6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pinMode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LedR, OUTPUT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4E5B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95A5A6"/>
                </a:solidFill>
                <a:latin typeface="Courier New"/>
                <a:ea typeface="Courier New"/>
                <a:cs typeface="Courier New"/>
                <a:sym typeface="Courier New"/>
              </a:rPr>
              <a:t>  // Non è necessario configurare il pin come OUTPUT quando si usa tone()</a:t>
            </a:r>
            <a:endParaRPr sz="600">
              <a:solidFill>
                <a:srgbClr val="95A5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00">
              <a:solidFill>
                <a:srgbClr val="434F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E5B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00979D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6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600">
              <a:solidFill>
                <a:srgbClr val="434F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600">
              <a:solidFill>
                <a:srgbClr val="4E5B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6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LedG, HIGH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4E5B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6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600">
                <a:solidFill>
                  <a:srgbClr val="005C5F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4E5B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6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LedY, HIGH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4E5B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6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600">
                <a:solidFill>
                  <a:srgbClr val="005C5F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4E5B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6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LedR, HIGH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4E5B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6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600">
                <a:solidFill>
                  <a:srgbClr val="005C5F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4E5B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6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tone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buzzerPin, </a:t>
            </a:r>
            <a:r>
              <a:rPr lang="it" sz="600">
                <a:solidFill>
                  <a:srgbClr val="005C5F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it" sz="600">
                <a:solidFill>
                  <a:srgbClr val="95A5A6"/>
                </a:solidFill>
                <a:latin typeface="Courier New"/>
                <a:ea typeface="Courier New"/>
                <a:cs typeface="Courier New"/>
                <a:sym typeface="Courier New"/>
              </a:rPr>
              <a:t> // Suona il buzzer a 1000 Hz</a:t>
            </a:r>
            <a:endParaRPr sz="600">
              <a:solidFill>
                <a:srgbClr val="95A5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6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600">
                <a:solidFill>
                  <a:srgbClr val="005C5F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it" sz="600">
                <a:solidFill>
                  <a:srgbClr val="95A5A6"/>
                </a:solidFill>
                <a:latin typeface="Courier New"/>
                <a:ea typeface="Courier New"/>
                <a:cs typeface="Courier New"/>
                <a:sym typeface="Courier New"/>
              </a:rPr>
              <a:t> // Attende 1 secondo</a:t>
            </a:r>
            <a:endParaRPr sz="600">
              <a:solidFill>
                <a:srgbClr val="95A5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6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noTone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buzzerPin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it" sz="600">
                <a:solidFill>
                  <a:srgbClr val="95A5A6"/>
                </a:solidFill>
                <a:latin typeface="Courier New"/>
                <a:ea typeface="Courier New"/>
                <a:cs typeface="Courier New"/>
                <a:sym typeface="Courier New"/>
              </a:rPr>
              <a:t> // Ferma il suono del buzzer</a:t>
            </a:r>
            <a:endParaRPr sz="600">
              <a:solidFill>
                <a:srgbClr val="95A5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6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600">
                <a:solidFill>
                  <a:srgbClr val="005C5F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it" sz="600">
                <a:solidFill>
                  <a:srgbClr val="95A5A6"/>
                </a:solidFill>
                <a:latin typeface="Courier New"/>
                <a:ea typeface="Courier New"/>
                <a:cs typeface="Courier New"/>
                <a:sym typeface="Courier New"/>
              </a:rPr>
              <a:t> // Attende 1 secondo</a:t>
            </a:r>
            <a:endParaRPr sz="600">
              <a:solidFill>
                <a:srgbClr val="95A5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6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LedR, LOW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4E5B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6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600">
                <a:solidFill>
                  <a:srgbClr val="005C5F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4E5B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6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LedY, LOW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4E5B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6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600">
                <a:solidFill>
                  <a:srgbClr val="005C5F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4E5B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6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LedG, LOW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4E5B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6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600">
                <a:solidFill>
                  <a:srgbClr val="005C5F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4E5B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E5B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00">
              <a:solidFill>
                <a:srgbClr val="434F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979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11806" l="3296" r="9732" t="13186"/>
          <a:stretch/>
        </p:blipFill>
        <p:spPr>
          <a:xfrm rot="-5400000">
            <a:off x="5010362" y="821927"/>
            <a:ext cx="3043173" cy="34996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5"/>
          <p:cNvCxnSpPr/>
          <p:nvPr/>
        </p:nvCxnSpPr>
        <p:spPr>
          <a:xfrm>
            <a:off x="4561100" y="797025"/>
            <a:ext cx="407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/>
          <p:nvPr/>
        </p:nvCxnSpPr>
        <p:spPr>
          <a:xfrm>
            <a:off x="4561100" y="4353675"/>
            <a:ext cx="41193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/>
          <p:nvPr/>
        </p:nvCxnSpPr>
        <p:spPr>
          <a:xfrm>
            <a:off x="4579250" y="782525"/>
            <a:ext cx="7200" cy="35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5"/>
          <p:cNvCxnSpPr/>
          <p:nvPr/>
        </p:nvCxnSpPr>
        <p:spPr>
          <a:xfrm>
            <a:off x="8629500" y="785700"/>
            <a:ext cx="7200" cy="35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2125" y="1050175"/>
            <a:ext cx="3499649" cy="304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754200" y="1281350"/>
            <a:ext cx="7635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7200">
                <a:solidFill>
                  <a:srgbClr val="4E5B61"/>
                </a:solidFill>
                <a:latin typeface="Lexend"/>
                <a:ea typeface="Lexend"/>
                <a:cs typeface="Lexend"/>
                <a:sym typeface="Lexend"/>
              </a:rPr>
              <a:t>GRAZIE PER L’ATTENZIONE</a:t>
            </a:r>
            <a:r>
              <a:rPr lang="it" sz="3500">
                <a:solidFill>
                  <a:srgbClr val="4E5B6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sz="3500">
              <a:solidFill>
                <a:srgbClr val="4E5B6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3333000" y="3586825"/>
            <a:ext cx="247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4E5B61"/>
                </a:solidFill>
                <a:latin typeface="Lexend"/>
                <a:ea typeface="Lexend"/>
                <a:cs typeface="Lexend"/>
                <a:sym typeface="Lexend"/>
              </a:rPr>
              <a:t>Endy Karol Regina 1B info</a:t>
            </a:r>
            <a:endParaRPr sz="12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90" name="Google Shape;90;p16"/>
          <p:cNvCxnSpPr/>
          <p:nvPr/>
        </p:nvCxnSpPr>
        <p:spPr>
          <a:xfrm>
            <a:off x="4448825" y="-173900"/>
            <a:ext cx="1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