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Lst>
  <p:sldSz cx="12192000" cy="6858000"/>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03" autoAdjust="0"/>
    <p:restoredTop sz="94660"/>
  </p:normalViewPr>
  <p:slideViewPr>
    <p:cSldViewPr snapToGrid="0">
      <p:cViewPr>
        <p:scale>
          <a:sx n="78" d="100"/>
          <a:sy n="78" d="100"/>
        </p:scale>
        <p:origin x="29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p:bg>
      <p:bgPr>
        <a:blipFill dpi="0" rotWithShape="1">
          <a:blip r:embed="rId2">
            <a:alphaModFix amt="98000"/>
            <a:lum/>
          </a:blip>
          <a:srcRect/>
          <a:stretch>
            <a:fillRect/>
          </a:stretch>
        </a:blipFill>
        <a:effectLst/>
      </p:bgPr>
    </p:bg>
    <p:spTree>
      <p:nvGrpSpPr>
        <p:cNvPr id="1" name="Shape 10"/>
        <p:cNvGrpSpPr/>
        <p:nvPr/>
      </p:nvGrpSpPr>
      <p:grpSpPr>
        <a:xfrm>
          <a:off x="0" y="0"/>
          <a:ext cx="0" cy="0"/>
          <a:chOff x="0" y="0"/>
          <a:chExt cx="0" cy="0"/>
        </a:xfrm>
      </p:grpSpPr>
      <p:sp>
        <p:nvSpPr>
          <p:cNvPr id="2" name="Shape 12"/>
          <p:cNvSpPr txBox="1">
            <a:spLocks noGrp="1"/>
          </p:cNvSpPr>
          <p:nvPr>
            <p:ph type="title" hasCustomPrompt="1"/>
          </p:nvPr>
        </p:nvSpPr>
        <p:spPr>
          <a:xfrm>
            <a:off x="415600" y="2867800"/>
            <a:ext cx="11360800" cy="1122400"/>
          </a:xfrm>
          <a:prstGeom prst="rect">
            <a:avLst/>
          </a:prstGeom>
          <a:noFill/>
          <a:ln>
            <a:noFill/>
          </a:ln>
        </p:spPr>
        <p:txBody>
          <a:bodyPr wrap="square" lIns="91425" tIns="91425" rIns="91425" bIns="91425" anchor="ctr" anchorCtr="0"/>
          <a:lstStyle>
            <a:lvl1pPr lvl="0" algn="ctr">
              <a:spcBef>
                <a:spcPts val="0"/>
              </a:spcBef>
              <a:buSzPct val="100000"/>
              <a:defRPr sz="4400" b="1">
                <a:solidFill>
                  <a:schemeClr val="bg1"/>
                </a:solidFill>
                <a:latin typeface="Calibri" panose="020F0502020204030204" pitchFamily="34" charset="0"/>
                <a:cs typeface="Calibri" panose="020F0502020204030204" pitchFamily="34" charset="0"/>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r>
              <a:rPr lang="en-US" dirty="0" smtClean="0"/>
              <a:t>Click To Edit Master Title Style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28250" y="0"/>
            <a:ext cx="20637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Shape 56"/>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7350" y="333375"/>
            <a:ext cx="1054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2716386"/>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225675"/>
            <a:ext cx="9144000" cy="2387600"/>
          </a:xfrm>
        </p:spPr>
        <p:txBody>
          <a:bodyPr anchor="b"/>
          <a:lstStyle>
            <a:lvl1pPr algn="ctr">
              <a:defRPr sz="6000" b="1">
                <a:solidFill>
                  <a:schemeClr val="bg1"/>
                </a:solidFill>
                <a:latin typeface="Calibri" panose="020F0502020204030204" pitchFamily="34" charset="0"/>
                <a:cs typeface="Calibri" panose="020F0502020204030204" pitchFamily="34" charset="0"/>
              </a:defRPr>
            </a:lvl1pPr>
          </a:lstStyle>
          <a:p>
            <a:r>
              <a:rPr lang="en-US" dirty="0" smtClean="0"/>
              <a:t>Click To Edit Master Title Style</a:t>
            </a:r>
            <a:endParaRPr lang="en-IN" dirty="0"/>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23FAAC58-59A0-45AE-9B4E-B097FFBE0849}" type="datetimeFigureOut">
              <a:rPr lang="en-IN" smtClean="0"/>
              <a:pPr/>
              <a:t>27-05-2019</a:t>
            </a:fld>
            <a:endParaRPr lang="en-IN" dirty="0"/>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IN" dirty="0"/>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1FF108C0-95AE-4A54-91AF-2DAAFE83FDE1}" type="slidenum">
              <a:rPr lang="en-IN" smtClean="0"/>
              <a:pPr/>
              <a:t>‹#›</a:t>
            </a:fld>
            <a:endParaRPr lang="en-IN" dirty="0"/>
          </a:p>
        </p:txBody>
      </p:sp>
    </p:spTree>
    <p:extLst>
      <p:ext uri="{BB962C8B-B14F-4D97-AF65-F5344CB8AC3E}">
        <p14:creationId xmlns:p14="http://schemas.microsoft.com/office/powerpoint/2010/main" val="12443479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1"/>
        <p:cNvGrpSpPr/>
        <p:nvPr/>
      </p:nvGrpSpPr>
      <p:grpSpPr>
        <a:xfrm>
          <a:off x="0" y="0"/>
          <a:ext cx="0" cy="0"/>
          <a:chOff x="0" y="0"/>
          <a:chExt cx="0" cy="0"/>
        </a:xfrm>
      </p:grpSpPr>
      <p:sp>
        <p:nvSpPr>
          <p:cNvPr id="12" name="Shape 12"/>
          <p:cNvSpPr txBox="1">
            <a:spLocks noGrp="1"/>
          </p:cNvSpPr>
          <p:nvPr>
            <p:ph type="title" hasCustomPrompt="1"/>
          </p:nvPr>
        </p:nvSpPr>
        <p:spPr>
          <a:xfrm>
            <a:off x="415600" y="2867800"/>
            <a:ext cx="11360800" cy="1122400"/>
          </a:xfrm>
          <a:prstGeom prst="rect">
            <a:avLst/>
          </a:prstGeom>
          <a:noFill/>
          <a:ln>
            <a:noFill/>
          </a:ln>
        </p:spPr>
        <p:txBody>
          <a:bodyPr wrap="square" lIns="91425" tIns="91425" rIns="91425" bIns="91425" anchor="ctr" anchorCtr="0"/>
          <a:lstStyle>
            <a:lvl1pPr lvl="0" algn="l">
              <a:spcBef>
                <a:spcPts val="0"/>
              </a:spcBef>
              <a:buSzPct val="100000"/>
              <a:defRPr sz="3600" b="0">
                <a:solidFill>
                  <a:schemeClr val="tx1"/>
                </a:solidFill>
                <a:latin typeface="Calibri" panose="020F0502020204030204" pitchFamily="34" charset="0"/>
                <a:cs typeface="Calibri" panose="020F0502020204030204" pitchFamily="34" charset="0"/>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r>
              <a:rPr lang="en-US" dirty="0" smtClean="0"/>
              <a:t>Click To Edit Master Title Style</a:t>
            </a:r>
            <a:endParaRPr lang="en-US" dirty="0"/>
          </a:p>
        </p:txBody>
      </p:sp>
      <p:sp>
        <p:nvSpPr>
          <p:cNvPr id="3" name="Shape 13"/>
          <p:cNvSpPr txBox="1">
            <a:spLocks noGrp="1"/>
          </p:cNvSpPr>
          <p:nvPr>
            <p:ph type="sldNum" idx="10"/>
          </p:nvPr>
        </p:nvSpPr>
        <p:spPr bwMode="auto">
          <a:xfrm>
            <a:off x="11296651" y="6216651"/>
            <a:ext cx="732367" cy="5249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a:latin typeface="Calibri" panose="020F0502020204030204" pitchFamily="34" charset="0"/>
                <a:cs typeface="Calibri" panose="020F0502020204030204" pitchFamily="34" charset="0"/>
              </a:defRPr>
            </a:lvl1pPr>
          </a:lstStyle>
          <a:p>
            <a:fld id="{1FF108C0-95AE-4A54-91AF-2DAAFE83FDE1}" type="slidenum">
              <a:rPr lang="en-IN" smtClean="0"/>
              <a:pPr/>
              <a:t>‹#›</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8250" y="0"/>
            <a:ext cx="20637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703705"/>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4"/>
        <p:cNvGrpSpPr/>
        <p:nvPr/>
      </p:nvGrpSpPr>
      <p:grpSpPr>
        <a:xfrm>
          <a:off x="0" y="0"/>
          <a:ext cx="0" cy="0"/>
          <a:chOff x="0" y="0"/>
          <a:chExt cx="0" cy="0"/>
        </a:xfrm>
      </p:grpSpPr>
      <p:sp>
        <p:nvSpPr>
          <p:cNvPr id="15" name="Shape 15"/>
          <p:cNvSpPr txBox="1">
            <a:spLocks noGrp="1"/>
          </p:cNvSpPr>
          <p:nvPr>
            <p:ph type="title" hasCustomPrompt="1"/>
          </p:nvPr>
        </p:nvSpPr>
        <p:spPr>
          <a:xfrm>
            <a:off x="415600" y="328824"/>
            <a:ext cx="11360800" cy="763600"/>
          </a:xfrm>
          <a:prstGeom prst="rect">
            <a:avLst/>
          </a:prstGeom>
          <a:noFill/>
          <a:ln>
            <a:noFill/>
          </a:ln>
        </p:spPr>
        <p:txBody>
          <a:bodyPr wrap="square" lIns="91425" tIns="91425" rIns="91425" bIns="91425" anchor="ctr" anchorCtr="0"/>
          <a:lstStyle>
            <a:lvl1pPr lvl="0">
              <a:spcBef>
                <a:spcPts val="0"/>
              </a:spcBef>
              <a:defRPr sz="3600">
                <a:latin typeface="Calibri" panose="020F0502020204030204" pitchFamily="34" charset="0"/>
                <a:cs typeface="Calibri" panose="020F050202020403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smtClean="0"/>
              <a:t>Click To Edit Master Title Style</a:t>
            </a:r>
            <a:endParaRPr lang="en-US" dirty="0"/>
          </a:p>
        </p:txBody>
      </p:sp>
      <p:sp>
        <p:nvSpPr>
          <p:cNvPr id="16" name="Shape 16"/>
          <p:cNvSpPr txBox="1">
            <a:spLocks noGrp="1"/>
          </p:cNvSpPr>
          <p:nvPr>
            <p:ph type="body" idx="1"/>
          </p:nvPr>
        </p:nvSpPr>
        <p:spPr>
          <a:xfrm>
            <a:off x="415600" y="1536633"/>
            <a:ext cx="11360800" cy="4555200"/>
          </a:xfrm>
          <a:prstGeom prst="rect">
            <a:avLst/>
          </a:prstGeom>
          <a:noFill/>
          <a:ln>
            <a:noFill/>
          </a:ln>
        </p:spPr>
        <p:txBody>
          <a:bodyPr wrap="square" lIns="91425" tIns="91425" rIns="91425" bIns="91425" anchor="ctr" anchorCtr="0"/>
          <a:lstStyle>
            <a:lvl1pPr marL="457200" lvl="0" indent="-457200">
              <a:spcBef>
                <a:spcPts val="0"/>
              </a:spcBef>
              <a:buFont typeface="+mj-lt"/>
              <a:buAutoNum type="arabicPeriod"/>
              <a:defRPr sz="2000">
                <a:latin typeface="Calibri" panose="020F0502020204030204" pitchFamily="34" charset="0"/>
                <a:cs typeface="Calibri" panose="020F0502020204030204" pitchFamily="34" charset="0"/>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pPr lvl="0"/>
            <a:r>
              <a:rPr lang="en-US" smtClean="0"/>
              <a:t>Click to edit Master text styles</a:t>
            </a:r>
          </a:p>
        </p:txBody>
      </p:sp>
      <p:sp>
        <p:nvSpPr>
          <p:cNvPr id="4" name="Shape 17"/>
          <p:cNvSpPr txBox="1">
            <a:spLocks noGrp="1"/>
          </p:cNvSpPr>
          <p:nvPr>
            <p:ph type="sldNum" idx="10"/>
          </p:nvPr>
        </p:nvSpPr>
        <p:spPr bwMode="auto">
          <a:xfrm>
            <a:off x="11296651" y="6216651"/>
            <a:ext cx="732367" cy="5249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a:latin typeface="Calibri" panose="020F0502020204030204" pitchFamily="34" charset="0"/>
                <a:cs typeface="Calibri" panose="020F0502020204030204" pitchFamily="34" charset="0"/>
              </a:defRPr>
            </a:lvl1pPr>
          </a:lstStyle>
          <a:p>
            <a:fld id="{1FF108C0-95AE-4A54-91AF-2DAAFE83FDE1}" type="slidenum">
              <a:rPr lang="en-IN" smtClean="0"/>
              <a:pPr/>
              <a:t>‹#›</a:t>
            </a:fld>
            <a:endParaRPr lang="en-IN" dirty="0"/>
          </a:p>
        </p:txBody>
      </p:sp>
    </p:spTree>
    <p:extLst>
      <p:ext uri="{BB962C8B-B14F-4D97-AF65-F5344CB8AC3E}">
        <p14:creationId xmlns:p14="http://schemas.microsoft.com/office/powerpoint/2010/main" val="76658065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75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175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tmplLst>
          <p:tmpl lvl="1">
            <p:tnLst>
              <p:par>
                <p:cTn presetID="10"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1750"/>
                        <p:tgtEl>
                          <p:spTgt spid="1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txBox="1">
            <a:spLocks noGrp="1"/>
          </p:cNvSpPr>
          <p:nvPr>
            <p:ph type="title" hasCustomPrompt="1"/>
          </p:nvPr>
        </p:nvSpPr>
        <p:spPr>
          <a:xfrm>
            <a:off x="415600" y="593367"/>
            <a:ext cx="11360800" cy="763600"/>
          </a:xfrm>
          <a:prstGeom prst="rect">
            <a:avLst/>
          </a:prstGeom>
          <a:noFill/>
          <a:ln>
            <a:noFill/>
          </a:ln>
        </p:spPr>
        <p:txBody>
          <a:bodyPr wrap="square" lIns="91425" tIns="91425" rIns="91425" bIns="91425" anchor="ctr" anchorCtr="0"/>
          <a:lstStyle>
            <a:lvl1pPr lvl="0">
              <a:spcBef>
                <a:spcPts val="0"/>
              </a:spcBef>
              <a:defRPr>
                <a:latin typeface="Calibri" panose="020F0502020204030204" pitchFamily="34" charset="0"/>
                <a:cs typeface="Calibri" panose="020F050202020403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dirty="0" smtClean="0"/>
              <a:t>Click TO EDIT Master TITLE STYLE</a:t>
            </a:r>
            <a:endParaRPr lang="en-US" dirty="0"/>
          </a:p>
        </p:txBody>
      </p:sp>
      <p:sp>
        <p:nvSpPr>
          <p:cNvPr id="20" name="Shape 20"/>
          <p:cNvSpPr txBox="1">
            <a:spLocks noGrp="1"/>
          </p:cNvSpPr>
          <p:nvPr>
            <p:ph type="body" idx="1"/>
          </p:nvPr>
        </p:nvSpPr>
        <p:spPr>
          <a:xfrm>
            <a:off x="415600" y="1536633"/>
            <a:ext cx="5333200" cy="4555200"/>
          </a:xfrm>
          <a:prstGeom prst="rect">
            <a:avLst/>
          </a:prstGeom>
          <a:noFill/>
          <a:ln>
            <a:noFill/>
          </a:ln>
        </p:spPr>
        <p:txBody>
          <a:bodyPr wrap="square" lIns="91425" tIns="91425" rIns="91425" bIns="91425" anchor="ctr" anchorCtr="0"/>
          <a:lstStyle>
            <a:lvl1pPr lvl="0">
              <a:spcBef>
                <a:spcPts val="0"/>
              </a:spcBef>
              <a:buSzPct val="100000"/>
              <a:buChar char="●"/>
              <a:defRPr sz="1867">
                <a:latin typeface="Calibri" panose="020F0502020204030204" pitchFamily="34" charset="0"/>
                <a:cs typeface="Calibri" panose="020F0502020204030204" pitchFamily="34" charset="0"/>
              </a:defRPr>
            </a:lvl1pPr>
            <a:lvl2pPr lvl="1">
              <a:spcBef>
                <a:spcPts val="0"/>
              </a:spcBef>
              <a:buSzPct val="100000"/>
              <a:buChar char="○"/>
              <a:defRPr sz="1600"/>
            </a:lvl2pPr>
            <a:lvl3pPr lvl="2">
              <a:spcBef>
                <a:spcPts val="0"/>
              </a:spcBef>
              <a:buSzPct val="100000"/>
              <a:buChar char="■"/>
              <a:defRPr sz="1600"/>
            </a:lvl3pPr>
            <a:lvl4pPr lvl="3">
              <a:spcBef>
                <a:spcPts val="0"/>
              </a:spcBef>
              <a:buSzPct val="100000"/>
              <a:buChar char="●"/>
              <a:defRPr sz="1600"/>
            </a:lvl4pPr>
            <a:lvl5pPr lvl="4">
              <a:spcBef>
                <a:spcPts val="0"/>
              </a:spcBef>
              <a:buSzPct val="100000"/>
              <a:buChar char="○"/>
              <a:defRPr sz="1600"/>
            </a:lvl5pPr>
            <a:lvl6pPr lvl="5">
              <a:spcBef>
                <a:spcPts val="0"/>
              </a:spcBef>
              <a:buSzPct val="100000"/>
              <a:buChar char="■"/>
              <a:defRPr sz="1600"/>
            </a:lvl6pPr>
            <a:lvl7pPr lvl="6">
              <a:spcBef>
                <a:spcPts val="0"/>
              </a:spcBef>
              <a:buSzPct val="100000"/>
              <a:buChar char="●"/>
              <a:defRPr sz="1600"/>
            </a:lvl7pPr>
            <a:lvl8pPr lvl="7">
              <a:spcBef>
                <a:spcPts val="0"/>
              </a:spcBef>
              <a:buSzPct val="100000"/>
              <a:buChar char="○"/>
              <a:defRPr sz="1600"/>
            </a:lvl8pPr>
            <a:lvl9pPr lvl="8">
              <a:spcBef>
                <a:spcPts val="0"/>
              </a:spcBef>
              <a:buSzPct val="100000"/>
              <a:buChar char="■"/>
              <a:defRPr sz="1600"/>
            </a:lvl9pPr>
          </a:lstStyle>
          <a:p>
            <a:pPr lvl="0"/>
            <a:r>
              <a:rPr lang="en-US" smtClean="0"/>
              <a:t>Click to edit Master text styles</a:t>
            </a:r>
          </a:p>
        </p:txBody>
      </p:sp>
      <p:sp>
        <p:nvSpPr>
          <p:cNvPr id="21" name="Shape 21"/>
          <p:cNvSpPr txBox="1">
            <a:spLocks noGrp="1"/>
          </p:cNvSpPr>
          <p:nvPr>
            <p:ph type="body" idx="2"/>
          </p:nvPr>
        </p:nvSpPr>
        <p:spPr>
          <a:xfrm>
            <a:off x="6443200" y="1536633"/>
            <a:ext cx="5333200" cy="4555200"/>
          </a:xfrm>
          <a:prstGeom prst="rect">
            <a:avLst/>
          </a:prstGeom>
          <a:noFill/>
          <a:ln>
            <a:noFill/>
          </a:ln>
        </p:spPr>
        <p:txBody>
          <a:bodyPr wrap="square" lIns="91425" tIns="91425" rIns="91425" bIns="91425" anchor="ctr" anchorCtr="0"/>
          <a:lstStyle>
            <a:lvl1pPr lvl="0">
              <a:spcBef>
                <a:spcPts val="0"/>
              </a:spcBef>
              <a:buSzPct val="100000"/>
              <a:buChar char="●"/>
              <a:defRPr sz="1867">
                <a:latin typeface="Calibri" panose="020F0502020204030204" pitchFamily="34" charset="0"/>
                <a:cs typeface="Calibri" panose="020F0502020204030204" pitchFamily="34" charset="0"/>
              </a:defRPr>
            </a:lvl1pPr>
            <a:lvl2pPr lvl="1">
              <a:spcBef>
                <a:spcPts val="0"/>
              </a:spcBef>
              <a:buSzPct val="100000"/>
              <a:buChar char="○"/>
              <a:defRPr sz="1600"/>
            </a:lvl2pPr>
            <a:lvl3pPr lvl="2">
              <a:spcBef>
                <a:spcPts val="0"/>
              </a:spcBef>
              <a:buSzPct val="100000"/>
              <a:buChar char="■"/>
              <a:defRPr sz="1600"/>
            </a:lvl3pPr>
            <a:lvl4pPr lvl="3">
              <a:spcBef>
                <a:spcPts val="0"/>
              </a:spcBef>
              <a:buSzPct val="100000"/>
              <a:buChar char="●"/>
              <a:defRPr sz="1600"/>
            </a:lvl4pPr>
            <a:lvl5pPr lvl="4">
              <a:spcBef>
                <a:spcPts val="0"/>
              </a:spcBef>
              <a:buSzPct val="100000"/>
              <a:buChar char="○"/>
              <a:defRPr sz="1600"/>
            </a:lvl5pPr>
            <a:lvl6pPr lvl="5">
              <a:spcBef>
                <a:spcPts val="0"/>
              </a:spcBef>
              <a:buSzPct val="100000"/>
              <a:buChar char="■"/>
              <a:defRPr sz="1600"/>
            </a:lvl6pPr>
            <a:lvl7pPr lvl="6">
              <a:spcBef>
                <a:spcPts val="0"/>
              </a:spcBef>
              <a:buSzPct val="100000"/>
              <a:buChar char="●"/>
              <a:defRPr sz="1600"/>
            </a:lvl7pPr>
            <a:lvl8pPr lvl="7">
              <a:spcBef>
                <a:spcPts val="0"/>
              </a:spcBef>
              <a:buSzPct val="100000"/>
              <a:buChar char="○"/>
              <a:defRPr sz="1600"/>
            </a:lvl8pPr>
            <a:lvl9pPr lvl="8">
              <a:spcBef>
                <a:spcPts val="0"/>
              </a:spcBef>
              <a:buSzPct val="100000"/>
              <a:buChar char="■"/>
              <a:defRPr sz="1600"/>
            </a:lvl9pPr>
          </a:lstStyle>
          <a:p>
            <a:pPr lvl="0"/>
            <a:r>
              <a:rPr lang="en-US" smtClean="0"/>
              <a:t>Click to edit Master text styles</a:t>
            </a:r>
          </a:p>
        </p:txBody>
      </p:sp>
      <p:sp>
        <p:nvSpPr>
          <p:cNvPr id="5" name="Shape 22"/>
          <p:cNvSpPr txBox="1">
            <a:spLocks noGrp="1"/>
          </p:cNvSpPr>
          <p:nvPr>
            <p:ph type="sldNum" idx="10"/>
          </p:nvPr>
        </p:nvSpPr>
        <p:spPr bwMode="auto">
          <a:xfrm>
            <a:off x="11296651" y="6216651"/>
            <a:ext cx="732367" cy="5249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a:latin typeface="Calibri" panose="020F0502020204030204" pitchFamily="34" charset="0"/>
                <a:cs typeface="Calibri" panose="020F0502020204030204" pitchFamily="34" charset="0"/>
              </a:defRPr>
            </a:lvl1pPr>
          </a:lstStyle>
          <a:p>
            <a:fld id="{1FF108C0-95AE-4A54-91AF-2DAAFE83FDE1}" type="slidenum">
              <a:rPr lang="en-IN" smtClean="0"/>
              <a:pPr/>
              <a:t>‹#›</a:t>
            </a:fld>
            <a:endParaRPr lang="en-IN" dirty="0"/>
          </a:p>
        </p:txBody>
      </p:sp>
    </p:spTree>
    <p:extLst>
      <p:ext uri="{BB962C8B-B14F-4D97-AF65-F5344CB8AC3E}">
        <p14:creationId xmlns:p14="http://schemas.microsoft.com/office/powerpoint/2010/main" val="335643306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75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fade">
                                      <p:cBhvr>
                                        <p:cTn id="12" dur="175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build="p">
        <p:tmplLst>
          <p:tmpl lvl="1">
            <p:tnLst>
              <p:par>
                <p:cTn presetID="10"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750"/>
                        <p:tgtEl>
                          <p:spTgt spid="20"/>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6"/>
        <p:cNvGrpSpPr/>
        <p:nvPr/>
      </p:nvGrpSpPr>
      <p:grpSpPr>
        <a:xfrm>
          <a:off x="0" y="0"/>
          <a:ext cx="0" cy="0"/>
          <a:chOff x="0" y="0"/>
          <a:chExt cx="0" cy="0"/>
        </a:xfrm>
      </p:grpSpPr>
      <p:sp>
        <p:nvSpPr>
          <p:cNvPr id="27" name="Shape 27"/>
          <p:cNvSpPr txBox="1">
            <a:spLocks noGrp="1"/>
          </p:cNvSpPr>
          <p:nvPr>
            <p:ph type="title" hasCustomPrompt="1"/>
          </p:nvPr>
        </p:nvSpPr>
        <p:spPr>
          <a:xfrm>
            <a:off x="415600" y="740800"/>
            <a:ext cx="3744000" cy="1007600"/>
          </a:xfrm>
          <a:prstGeom prst="rect">
            <a:avLst/>
          </a:prstGeom>
          <a:noFill/>
          <a:ln>
            <a:noFill/>
          </a:ln>
        </p:spPr>
        <p:txBody>
          <a:bodyPr wrap="square" lIns="91425" tIns="91425" rIns="91425" bIns="91425" anchor="b" anchorCtr="0"/>
          <a:lstStyle>
            <a:lvl1pPr lvl="0">
              <a:spcBef>
                <a:spcPts val="0"/>
              </a:spcBef>
              <a:buSzPct val="100000"/>
              <a:defRPr sz="3200">
                <a:latin typeface="Calibri" panose="020F0502020204030204" pitchFamily="34" charset="0"/>
                <a:cs typeface="Calibri" panose="020F0502020204030204" pitchFamily="34" charset="0"/>
              </a:defRPr>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r>
              <a:rPr lang="en-US" dirty="0" smtClean="0"/>
              <a:t>Click To Edit Master Title Style</a:t>
            </a:r>
            <a:endParaRPr lang="en-US" dirty="0"/>
          </a:p>
        </p:txBody>
      </p:sp>
      <p:sp>
        <p:nvSpPr>
          <p:cNvPr id="28" name="Shape 28"/>
          <p:cNvSpPr txBox="1">
            <a:spLocks noGrp="1"/>
          </p:cNvSpPr>
          <p:nvPr>
            <p:ph type="body" idx="1"/>
          </p:nvPr>
        </p:nvSpPr>
        <p:spPr>
          <a:xfrm>
            <a:off x="415600" y="1852800"/>
            <a:ext cx="3744000" cy="4239200"/>
          </a:xfrm>
          <a:prstGeom prst="rect">
            <a:avLst/>
          </a:prstGeom>
          <a:noFill/>
          <a:ln>
            <a:noFill/>
          </a:ln>
        </p:spPr>
        <p:txBody>
          <a:bodyPr wrap="square" lIns="91425" tIns="91425" rIns="91425" bIns="91425" anchor="ctr" anchorCtr="0"/>
          <a:lstStyle>
            <a:lvl1pPr lvl="0">
              <a:spcBef>
                <a:spcPts val="0"/>
              </a:spcBef>
              <a:buSzPct val="100000"/>
              <a:buChar char="●"/>
              <a:defRPr sz="1600">
                <a:latin typeface="Calibri" panose="020F0502020204030204" pitchFamily="34" charset="0"/>
                <a:cs typeface="Calibri" panose="020F0502020204030204" pitchFamily="34" charset="0"/>
              </a:defRPr>
            </a:lvl1pPr>
            <a:lvl2pPr lvl="1">
              <a:spcBef>
                <a:spcPts val="0"/>
              </a:spcBef>
              <a:buSzPct val="100000"/>
              <a:buChar char="○"/>
              <a:defRPr sz="1600"/>
            </a:lvl2pPr>
            <a:lvl3pPr lvl="2">
              <a:spcBef>
                <a:spcPts val="0"/>
              </a:spcBef>
              <a:buSzPct val="100000"/>
              <a:buChar char="■"/>
              <a:defRPr sz="1600"/>
            </a:lvl3pPr>
            <a:lvl4pPr lvl="3">
              <a:spcBef>
                <a:spcPts val="0"/>
              </a:spcBef>
              <a:buSzPct val="100000"/>
              <a:buChar char="●"/>
              <a:defRPr sz="1600"/>
            </a:lvl4pPr>
            <a:lvl5pPr lvl="4">
              <a:spcBef>
                <a:spcPts val="0"/>
              </a:spcBef>
              <a:buSzPct val="100000"/>
              <a:buChar char="○"/>
              <a:defRPr sz="1600"/>
            </a:lvl5pPr>
            <a:lvl6pPr lvl="5">
              <a:spcBef>
                <a:spcPts val="0"/>
              </a:spcBef>
              <a:buSzPct val="100000"/>
              <a:buChar char="■"/>
              <a:defRPr sz="1600"/>
            </a:lvl6pPr>
            <a:lvl7pPr lvl="6">
              <a:spcBef>
                <a:spcPts val="0"/>
              </a:spcBef>
              <a:buSzPct val="100000"/>
              <a:buChar char="●"/>
              <a:defRPr sz="1600"/>
            </a:lvl7pPr>
            <a:lvl8pPr lvl="7">
              <a:spcBef>
                <a:spcPts val="0"/>
              </a:spcBef>
              <a:buSzPct val="100000"/>
              <a:buChar char="○"/>
              <a:defRPr sz="1600"/>
            </a:lvl8pPr>
            <a:lvl9pPr lvl="8">
              <a:spcBef>
                <a:spcPts val="0"/>
              </a:spcBef>
              <a:buSzPct val="100000"/>
              <a:buChar char="■"/>
              <a:defRPr sz="1600"/>
            </a:lvl9pPr>
          </a:lstStyle>
          <a:p>
            <a:pPr lvl="0"/>
            <a:r>
              <a:rPr lang="en-US" smtClean="0"/>
              <a:t>Click to edit Master text styles</a:t>
            </a:r>
          </a:p>
        </p:txBody>
      </p:sp>
      <p:sp>
        <p:nvSpPr>
          <p:cNvPr id="4" name="Shape 29"/>
          <p:cNvSpPr txBox="1">
            <a:spLocks noGrp="1"/>
          </p:cNvSpPr>
          <p:nvPr>
            <p:ph type="sldNum" idx="10"/>
          </p:nvPr>
        </p:nvSpPr>
        <p:spPr bwMode="auto">
          <a:xfrm>
            <a:off x="11296651" y="6216651"/>
            <a:ext cx="732367" cy="5249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a:latin typeface="Calibri" panose="020F0502020204030204" pitchFamily="34" charset="0"/>
                <a:cs typeface="Calibri" panose="020F0502020204030204" pitchFamily="34" charset="0"/>
              </a:defRPr>
            </a:lvl1pPr>
          </a:lstStyle>
          <a:p>
            <a:fld id="{1FF108C0-95AE-4A54-91AF-2DAAFE83FDE1}" type="slidenum">
              <a:rPr lang="en-IN" smtClean="0"/>
              <a:pPr/>
              <a:t>‹#›</a:t>
            </a:fld>
            <a:endParaRPr lang="en-IN" dirty="0"/>
          </a:p>
        </p:txBody>
      </p:sp>
    </p:spTree>
    <p:extLst>
      <p:ext uri="{BB962C8B-B14F-4D97-AF65-F5344CB8AC3E}">
        <p14:creationId xmlns:p14="http://schemas.microsoft.com/office/powerpoint/2010/main" val="2597986521"/>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75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fade">
                                      <p:cBhvr>
                                        <p:cTn id="12" dur="175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tmplLst>
          <p:tmpl lvl="1">
            <p:tnLst>
              <p:par>
                <p:cTn presetID="10" presetClass="entr" presetSubtype="0" fill="hold" nodeType="click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750"/>
                        <p:tgtEl>
                          <p:spTgt spid="2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0"/>
        <p:cNvGrpSpPr/>
        <p:nvPr/>
      </p:nvGrpSpPr>
      <p:grpSpPr>
        <a:xfrm>
          <a:off x="0" y="0"/>
          <a:ext cx="0" cy="0"/>
          <a:chOff x="0" y="0"/>
          <a:chExt cx="0" cy="0"/>
        </a:xfrm>
      </p:grpSpPr>
      <p:sp>
        <p:nvSpPr>
          <p:cNvPr id="31" name="Shape 31"/>
          <p:cNvSpPr txBox="1">
            <a:spLocks noGrp="1"/>
          </p:cNvSpPr>
          <p:nvPr>
            <p:ph type="title" hasCustomPrompt="1"/>
          </p:nvPr>
        </p:nvSpPr>
        <p:spPr>
          <a:xfrm>
            <a:off x="653667" y="600200"/>
            <a:ext cx="8490400" cy="5454400"/>
          </a:xfrm>
          <a:prstGeom prst="rect">
            <a:avLst/>
          </a:prstGeom>
          <a:noFill/>
          <a:ln>
            <a:noFill/>
          </a:ln>
        </p:spPr>
        <p:txBody>
          <a:bodyPr wrap="square" lIns="91425" tIns="91425" rIns="91425" bIns="91425" anchor="ctr" anchorCtr="0"/>
          <a:lstStyle>
            <a:lvl1pPr lvl="0">
              <a:spcBef>
                <a:spcPts val="0"/>
              </a:spcBef>
              <a:buSzPct val="100000"/>
              <a:defRPr sz="6400">
                <a:latin typeface="Calibri" panose="020F0502020204030204" pitchFamily="34" charset="0"/>
                <a:cs typeface="Calibri" panose="020F0502020204030204" pitchFamily="34" charset="0"/>
              </a:defRPr>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r>
              <a:rPr lang="en-US" dirty="0" smtClean="0"/>
              <a:t>Click To Edit Master Title Style</a:t>
            </a:r>
            <a:endParaRPr lang="en-US" dirty="0"/>
          </a:p>
        </p:txBody>
      </p:sp>
      <p:sp>
        <p:nvSpPr>
          <p:cNvPr id="3" name="Shape 32"/>
          <p:cNvSpPr txBox="1">
            <a:spLocks noGrp="1"/>
          </p:cNvSpPr>
          <p:nvPr>
            <p:ph type="sldNum" idx="10"/>
          </p:nvPr>
        </p:nvSpPr>
        <p:spPr bwMode="auto">
          <a:xfrm>
            <a:off x="11296651" y="6216651"/>
            <a:ext cx="732367" cy="5249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a:latin typeface="Calibri" panose="020F0502020204030204" pitchFamily="34" charset="0"/>
                <a:cs typeface="Calibri" panose="020F0502020204030204" pitchFamily="34" charset="0"/>
              </a:defRPr>
            </a:lvl1pPr>
          </a:lstStyle>
          <a:p>
            <a:fld id="{1FF108C0-95AE-4A54-91AF-2DAAFE83FDE1}" type="slidenum">
              <a:rPr lang="en-IN" smtClean="0"/>
              <a:pPr/>
              <a:t>‹#›</a:t>
            </a:fld>
            <a:endParaRPr lang="en-IN" dirty="0"/>
          </a:p>
        </p:txBody>
      </p:sp>
    </p:spTree>
    <p:extLst>
      <p:ext uri="{BB962C8B-B14F-4D97-AF65-F5344CB8AC3E}">
        <p14:creationId xmlns:p14="http://schemas.microsoft.com/office/powerpoint/2010/main" val="1855692090"/>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3"/>
        <p:cNvGrpSpPr/>
        <p:nvPr/>
      </p:nvGrpSpPr>
      <p:grpSpPr>
        <a:xfrm>
          <a:off x="0" y="0"/>
          <a:ext cx="0" cy="0"/>
          <a:chOff x="0" y="0"/>
          <a:chExt cx="0" cy="0"/>
        </a:xfrm>
      </p:grpSpPr>
      <p:sp>
        <p:nvSpPr>
          <p:cNvPr id="5" name="Shape 34"/>
          <p:cNvSpPr>
            <a:spLocks noChangeArrowheads="1"/>
          </p:cNvSpPr>
          <p:nvPr/>
        </p:nvSpPr>
        <p:spPr bwMode="auto">
          <a:xfrm>
            <a:off x="6096000" y="0"/>
            <a:ext cx="6096000" cy="6858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67" dirty="0" smtClean="0">
              <a:latin typeface="Calibri" panose="020F0502020204030204" pitchFamily="34" charset="0"/>
              <a:cs typeface="Calibri" panose="020F0502020204030204" pitchFamily="34" charset="0"/>
            </a:endParaRPr>
          </a:p>
        </p:txBody>
      </p:sp>
      <p:sp>
        <p:nvSpPr>
          <p:cNvPr id="35" name="Shape 35"/>
          <p:cNvSpPr txBox="1">
            <a:spLocks noGrp="1"/>
          </p:cNvSpPr>
          <p:nvPr>
            <p:ph type="title" hasCustomPrompt="1"/>
          </p:nvPr>
        </p:nvSpPr>
        <p:spPr>
          <a:xfrm>
            <a:off x="354000" y="1644233"/>
            <a:ext cx="5393600" cy="1976400"/>
          </a:xfrm>
          <a:prstGeom prst="rect">
            <a:avLst/>
          </a:prstGeom>
          <a:noFill/>
          <a:ln>
            <a:noFill/>
          </a:ln>
        </p:spPr>
        <p:txBody>
          <a:bodyPr wrap="square" lIns="91425" tIns="91425" rIns="91425" bIns="91425" anchor="b" anchorCtr="0"/>
          <a:lstStyle>
            <a:lvl1pPr lvl="0" algn="ctr">
              <a:spcBef>
                <a:spcPts val="0"/>
              </a:spcBef>
              <a:buSzPct val="100000"/>
              <a:defRPr sz="5600">
                <a:latin typeface="Calibri" panose="020F0502020204030204" pitchFamily="34" charset="0"/>
                <a:cs typeface="Calibri" panose="020F0502020204030204" pitchFamily="34" charset="0"/>
              </a:defRPr>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r>
              <a:rPr lang="en-US" dirty="0" smtClean="0"/>
              <a:t>Click To Edit Master Title Style</a:t>
            </a:r>
            <a:endParaRPr lang="en-US" dirty="0"/>
          </a:p>
        </p:txBody>
      </p:sp>
      <p:sp>
        <p:nvSpPr>
          <p:cNvPr id="36" name="Shape 36"/>
          <p:cNvSpPr txBox="1">
            <a:spLocks noGrp="1"/>
          </p:cNvSpPr>
          <p:nvPr>
            <p:ph type="subTitle" idx="1"/>
          </p:nvPr>
        </p:nvSpPr>
        <p:spPr>
          <a:xfrm>
            <a:off x="354000" y="3737433"/>
            <a:ext cx="5393600" cy="1646800"/>
          </a:xfrm>
          <a:prstGeom prst="rect">
            <a:avLst/>
          </a:prstGeom>
          <a:noFill/>
          <a:ln>
            <a:noFill/>
          </a:ln>
        </p:spPr>
        <p:txBody>
          <a:bodyPr wrap="square" lIns="91425" tIns="91425" rIns="91425" bIns="91425" anchor="ctr" anchorCtr="0"/>
          <a:lstStyle>
            <a:lvl1pPr lvl="0" algn="ctr">
              <a:lnSpc>
                <a:spcPct val="100000"/>
              </a:lnSpc>
              <a:spcBef>
                <a:spcPts val="0"/>
              </a:spcBef>
              <a:spcAft>
                <a:spcPts val="0"/>
              </a:spcAft>
              <a:buSzPct val="100000"/>
              <a:buNone/>
              <a:defRPr sz="2800">
                <a:latin typeface="Calibri" panose="020F0502020204030204" pitchFamily="34" charset="0"/>
                <a:cs typeface="Calibri" panose="020F0502020204030204" pitchFamily="34" charset="0"/>
              </a:defRPr>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r>
              <a:rPr lang="en-US" smtClean="0"/>
              <a:t>Click to edit Master subtitle style</a:t>
            </a:r>
            <a:endParaRPr dirty="0"/>
          </a:p>
        </p:txBody>
      </p:sp>
      <p:sp>
        <p:nvSpPr>
          <p:cNvPr id="37" name="Shape 37"/>
          <p:cNvSpPr txBox="1">
            <a:spLocks noGrp="1"/>
          </p:cNvSpPr>
          <p:nvPr>
            <p:ph type="body" idx="2"/>
          </p:nvPr>
        </p:nvSpPr>
        <p:spPr>
          <a:xfrm>
            <a:off x="6586000" y="965433"/>
            <a:ext cx="5116000" cy="4926800"/>
          </a:xfrm>
          <a:prstGeom prst="rect">
            <a:avLst/>
          </a:prstGeom>
          <a:noFill/>
          <a:ln>
            <a:noFill/>
          </a:ln>
        </p:spPr>
        <p:txBody>
          <a:bodyPr wrap="square" lIns="91425" tIns="91425" rIns="91425" bIns="91425" anchor="ctr" anchorCtr="0"/>
          <a:lstStyle>
            <a:lvl1pPr lvl="0">
              <a:spcBef>
                <a:spcPts val="0"/>
              </a:spcBef>
              <a:buChar char="●"/>
              <a:defRPr>
                <a:latin typeface="Calibri" panose="020F0502020204030204" pitchFamily="34" charset="0"/>
                <a:cs typeface="Calibri" panose="020F0502020204030204" pitchFamily="34" charset="0"/>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a:pPr lvl="0"/>
            <a:r>
              <a:rPr lang="en-US" smtClean="0"/>
              <a:t>Click to edit Master text styles</a:t>
            </a:r>
          </a:p>
        </p:txBody>
      </p:sp>
      <p:sp>
        <p:nvSpPr>
          <p:cNvPr id="6" name="Shape 38"/>
          <p:cNvSpPr txBox="1">
            <a:spLocks noGrp="1"/>
          </p:cNvSpPr>
          <p:nvPr>
            <p:ph type="sldNum" idx="10"/>
          </p:nvPr>
        </p:nvSpPr>
        <p:spPr bwMode="auto">
          <a:xfrm>
            <a:off x="11296651" y="6216651"/>
            <a:ext cx="732367" cy="5249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a:latin typeface="Calibri" panose="020F0502020204030204" pitchFamily="34" charset="0"/>
                <a:cs typeface="Calibri" panose="020F0502020204030204" pitchFamily="34" charset="0"/>
              </a:defRPr>
            </a:lvl1pPr>
          </a:lstStyle>
          <a:p>
            <a:fld id="{1FF108C0-95AE-4A54-91AF-2DAAFE83FDE1}" type="slidenum">
              <a:rPr lang="en-IN" smtClean="0"/>
              <a:pPr/>
              <a:t>‹#›</a:t>
            </a:fld>
            <a:endParaRPr lang="en-IN" dirty="0"/>
          </a:p>
        </p:txBody>
      </p:sp>
    </p:spTree>
    <p:extLst>
      <p:ext uri="{BB962C8B-B14F-4D97-AF65-F5344CB8AC3E}">
        <p14:creationId xmlns:p14="http://schemas.microsoft.com/office/powerpoint/2010/main" val="3544608409"/>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39"/>
        <p:cNvGrpSpPr/>
        <p:nvPr/>
      </p:nvGrpSpPr>
      <p:grpSpPr>
        <a:xfrm>
          <a:off x="0" y="0"/>
          <a:ext cx="0" cy="0"/>
          <a:chOff x="0" y="0"/>
          <a:chExt cx="0" cy="0"/>
        </a:xfrm>
      </p:grpSpPr>
      <p:sp>
        <p:nvSpPr>
          <p:cNvPr id="40" name="Shape 40"/>
          <p:cNvSpPr txBox="1">
            <a:spLocks noGrp="1"/>
          </p:cNvSpPr>
          <p:nvPr>
            <p:ph type="body" idx="1"/>
          </p:nvPr>
        </p:nvSpPr>
        <p:spPr>
          <a:xfrm>
            <a:off x="415600" y="5640767"/>
            <a:ext cx="7998400" cy="806800"/>
          </a:xfrm>
          <a:prstGeom prst="rect">
            <a:avLst/>
          </a:prstGeom>
          <a:noFill/>
          <a:ln>
            <a:noFill/>
          </a:ln>
        </p:spPr>
        <p:txBody>
          <a:bodyPr wrap="square" lIns="91425" tIns="91425" rIns="91425" bIns="91425" anchor="ctr" anchorCtr="0"/>
          <a:lstStyle>
            <a:lvl1pPr lvl="0">
              <a:lnSpc>
                <a:spcPct val="100000"/>
              </a:lnSpc>
              <a:spcBef>
                <a:spcPts val="0"/>
              </a:spcBef>
              <a:spcAft>
                <a:spcPts val="0"/>
              </a:spcAft>
              <a:buChar char="●"/>
              <a:defRPr>
                <a:latin typeface="Calibri" panose="020F0502020204030204" pitchFamily="34" charset="0"/>
                <a:cs typeface="Calibri" panose="020F0502020204030204" pitchFamily="34" charset="0"/>
              </a:defRPr>
            </a:lvl1pPr>
          </a:lstStyle>
          <a:p>
            <a:pPr lvl="0"/>
            <a:r>
              <a:rPr lang="en-US" smtClean="0"/>
              <a:t>Click to edit Master text styles</a:t>
            </a:r>
          </a:p>
        </p:txBody>
      </p:sp>
      <p:sp>
        <p:nvSpPr>
          <p:cNvPr id="3" name="Shape 41"/>
          <p:cNvSpPr txBox="1">
            <a:spLocks noGrp="1"/>
          </p:cNvSpPr>
          <p:nvPr>
            <p:ph type="sldNum" idx="10"/>
          </p:nvPr>
        </p:nvSpPr>
        <p:spPr bwMode="auto">
          <a:xfrm>
            <a:off x="11296651" y="6216651"/>
            <a:ext cx="732367" cy="5249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a:latin typeface="Calibri" panose="020F0502020204030204" pitchFamily="34" charset="0"/>
                <a:cs typeface="Calibri" panose="020F0502020204030204" pitchFamily="34" charset="0"/>
              </a:defRPr>
            </a:lvl1pPr>
          </a:lstStyle>
          <a:p>
            <a:fld id="{1FF108C0-95AE-4A54-91AF-2DAAFE83FDE1}" type="slidenum">
              <a:rPr lang="en-IN" smtClean="0"/>
              <a:pPr/>
              <a:t>‹#›</a:t>
            </a:fld>
            <a:endParaRPr lang="en-IN" dirty="0"/>
          </a:p>
        </p:txBody>
      </p:sp>
    </p:spTree>
    <p:extLst>
      <p:ext uri="{BB962C8B-B14F-4D97-AF65-F5344CB8AC3E}">
        <p14:creationId xmlns:p14="http://schemas.microsoft.com/office/powerpoint/2010/main" val="2102696509"/>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2"/>
        <p:cNvGrpSpPr/>
        <p:nvPr/>
      </p:nvGrpSpPr>
      <p:grpSpPr>
        <a:xfrm>
          <a:off x="0" y="0"/>
          <a:ext cx="0" cy="0"/>
          <a:chOff x="0" y="0"/>
          <a:chExt cx="0" cy="0"/>
        </a:xfrm>
      </p:grpSpPr>
      <p:sp>
        <p:nvSpPr>
          <p:cNvPr id="43" name="Shape 43"/>
          <p:cNvSpPr txBox="1">
            <a:spLocks noGrp="1"/>
          </p:cNvSpPr>
          <p:nvPr>
            <p:ph type="title" hasCustomPrompt="1"/>
          </p:nvPr>
        </p:nvSpPr>
        <p:spPr>
          <a:xfrm>
            <a:off x="415600" y="1474833"/>
            <a:ext cx="11360800" cy="2618000"/>
          </a:xfrm>
          <a:prstGeom prst="rect">
            <a:avLst/>
          </a:prstGeom>
          <a:noFill/>
          <a:ln>
            <a:noFill/>
          </a:ln>
        </p:spPr>
        <p:txBody>
          <a:bodyPr wrap="square" lIns="91425" tIns="91425" rIns="91425" bIns="91425" anchor="b" anchorCtr="0"/>
          <a:lstStyle>
            <a:lvl1pPr lvl="0" algn="ctr">
              <a:spcBef>
                <a:spcPts val="0"/>
              </a:spcBef>
              <a:buSzPct val="100000"/>
              <a:defRPr sz="16000">
                <a:latin typeface="Calibri" panose="020F0502020204030204" pitchFamily="34" charset="0"/>
                <a:cs typeface="Calibri" panose="020F0502020204030204" pitchFamily="34" charset="0"/>
              </a:defRPr>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r>
              <a:rPr lang="en-US" dirty="0" smtClean="0"/>
              <a:t>Click To Edit Master Title Style</a:t>
            </a:r>
            <a:endParaRPr lang="en-US" dirty="0"/>
          </a:p>
        </p:txBody>
      </p:sp>
      <p:sp>
        <p:nvSpPr>
          <p:cNvPr id="44" name="Shape 44"/>
          <p:cNvSpPr txBox="1">
            <a:spLocks noGrp="1"/>
          </p:cNvSpPr>
          <p:nvPr>
            <p:ph type="body" idx="1"/>
          </p:nvPr>
        </p:nvSpPr>
        <p:spPr>
          <a:xfrm>
            <a:off x="415600" y="4202967"/>
            <a:ext cx="11360800" cy="1734400"/>
          </a:xfrm>
          <a:prstGeom prst="rect">
            <a:avLst/>
          </a:prstGeom>
          <a:noFill/>
          <a:ln>
            <a:noFill/>
          </a:ln>
        </p:spPr>
        <p:txBody>
          <a:bodyPr wrap="square" lIns="91425" tIns="91425" rIns="91425" bIns="91425" anchor="ctr" anchorCtr="0"/>
          <a:lstStyle>
            <a:lvl1pPr lvl="0" algn="ctr">
              <a:spcBef>
                <a:spcPts val="0"/>
              </a:spcBef>
              <a:buChar char="●"/>
              <a:defRPr>
                <a:latin typeface="Calibri" panose="020F0502020204030204" pitchFamily="34" charset="0"/>
                <a:cs typeface="Calibri" panose="020F0502020204030204" pitchFamily="34" charset="0"/>
              </a:defRPr>
            </a:lvl1pPr>
            <a:lvl2pPr lvl="1" algn="ctr">
              <a:spcBef>
                <a:spcPts val="0"/>
              </a:spcBef>
              <a:buChar char="○"/>
              <a:defRPr/>
            </a:lvl2pPr>
            <a:lvl3pPr lvl="2" algn="ctr">
              <a:spcBef>
                <a:spcPts val="0"/>
              </a:spcBef>
              <a:buChar char="■"/>
              <a:defRPr/>
            </a:lvl3pPr>
            <a:lvl4pPr lvl="3" algn="ctr">
              <a:spcBef>
                <a:spcPts val="0"/>
              </a:spcBef>
              <a:buChar char="●"/>
              <a:defRPr/>
            </a:lvl4pPr>
            <a:lvl5pPr lvl="4" algn="ctr">
              <a:spcBef>
                <a:spcPts val="0"/>
              </a:spcBef>
              <a:buChar char="○"/>
              <a:defRPr/>
            </a:lvl5pPr>
            <a:lvl6pPr lvl="5" algn="ctr">
              <a:spcBef>
                <a:spcPts val="0"/>
              </a:spcBef>
              <a:buChar char="■"/>
              <a:defRPr/>
            </a:lvl6pPr>
            <a:lvl7pPr lvl="6" algn="ctr">
              <a:spcBef>
                <a:spcPts val="0"/>
              </a:spcBef>
              <a:buChar char="●"/>
              <a:defRPr/>
            </a:lvl7pPr>
            <a:lvl8pPr lvl="7" algn="ctr">
              <a:spcBef>
                <a:spcPts val="0"/>
              </a:spcBef>
              <a:buChar char="○"/>
              <a:defRPr/>
            </a:lvl8pPr>
            <a:lvl9pPr lvl="8" algn="ctr">
              <a:spcBef>
                <a:spcPts val="0"/>
              </a:spcBef>
              <a:buChar char="■"/>
              <a:defRPr/>
            </a:lvl9pPr>
          </a:lstStyle>
          <a:p>
            <a:pPr lvl="0"/>
            <a:r>
              <a:rPr lang="en-US" smtClean="0"/>
              <a:t>Click to edit Master text styles</a:t>
            </a:r>
          </a:p>
        </p:txBody>
      </p:sp>
      <p:sp>
        <p:nvSpPr>
          <p:cNvPr id="4" name="Shape 45"/>
          <p:cNvSpPr txBox="1">
            <a:spLocks noGrp="1"/>
          </p:cNvSpPr>
          <p:nvPr>
            <p:ph type="sldNum" idx="10"/>
          </p:nvPr>
        </p:nvSpPr>
        <p:spPr bwMode="auto">
          <a:xfrm>
            <a:off x="11296651" y="6216651"/>
            <a:ext cx="732367" cy="52493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defRPr>
                <a:latin typeface="Calibri" panose="020F0502020204030204" pitchFamily="34" charset="0"/>
                <a:cs typeface="Calibri" panose="020F0502020204030204" pitchFamily="34" charset="0"/>
              </a:defRPr>
            </a:lvl1pPr>
          </a:lstStyle>
          <a:p>
            <a:fld id="{1FF108C0-95AE-4A54-91AF-2DAAFE83FDE1}" type="slidenum">
              <a:rPr lang="en-IN" smtClean="0"/>
              <a:pPr/>
              <a:t>‹#›</a:t>
            </a:fld>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8250" y="0"/>
            <a:ext cx="20637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285889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6"/>
          <p:cNvSpPr>
            <a:spLocks noChangeArrowheads="1"/>
          </p:cNvSpPr>
          <p:nvPr/>
        </p:nvSpPr>
        <p:spPr bwMode="auto">
          <a:xfrm>
            <a:off x="11286067" y="6584952"/>
            <a:ext cx="397933" cy="273049"/>
          </a:xfrm>
          <a:prstGeom prst="rect">
            <a:avLst/>
          </a:prstGeom>
          <a:solidFill>
            <a:srgbClr val="00AB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000000"/>
              </a:buClr>
              <a:buSzPct val="25000"/>
              <a:buFont typeface="Arial" panose="020B0604020202020204" pitchFamily="34" charset="0"/>
              <a:buNone/>
              <a:defRPr/>
            </a:pPr>
            <a:r>
              <a:rPr lang="en-US" altLang="en-US" sz="1867" dirty="0" smtClean="0">
                <a:latin typeface="Calibri" panose="020F0502020204030204" pitchFamily="34" charset="0"/>
                <a:cs typeface="Calibri" panose="020F0502020204030204" pitchFamily="34" charset="0"/>
              </a:rPr>
              <a:t> </a:t>
            </a:r>
          </a:p>
        </p:txBody>
      </p:sp>
      <p:sp>
        <p:nvSpPr>
          <p:cNvPr id="1027" name="Shape 7"/>
          <p:cNvSpPr txBox="1">
            <a:spLocks noChangeArrowheads="1"/>
          </p:cNvSpPr>
          <p:nvPr/>
        </p:nvSpPr>
        <p:spPr bwMode="auto">
          <a:xfrm>
            <a:off x="7054851" y="6608234"/>
            <a:ext cx="4231216" cy="22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Clr>
                <a:srgbClr val="595959"/>
              </a:buClr>
              <a:buSzPct val="25000"/>
              <a:buFont typeface="Arial" panose="020B0604020202020204" pitchFamily="34" charset="0"/>
              <a:buNone/>
              <a:defRPr/>
            </a:pPr>
            <a:r>
              <a:rPr lang="en-US" altLang="en-US" sz="1067" dirty="0" smtClean="0">
                <a:solidFill>
                  <a:srgbClr val="595959"/>
                </a:solidFill>
                <a:latin typeface="Calibri" panose="020F0502020204030204" pitchFamily="34" charset="0"/>
                <a:cs typeface="Calibri" panose="020F0502020204030204" pitchFamily="34" charset="0"/>
              </a:rPr>
              <a:t>Team Computers Pvt. Ltd. / 2017</a:t>
            </a:r>
          </a:p>
        </p:txBody>
      </p:sp>
      <p:sp>
        <p:nvSpPr>
          <p:cNvPr id="1028" name="Shape 8"/>
          <p:cNvSpPr txBox="1">
            <a:spLocks noChangeArrowheads="1"/>
          </p:cNvSpPr>
          <p:nvPr/>
        </p:nvSpPr>
        <p:spPr bwMode="auto">
          <a:xfrm>
            <a:off x="11286067" y="6559551"/>
            <a:ext cx="397933" cy="321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595959"/>
              </a:buClr>
              <a:buSzPct val="25000"/>
              <a:buFont typeface="Arial" panose="020B0604020202020204" pitchFamily="34" charset="0"/>
              <a:buNone/>
              <a:defRPr/>
            </a:pPr>
            <a:fld id="{C34232A0-E70D-4975-8F80-B0939790F286}" type="slidenum">
              <a:rPr lang="en-US" altLang="en-US" sz="1067" smtClean="0">
                <a:solidFill>
                  <a:srgbClr val="FFFFFF"/>
                </a:solidFill>
                <a:latin typeface="Calibri" panose="020F0502020204030204" pitchFamily="34" charset="0"/>
                <a:cs typeface="Calibri" panose="020F0502020204030204" pitchFamily="34" charset="0"/>
              </a:rPr>
              <a:pPr algn="ctr" eaLnBrk="1" hangingPunct="1">
                <a:buClr>
                  <a:srgbClr val="595959"/>
                </a:buClr>
                <a:buSzPct val="25000"/>
                <a:buFont typeface="Arial" panose="020B0604020202020204" pitchFamily="34" charset="0"/>
                <a:buNone/>
                <a:defRPr/>
              </a:pPr>
              <a:t>‹#›</a:t>
            </a:fld>
            <a:endParaRPr lang="en-US" altLang="en-US" sz="1067" dirty="0" smtClean="0">
              <a:solidFill>
                <a:srgbClr val="FFFFFF"/>
              </a:solidFill>
              <a:latin typeface="Calibri" panose="020F0502020204030204" pitchFamily="34" charset="0"/>
              <a:cs typeface="Calibri" panose="020F0502020204030204" pitchFamily="34" charset="0"/>
            </a:endParaRPr>
          </a:p>
        </p:txBody>
      </p:sp>
      <p:sp>
        <p:nvSpPr>
          <p:cNvPr id="1029" name="Shape 9"/>
          <p:cNvSpPr>
            <a:spLocks noChangeArrowheads="1"/>
          </p:cNvSpPr>
          <p:nvPr/>
        </p:nvSpPr>
        <p:spPr bwMode="auto">
          <a:xfrm>
            <a:off x="-10584" y="448734"/>
            <a:ext cx="306917" cy="759884"/>
          </a:xfrm>
          <a:prstGeom prst="rect">
            <a:avLst/>
          </a:prstGeom>
          <a:solidFill>
            <a:srgbClr val="00ABC4"/>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00" tIns="121900" rIns="121900" bIns="1219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altLang="en-US" sz="1867" dirty="0" smtClean="0">
              <a:solidFill>
                <a:srgbClr val="00ABC4"/>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10128250" y="0"/>
            <a:ext cx="2066400" cy="95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1157416"/>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algn="l" rtl="0" eaLnBrk="1" fontAlgn="base" hangingPunct="1">
        <a:spcBef>
          <a:spcPct val="0"/>
        </a:spcBef>
        <a:spcAft>
          <a:spcPct val="0"/>
        </a:spcAft>
        <a:defRPr sz="1867">
          <a:solidFill>
            <a:srgbClr val="000000"/>
          </a:solidFill>
          <a:latin typeface="Arial"/>
          <a:ea typeface="Arial"/>
          <a:cs typeface="Arial"/>
          <a:sym typeface="Arial" panose="020B0604020202020204" pitchFamily="34" charset="0"/>
        </a:defRPr>
      </a:lvl1pPr>
      <a:lvl2pPr algn="l" rtl="0" eaLnBrk="1" fontAlgn="base" hangingPunct="1">
        <a:spcBef>
          <a:spcPct val="0"/>
        </a:spcBef>
        <a:spcAft>
          <a:spcPct val="0"/>
        </a:spcAft>
        <a:defRPr sz="1867">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1" fontAlgn="base" hangingPunct="1">
        <a:spcBef>
          <a:spcPct val="0"/>
        </a:spcBef>
        <a:spcAft>
          <a:spcPct val="0"/>
        </a:spcAft>
        <a:defRPr sz="1867">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1" fontAlgn="base" hangingPunct="1">
        <a:spcBef>
          <a:spcPct val="0"/>
        </a:spcBef>
        <a:spcAft>
          <a:spcPct val="0"/>
        </a:spcAft>
        <a:defRPr sz="1867">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1" fontAlgn="base" hangingPunct="1">
        <a:spcBef>
          <a:spcPct val="0"/>
        </a:spcBef>
        <a:spcAft>
          <a:spcPct val="0"/>
        </a:spcAft>
        <a:defRPr sz="1867">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609585" algn="l" rtl="0" eaLnBrk="1" fontAlgn="base" hangingPunct="1">
        <a:spcBef>
          <a:spcPct val="0"/>
        </a:spcBef>
        <a:spcAft>
          <a:spcPct val="0"/>
        </a:spcAft>
        <a:defRPr sz="1867">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1219170" algn="l" rtl="0" eaLnBrk="1" fontAlgn="base" hangingPunct="1">
        <a:spcBef>
          <a:spcPct val="0"/>
        </a:spcBef>
        <a:spcAft>
          <a:spcPct val="0"/>
        </a:spcAft>
        <a:defRPr sz="1867">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828754" algn="l" rtl="0" eaLnBrk="1" fontAlgn="base" hangingPunct="1">
        <a:spcBef>
          <a:spcPct val="0"/>
        </a:spcBef>
        <a:spcAft>
          <a:spcPct val="0"/>
        </a:spcAft>
        <a:defRPr sz="1867">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438339" algn="l" rtl="0" eaLnBrk="1" fontAlgn="base" hangingPunct="1">
        <a:spcBef>
          <a:spcPct val="0"/>
        </a:spcBef>
        <a:spcAft>
          <a:spcPct val="0"/>
        </a:spcAft>
        <a:defRPr sz="1867">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1" fontAlgn="base" hangingPunct="1">
        <a:spcBef>
          <a:spcPct val="0"/>
        </a:spcBef>
        <a:spcAft>
          <a:spcPct val="0"/>
        </a:spcAft>
        <a:defRPr sz="1867">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defRPr sz="1867">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defRPr sz="1867">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defRPr sz="1867">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defRPr sz="1867">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modo.com/endpoint-protection/endpoint-security.ph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netwrix.com/account_lockout_best_practices.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www.cisco.com/c/en/us/products/security/amp-for-endpoints/best-antivirus-strategy.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cisco.com/c/en/us/products/security/firewalls/index.html" TargetMode="External"/><Relationship Id="rId2" Type="http://schemas.openxmlformats.org/officeDocument/2006/relationships/hyperlink" Target="https://meraki.cisco.com/products/appliances"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cisco.com/c/en/us/products/security/what-is-cyber-threat-intelligence.html" TargetMode="External"/><Relationship Id="rId2" Type="http://schemas.openxmlformats.org/officeDocument/2006/relationships/hyperlink" Target="https://www.cisco.com/c/en/us/products/security/ngips/index.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Security</a:t>
            </a:r>
            <a:endParaRPr lang="en-IN" dirty="0"/>
          </a:p>
        </p:txBody>
      </p:sp>
    </p:spTree>
    <p:extLst>
      <p:ext uri="{BB962C8B-B14F-4D97-AF65-F5344CB8AC3E}">
        <p14:creationId xmlns:p14="http://schemas.microsoft.com/office/powerpoint/2010/main" val="2661929069"/>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24" y="285965"/>
            <a:ext cx="9965529" cy="1122400"/>
          </a:xfrm>
        </p:spPr>
        <p:txBody>
          <a:bodyPr/>
          <a:lstStyle/>
          <a:p>
            <a:r>
              <a:rPr lang="en-IN" b="1" dirty="0" smtClean="0"/>
              <a:t>Some Common Techniques Of Cyber-attacks</a:t>
            </a:r>
            <a:endParaRPr lang="en-IN" b="1" dirty="0"/>
          </a:p>
        </p:txBody>
      </p:sp>
      <p:sp>
        <p:nvSpPr>
          <p:cNvPr id="3" name="Rectangle 2"/>
          <p:cNvSpPr/>
          <p:nvPr/>
        </p:nvSpPr>
        <p:spPr>
          <a:xfrm>
            <a:off x="308024" y="1418236"/>
            <a:ext cx="10987505" cy="3349956"/>
          </a:xfrm>
          <a:prstGeom prst="rect">
            <a:avLst/>
          </a:prstGeom>
        </p:spPr>
        <p:txBody>
          <a:bodyPr wrap="square">
            <a:spAutoFit/>
          </a:bodyPr>
          <a:lstStyle/>
          <a:p>
            <a:pPr lvl="0" algn="just">
              <a:lnSpc>
                <a:spcPct val="150000"/>
              </a:lnSpc>
              <a:spcAft>
                <a:spcPts val="750"/>
              </a:spcAft>
              <a:buSzPts val="1000"/>
              <a:tabLst>
                <a:tab pos="457200" algn="l"/>
              </a:tabLst>
            </a:pPr>
            <a:r>
              <a:rPr lang="en-IN" sz="2400" b="1" dirty="0">
                <a:latin typeface="Calibri" panose="020F0502020204030204" pitchFamily="34" charset="0"/>
                <a:ea typeface="Times New Roman" panose="02020603050405020304" pitchFamily="18" charset="0"/>
                <a:cs typeface="Calibri" panose="020F0502020204030204" pitchFamily="34" charset="0"/>
              </a:rPr>
              <a:t>Backdoor Attack –</a:t>
            </a:r>
            <a:r>
              <a:rPr lang="en-IN" sz="2400" dirty="0">
                <a:latin typeface="Calibri" panose="020F0502020204030204" pitchFamily="34" charset="0"/>
                <a:ea typeface="Times New Roman" panose="02020603050405020304" pitchFamily="18" charset="0"/>
                <a:cs typeface="Calibri" panose="020F0502020204030204" pitchFamily="34" charset="0"/>
              </a:rPr>
              <a:t> Not all the computer networks are secure as they seem. Seldom programmers leave codes open that enable the troublemakers to access a network completely. As a matter of fact, cybercriminals look for such exploits and make use of the weak points. Always be vigilant to review the code for any customized software used on your organization and that software-as-a-service and platform-as-a-service suppliers are not vulnerable to these kinds of attacks.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332952860"/>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85965"/>
            <a:ext cx="9978977" cy="1122400"/>
          </a:xfrm>
        </p:spPr>
        <p:txBody>
          <a:bodyPr/>
          <a:lstStyle/>
          <a:p>
            <a:r>
              <a:rPr lang="en-IN" b="1" dirty="0"/>
              <a:t>Some Common Techniques Of Cyber-attacks</a:t>
            </a:r>
            <a:endParaRPr lang="en-IN" dirty="0"/>
          </a:p>
        </p:txBody>
      </p:sp>
      <p:sp>
        <p:nvSpPr>
          <p:cNvPr id="3" name="Rectangle 2"/>
          <p:cNvSpPr/>
          <p:nvPr/>
        </p:nvSpPr>
        <p:spPr>
          <a:xfrm>
            <a:off x="281129" y="1408365"/>
            <a:ext cx="10987506" cy="3903954"/>
          </a:xfrm>
          <a:prstGeom prst="rect">
            <a:avLst/>
          </a:prstGeom>
        </p:spPr>
        <p:txBody>
          <a:bodyPr wrap="square">
            <a:spAutoFit/>
          </a:bodyPr>
          <a:lstStyle/>
          <a:p>
            <a:pPr lvl="0" algn="just">
              <a:lnSpc>
                <a:spcPct val="150000"/>
              </a:lnSpc>
              <a:spcAft>
                <a:spcPts val="750"/>
              </a:spcAft>
              <a:buSzPts val="1000"/>
              <a:tabLst>
                <a:tab pos="457200" algn="l"/>
              </a:tabLst>
            </a:pPr>
            <a:r>
              <a:rPr lang="en-IN" sz="2400" b="1" dirty="0">
                <a:latin typeface="Calibri" panose="020F0502020204030204" pitchFamily="34" charset="0"/>
                <a:ea typeface="Times New Roman" panose="02020603050405020304" pitchFamily="18" charset="0"/>
                <a:cs typeface="Calibri" panose="020F0502020204030204" pitchFamily="34" charset="0"/>
              </a:rPr>
              <a:t>Denial of Service (DoS) Attack-</a:t>
            </a:r>
            <a:r>
              <a:rPr lang="en-IN" sz="2400" dirty="0">
                <a:latin typeface="Calibri" panose="020F0502020204030204" pitchFamily="34" charset="0"/>
                <a:ea typeface="Times New Roman" panose="02020603050405020304" pitchFamily="18" charset="0"/>
                <a:cs typeface="Calibri" panose="020F0502020204030204" pitchFamily="34" charset="0"/>
              </a:rPr>
              <a:t> Instead of sneaking into a computer network to loot valuable data, malicious people may try overpowering the network by trafficking it with loads of requests for service, slowing access and network-reliant operations to a crawl. A usual denial of service attack can be stopped by blocking the attacker’s IP address. However, a more complicated attack type, </a:t>
            </a:r>
            <a:r>
              <a:rPr lang="en-IN" sz="2400" b="1" dirty="0">
                <a:latin typeface="Calibri" panose="020F0502020204030204" pitchFamily="34" charset="0"/>
                <a:ea typeface="Times New Roman" panose="02020603050405020304" pitchFamily="18" charset="0"/>
                <a:cs typeface="Calibri" panose="020F0502020204030204" pitchFamily="34" charset="0"/>
              </a:rPr>
              <a:t>distributed denial of service (DDoS)</a:t>
            </a:r>
            <a:r>
              <a:rPr lang="en-IN" sz="2400" dirty="0">
                <a:latin typeface="Calibri" panose="020F0502020204030204" pitchFamily="34" charset="0"/>
                <a:ea typeface="Times New Roman" panose="02020603050405020304" pitchFamily="18" charset="0"/>
                <a:cs typeface="Calibri" panose="020F0502020204030204" pitchFamily="34" charset="0"/>
              </a:rPr>
              <a:t> attack, is difficult to hold, as it includes numerous IP addresses. But, today many vendor’s market solutions that decrease the effects of DDoS attacks.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4233818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72518"/>
            <a:ext cx="9978977" cy="1122400"/>
          </a:xfrm>
        </p:spPr>
        <p:txBody>
          <a:bodyPr/>
          <a:lstStyle/>
          <a:p>
            <a:r>
              <a:rPr lang="en-IN" b="1" dirty="0"/>
              <a:t>Some Common Techniques Of Cyber-attacks</a:t>
            </a:r>
            <a:endParaRPr lang="en-IN" dirty="0"/>
          </a:p>
        </p:txBody>
      </p:sp>
      <p:sp>
        <p:nvSpPr>
          <p:cNvPr id="3" name="Rectangle 2"/>
          <p:cNvSpPr/>
          <p:nvPr/>
        </p:nvSpPr>
        <p:spPr>
          <a:xfrm>
            <a:off x="294575" y="1394918"/>
            <a:ext cx="11068189" cy="2805063"/>
          </a:xfrm>
          <a:prstGeom prst="rect">
            <a:avLst/>
          </a:prstGeom>
        </p:spPr>
        <p:txBody>
          <a:bodyPr wrap="square">
            <a:spAutoFit/>
          </a:bodyPr>
          <a:lstStyle/>
          <a:p>
            <a:pPr lvl="0" algn="just">
              <a:lnSpc>
                <a:spcPct val="150000"/>
              </a:lnSpc>
              <a:spcAft>
                <a:spcPts val="750"/>
              </a:spcAft>
              <a:buSzPts val="1000"/>
              <a:tabLst>
                <a:tab pos="457200" algn="l"/>
              </a:tabLst>
            </a:pPr>
            <a:r>
              <a:rPr lang="en-IN" sz="2400" b="1" dirty="0">
                <a:latin typeface="Calibri" panose="020F0502020204030204" pitchFamily="34" charset="0"/>
                <a:ea typeface="Times New Roman" panose="02020603050405020304" pitchFamily="18" charset="0"/>
                <a:cs typeface="Calibri" panose="020F0502020204030204" pitchFamily="34" charset="0"/>
              </a:rPr>
              <a:t>Direct Access Attack-</a:t>
            </a:r>
            <a:r>
              <a:rPr lang="en-IN" sz="2400" dirty="0">
                <a:latin typeface="Calibri" panose="020F0502020204030204" pitchFamily="34" charset="0"/>
                <a:ea typeface="Times New Roman" panose="02020603050405020304" pitchFamily="18" charset="0"/>
                <a:cs typeface="Calibri" panose="020F0502020204030204" pitchFamily="34" charset="0"/>
              </a:rPr>
              <a:t> People accessing physical assets in your organization would easily access your most confidential information. Fraudsters who desperately want to lift the data can easily steal hard drives, flash drives, and laptops or break into your office, and copy the information they want. Thereby, it is safer to heighten security by providing employee training, and information encryption.</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38081266"/>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72518"/>
            <a:ext cx="9978977" cy="1122400"/>
          </a:xfrm>
        </p:spPr>
        <p:txBody>
          <a:bodyPr/>
          <a:lstStyle/>
          <a:p>
            <a:r>
              <a:rPr lang="en-IN" b="1" dirty="0"/>
              <a:t>Some Common Techniques Of Cyber-attacks</a:t>
            </a:r>
            <a:endParaRPr lang="en-IN" dirty="0"/>
          </a:p>
        </p:txBody>
      </p:sp>
      <p:sp>
        <p:nvSpPr>
          <p:cNvPr id="3" name="Rectangle 2"/>
          <p:cNvSpPr/>
          <p:nvPr/>
        </p:nvSpPr>
        <p:spPr>
          <a:xfrm>
            <a:off x="294576" y="1394918"/>
            <a:ext cx="11135424" cy="3910686"/>
          </a:xfrm>
          <a:prstGeom prst="rect">
            <a:avLst/>
          </a:prstGeom>
        </p:spPr>
        <p:txBody>
          <a:bodyPr wrap="square">
            <a:spAutoFit/>
          </a:bodyPr>
          <a:lstStyle/>
          <a:p>
            <a:pPr>
              <a:lnSpc>
                <a:spcPct val="150000"/>
              </a:lnSpc>
            </a:pPr>
            <a:r>
              <a:rPr lang="en-IN" sz="2400" b="1" dirty="0">
                <a:latin typeface="Calibri" panose="020F0502020204030204" pitchFamily="34" charset="0"/>
                <a:ea typeface="Calibri" panose="020F0502020204030204" pitchFamily="34" charset="0"/>
                <a:cs typeface="Times New Roman" panose="02020603050405020304" pitchFamily="18" charset="0"/>
              </a:rPr>
              <a:t>Malware Attack-</a:t>
            </a:r>
            <a:r>
              <a:rPr lang="en-IN" sz="2400" dirty="0">
                <a:latin typeface="Calibri" panose="020F0502020204030204" pitchFamily="34" charset="0"/>
                <a:ea typeface="Calibri" panose="020F0502020204030204" pitchFamily="34" charset="0"/>
                <a:cs typeface="Times New Roman" panose="02020603050405020304" pitchFamily="18" charset="0"/>
              </a:rPr>
              <a:t> Malicious software/malware attack are very common these days. An intruder gains access to the computer network and then encrypts all the valuable data without a trace. In order to access your data, you need to get the encryption key, and you must pay a ransom. The payments are made through </a:t>
            </a:r>
            <a:r>
              <a:rPr lang="en-IN" sz="2400" dirty="0" err="1">
                <a:latin typeface="Calibri" panose="020F0502020204030204" pitchFamily="34" charset="0"/>
                <a:ea typeface="Calibri" panose="020F0502020204030204" pitchFamily="34" charset="0"/>
                <a:cs typeface="Times New Roman" panose="02020603050405020304" pitchFamily="18" charset="0"/>
              </a:rPr>
              <a:t>bitcoin</a:t>
            </a:r>
            <a:r>
              <a:rPr lang="en-IN" sz="2400" dirty="0">
                <a:latin typeface="Calibri" panose="020F0502020204030204" pitchFamily="34" charset="0"/>
                <a:ea typeface="Calibri" panose="020F0502020204030204" pitchFamily="34" charset="0"/>
                <a:cs typeface="Times New Roman" panose="02020603050405020304" pitchFamily="18" charset="0"/>
              </a:rPr>
              <a:t> and there are possibilities that the ransom escalates in price over time. Malicious programs sneak into your system or network through a virus or worm, so instruct the employees about the online threat of clicking on suspicious linking or opening unknown attachments.</a:t>
            </a:r>
            <a:endParaRPr lang="en-IN" sz="2400" dirty="0"/>
          </a:p>
        </p:txBody>
      </p:sp>
    </p:spTree>
    <p:extLst>
      <p:ext uri="{BB962C8B-B14F-4D97-AF65-F5344CB8AC3E}">
        <p14:creationId xmlns:p14="http://schemas.microsoft.com/office/powerpoint/2010/main" val="151426171"/>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24" y="191835"/>
            <a:ext cx="9952082" cy="1122400"/>
          </a:xfrm>
        </p:spPr>
        <p:txBody>
          <a:bodyPr/>
          <a:lstStyle/>
          <a:p>
            <a:r>
              <a:rPr lang="en-IN" b="1" dirty="0" smtClean="0"/>
              <a:t>How To Secure Organization’s Data</a:t>
            </a:r>
            <a:endParaRPr lang="en-IN" b="1" dirty="0"/>
          </a:p>
        </p:txBody>
      </p:sp>
      <p:sp>
        <p:nvSpPr>
          <p:cNvPr id="3" name="Rectangle 2"/>
          <p:cNvSpPr/>
          <p:nvPr/>
        </p:nvSpPr>
        <p:spPr>
          <a:xfrm>
            <a:off x="308024" y="1314235"/>
            <a:ext cx="11323682" cy="5551776"/>
          </a:xfrm>
          <a:prstGeom prst="rect">
            <a:avLst/>
          </a:prstGeom>
        </p:spPr>
        <p:txBody>
          <a:bodyPr wrap="square">
            <a:spAutoFit/>
          </a:bodyPr>
          <a:lstStyle/>
          <a:p>
            <a:pPr algn="just">
              <a:lnSpc>
                <a:spcPct val="150000"/>
              </a:lnSpc>
              <a:spcAft>
                <a:spcPts val="750"/>
              </a:spcAft>
            </a:pPr>
            <a:r>
              <a:rPr lang="en-IN" sz="2300" b="1" dirty="0">
                <a:latin typeface="Calibri" panose="020F0502020204030204" pitchFamily="34" charset="0"/>
                <a:ea typeface="Times New Roman" panose="02020603050405020304" pitchFamily="18" charset="0"/>
                <a:cs typeface="Calibri" panose="020F0502020204030204" pitchFamily="34" charset="0"/>
              </a:rPr>
              <a:t>Identify Security Risks</a:t>
            </a:r>
            <a:endParaRPr lang="en-IN" sz="23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spcAft>
                <a:spcPts val="750"/>
              </a:spcAft>
              <a:buFont typeface="Symbol" panose="05050102010706020507" pitchFamily="18" charset="2"/>
              <a:buChar char=""/>
            </a:pPr>
            <a:r>
              <a:rPr lang="en-IN" sz="2300" dirty="0">
                <a:latin typeface="Calibri" panose="020F0502020204030204" pitchFamily="34" charset="0"/>
                <a:ea typeface="Times New Roman" panose="02020603050405020304" pitchFamily="18" charset="0"/>
                <a:cs typeface="Calibri" panose="020F0502020204030204" pitchFamily="34" charset="0"/>
              </a:rPr>
              <a:t>The number of security risks associated with your company data will depend on the data you store. It’s extremely important that all risks are covered by some sort of protection. A good way to start this is by ensuring your security policy complies with data protection and privacy laws. You should also appoint a trained data protection officer with good knowledge of recent threats to manage your security.</a:t>
            </a:r>
          </a:p>
          <a:p>
            <a:pPr marL="342900" lvl="0" indent="-342900" algn="just">
              <a:lnSpc>
                <a:spcPct val="150000"/>
              </a:lnSpc>
              <a:buFont typeface="Symbol" panose="05050102010706020507" pitchFamily="18" charset="2"/>
              <a:buChar char=""/>
            </a:pPr>
            <a:r>
              <a:rPr lang="en-IN" sz="2300" dirty="0">
                <a:latin typeface="Calibri" panose="020F0502020204030204" pitchFamily="34" charset="0"/>
                <a:ea typeface="Times New Roman" panose="02020603050405020304" pitchFamily="18" charset="0"/>
                <a:cs typeface="Calibri" panose="020F0502020204030204" pitchFamily="34" charset="0"/>
              </a:rPr>
              <a:t>Knowing your security risks will allow you to carry out data landscaping and estimate the value of your data should it be lost or compromised. This will give you a better understanding of the impact on your organisation following misrepresentation or unauthorised entities accessing valuable information.</a:t>
            </a:r>
            <a:endParaRPr lang="en-IN" sz="23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2389325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72518"/>
            <a:ext cx="9965530" cy="1122400"/>
          </a:xfrm>
        </p:spPr>
        <p:txBody>
          <a:bodyPr/>
          <a:lstStyle/>
          <a:p>
            <a:r>
              <a:rPr lang="en-IN" b="1" dirty="0"/>
              <a:t>How To Secure Organization’s Data</a:t>
            </a:r>
            <a:endParaRPr lang="en-IN" dirty="0"/>
          </a:p>
        </p:txBody>
      </p:sp>
      <p:sp>
        <p:nvSpPr>
          <p:cNvPr id="3" name="Rectangle 2"/>
          <p:cNvSpPr/>
          <p:nvPr/>
        </p:nvSpPr>
        <p:spPr>
          <a:xfrm>
            <a:off x="294576" y="1394918"/>
            <a:ext cx="11068189" cy="3359061"/>
          </a:xfrm>
          <a:prstGeom prst="rect">
            <a:avLst/>
          </a:prstGeom>
        </p:spPr>
        <p:txBody>
          <a:bodyPr wrap="square">
            <a:spAutoFit/>
          </a:bodyPr>
          <a:lstStyle/>
          <a:p>
            <a:pPr algn="just">
              <a:lnSpc>
                <a:spcPct val="150000"/>
              </a:lnSpc>
            </a:pPr>
            <a:r>
              <a:rPr lang="en-IN" sz="2400" b="1" dirty="0">
                <a:latin typeface="Calibri" panose="020F0502020204030204" pitchFamily="34" charset="0"/>
                <a:ea typeface="Times New Roman" panose="02020603050405020304" pitchFamily="18" charset="0"/>
                <a:cs typeface="Calibri" panose="020F0502020204030204" pitchFamily="34" charset="0"/>
              </a:rPr>
              <a:t>Analyse the Information</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Ensure you have a good understanding of the information accessed across the business, who accesses it and what it is used for. A gap analysis provides a point of reference and will help you determine security areas that need improvement. </a:t>
            </a:r>
          </a:p>
          <a:p>
            <a:pPr marL="342900" lvl="0" indent="-342900" algn="just">
              <a:lnSpc>
                <a:spcPct val="150000"/>
              </a:lnSpc>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It’s important to remember that data security is not just digital, but physical too. Review where your data is stored, screen visibility and the vetting of new staff.</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635780320"/>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85965"/>
            <a:ext cx="11360800" cy="1122400"/>
          </a:xfrm>
        </p:spPr>
        <p:txBody>
          <a:bodyPr/>
          <a:lstStyle/>
          <a:p>
            <a:r>
              <a:rPr lang="en-IN" b="1" dirty="0"/>
              <a:t>How To Secure Organization’s Data</a:t>
            </a:r>
            <a:endParaRPr lang="en-IN" dirty="0"/>
          </a:p>
        </p:txBody>
      </p:sp>
      <p:sp>
        <p:nvSpPr>
          <p:cNvPr id="3" name="Rectangle 2"/>
          <p:cNvSpPr/>
          <p:nvPr/>
        </p:nvSpPr>
        <p:spPr>
          <a:xfrm>
            <a:off x="294576" y="1408363"/>
            <a:ext cx="11135423" cy="3913059"/>
          </a:xfrm>
          <a:prstGeom prst="rect">
            <a:avLst/>
          </a:prstGeom>
        </p:spPr>
        <p:txBody>
          <a:bodyPr wrap="square">
            <a:spAutoFit/>
          </a:bodyPr>
          <a:lstStyle/>
          <a:p>
            <a:pPr algn="just">
              <a:lnSpc>
                <a:spcPct val="150000"/>
              </a:lnSpc>
            </a:pPr>
            <a:r>
              <a:rPr lang="en-IN" sz="2400" b="1" dirty="0">
                <a:latin typeface="Calibri" panose="020F0502020204030204" pitchFamily="34" charset="0"/>
                <a:ea typeface="Times New Roman" panose="02020603050405020304" pitchFamily="18" charset="0"/>
                <a:cs typeface="Calibri" panose="020F0502020204030204" pitchFamily="34" charset="0"/>
              </a:rPr>
              <a:t>Employ an Army</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Many organisations make the mistake of keeping staff in the dark about known security risks, but if staff are made aware of the value of data and the importance of protecting it, they can play a part in safeguarding it.</a:t>
            </a:r>
          </a:p>
          <a:p>
            <a:pPr marL="342900" lvl="0" indent="-342900" algn="just">
              <a:lnSpc>
                <a:spcPct val="150000"/>
              </a:lnSpc>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The more security education you deploy on your staff, the better. It’s also important to encourage employees to report potential data loss or breaches by dispelling fear of being reprimanded.</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0049220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85965"/>
            <a:ext cx="9965529" cy="1122400"/>
          </a:xfrm>
        </p:spPr>
        <p:txBody>
          <a:bodyPr/>
          <a:lstStyle/>
          <a:p>
            <a:r>
              <a:rPr lang="en-IN" b="1" dirty="0"/>
              <a:t>How To Secure Organization’s Data</a:t>
            </a:r>
            <a:endParaRPr lang="en-IN" dirty="0"/>
          </a:p>
        </p:txBody>
      </p:sp>
      <p:sp>
        <p:nvSpPr>
          <p:cNvPr id="3" name="Rectangle 2"/>
          <p:cNvSpPr/>
          <p:nvPr/>
        </p:nvSpPr>
        <p:spPr>
          <a:xfrm>
            <a:off x="294577" y="1408365"/>
            <a:ext cx="11054741" cy="4467057"/>
          </a:xfrm>
          <a:prstGeom prst="rect">
            <a:avLst/>
          </a:prstGeom>
        </p:spPr>
        <p:txBody>
          <a:bodyPr wrap="square">
            <a:spAutoFit/>
          </a:bodyPr>
          <a:lstStyle/>
          <a:p>
            <a:pPr algn="just">
              <a:lnSpc>
                <a:spcPct val="150000"/>
              </a:lnSpc>
            </a:pPr>
            <a:r>
              <a:rPr lang="en-IN" sz="2400" b="1" dirty="0">
                <a:latin typeface="Calibri" panose="020F0502020204030204" pitchFamily="34" charset="0"/>
                <a:ea typeface="Times New Roman" panose="02020603050405020304" pitchFamily="18" charset="0"/>
                <a:cs typeface="Calibri" panose="020F0502020204030204" pitchFamily="34" charset="0"/>
              </a:rPr>
              <a:t>Invest in Management Information System</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A good management information system (MIS) allows data to be created, collected, filtered and distributed using set patterns. It provides information that organisations require to manage themselves efficiently and effectively and in turn, makes compliance regulation much easier to monitor.</a:t>
            </a:r>
          </a:p>
          <a:p>
            <a:pPr marL="342900" lvl="0" indent="-342900" algn="just">
              <a:lnSpc>
                <a:spcPct val="150000"/>
              </a:lnSpc>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The six primary components of an MIS are hardware, software, firmware, data, procedures and people. Regular scheduled reports allow organisations to track strengths and weaknesses.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86015043"/>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72518"/>
            <a:ext cx="9992424" cy="1122400"/>
          </a:xfrm>
        </p:spPr>
        <p:txBody>
          <a:bodyPr/>
          <a:lstStyle/>
          <a:p>
            <a:r>
              <a:rPr lang="en-IN" b="1" dirty="0"/>
              <a:t>How To Secure Organization’s Data</a:t>
            </a:r>
            <a:endParaRPr lang="en-IN" dirty="0"/>
          </a:p>
        </p:txBody>
      </p:sp>
      <p:sp>
        <p:nvSpPr>
          <p:cNvPr id="3" name="Rectangle 2"/>
          <p:cNvSpPr/>
          <p:nvPr/>
        </p:nvSpPr>
        <p:spPr>
          <a:xfrm>
            <a:off x="281129" y="1394918"/>
            <a:ext cx="11081636" cy="5283498"/>
          </a:xfrm>
          <a:prstGeom prst="rect">
            <a:avLst/>
          </a:prstGeom>
        </p:spPr>
        <p:txBody>
          <a:bodyPr wrap="square">
            <a:spAutoFit/>
          </a:bodyPr>
          <a:lstStyle/>
          <a:p>
            <a:pPr algn="just">
              <a:lnSpc>
                <a:spcPct val="150000"/>
              </a:lnSpc>
            </a:pPr>
            <a:r>
              <a:rPr lang="en-IN" sz="2400" b="1" dirty="0">
                <a:latin typeface="Calibri" panose="020F0502020204030204" pitchFamily="34" charset="0"/>
                <a:ea typeface="Times New Roman" panose="02020603050405020304" pitchFamily="18" charset="0"/>
                <a:cs typeface="Calibri" panose="020F0502020204030204" pitchFamily="34" charset="0"/>
              </a:rPr>
              <a:t>Enforce Strong Password</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2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Weak passwords can be a hacker’s best friend and can be the key to cracking a system. Ensuring your staff all have strong and secure passwords can help protect your organisation.</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2400" dirty="0">
                <a:solidFill>
                  <a:srgbClr val="222222"/>
                </a:solidFill>
                <a:latin typeface="Calibri" panose="020F0502020204030204" pitchFamily="34" charset="0"/>
                <a:ea typeface="Times New Roman" panose="02020603050405020304" pitchFamily="18" charset="0"/>
                <a:cs typeface="Calibri" panose="020F0502020204030204" pitchFamily="34" charset="0"/>
              </a:rPr>
              <a:t>A strong password should be one that is difficult to guess either through human guessing or specialised software. A strong password should:</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631825" lvl="0" indent="174625" algn="just">
              <a:lnSpc>
                <a:spcPct val="150000"/>
              </a:lnSpc>
              <a:spcAft>
                <a:spcPts val="800"/>
              </a:spcAft>
              <a:buSzPts val="1000"/>
              <a:buFont typeface="Courier New" panose="02070309020205020404" pitchFamily="49" charset="0"/>
              <a:buChar char="o"/>
              <a:tabLst>
                <a:tab pos="457200" algn="l"/>
              </a:tabLst>
            </a:pPr>
            <a:r>
              <a:rPr lang="en-IN" sz="2400" dirty="0">
                <a:solidFill>
                  <a:srgbClr val="222222"/>
                </a:solidFill>
                <a:latin typeface="Calibri" panose="020F0502020204030204" pitchFamily="34" charset="0"/>
                <a:ea typeface="Calibri" panose="020F0502020204030204" pitchFamily="34" charset="0"/>
                <a:cs typeface="Calibri" panose="020F0502020204030204" pitchFamily="34" charset="0"/>
              </a:rPr>
              <a:t>Be at least 8 characters in length</a:t>
            </a:r>
          </a:p>
          <a:p>
            <a:pPr marL="631825" lvl="0" indent="174625" algn="just">
              <a:lnSpc>
                <a:spcPct val="150000"/>
              </a:lnSpc>
              <a:spcAft>
                <a:spcPts val="800"/>
              </a:spcAft>
              <a:buSzPts val="1000"/>
              <a:buFont typeface="Courier New" panose="02070309020205020404" pitchFamily="49" charset="0"/>
              <a:buChar char="o"/>
              <a:tabLst>
                <a:tab pos="457200" algn="l"/>
              </a:tabLst>
            </a:pPr>
            <a:r>
              <a:rPr lang="en-IN" sz="2400" dirty="0">
                <a:solidFill>
                  <a:srgbClr val="222222"/>
                </a:solidFill>
                <a:latin typeface="Calibri" panose="020F0502020204030204" pitchFamily="34" charset="0"/>
                <a:ea typeface="Calibri" panose="020F0502020204030204" pitchFamily="34" charset="0"/>
                <a:cs typeface="Calibri" panose="020F0502020204030204" pitchFamily="34" charset="0"/>
              </a:rPr>
              <a:t>Contain both upper and lowercase letters (</a:t>
            </a:r>
            <a:r>
              <a:rPr lang="en-IN" sz="2400" dirty="0" smtClean="0">
                <a:solidFill>
                  <a:srgbClr val="222222"/>
                </a:solidFill>
                <a:latin typeface="Calibri" panose="020F0502020204030204" pitchFamily="34" charset="0"/>
                <a:ea typeface="Calibri" panose="020F0502020204030204" pitchFamily="34" charset="0"/>
                <a:cs typeface="Calibri" panose="020F0502020204030204" pitchFamily="34" charset="0"/>
              </a:rPr>
              <a:t>A-Z)</a:t>
            </a:r>
          </a:p>
          <a:p>
            <a:pPr marL="631825" lvl="0" indent="174625" algn="just">
              <a:lnSpc>
                <a:spcPct val="150000"/>
              </a:lnSpc>
              <a:spcAft>
                <a:spcPts val="800"/>
              </a:spcAft>
              <a:buSzPts val="1000"/>
              <a:buFont typeface="Courier New" panose="02070309020205020404" pitchFamily="49" charset="0"/>
              <a:buChar char="o"/>
              <a:tabLst>
                <a:tab pos="457200" algn="l"/>
              </a:tabLst>
            </a:pPr>
            <a:r>
              <a:rPr lang="en-IN" sz="2400" dirty="0" smtClean="0">
                <a:solidFill>
                  <a:srgbClr val="222222"/>
                </a:solidFill>
                <a:latin typeface="Calibri" panose="020F0502020204030204" pitchFamily="34" charset="0"/>
                <a:ea typeface="Calibri" panose="020F0502020204030204" pitchFamily="34" charset="0"/>
                <a:cs typeface="Calibri" panose="020F0502020204030204" pitchFamily="34" charset="0"/>
              </a:rPr>
              <a:t>Have </a:t>
            </a:r>
            <a:r>
              <a:rPr lang="en-IN" sz="2400" dirty="0">
                <a:solidFill>
                  <a:srgbClr val="222222"/>
                </a:solidFill>
                <a:latin typeface="Calibri" panose="020F0502020204030204" pitchFamily="34" charset="0"/>
                <a:ea typeface="Calibri" panose="020F0502020204030204" pitchFamily="34" charset="0"/>
                <a:cs typeface="Calibri" panose="020F0502020204030204" pitchFamily="34" charset="0"/>
              </a:rPr>
              <a:t>at least one numeric character (1,2,3)</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193750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75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75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8" y="285965"/>
            <a:ext cx="10005870" cy="1122400"/>
          </a:xfrm>
        </p:spPr>
        <p:txBody>
          <a:bodyPr/>
          <a:lstStyle/>
          <a:p>
            <a:r>
              <a:rPr lang="en-IN" b="1" dirty="0"/>
              <a:t>How To Secure Organization’s Data</a:t>
            </a:r>
            <a:endParaRPr lang="en-IN" dirty="0"/>
          </a:p>
        </p:txBody>
      </p:sp>
      <p:sp>
        <p:nvSpPr>
          <p:cNvPr id="3" name="Rectangle 2"/>
          <p:cNvSpPr/>
          <p:nvPr/>
        </p:nvSpPr>
        <p:spPr>
          <a:xfrm>
            <a:off x="294578" y="1408365"/>
            <a:ext cx="11054740" cy="5078313"/>
          </a:xfrm>
          <a:prstGeom prst="rect">
            <a:avLst/>
          </a:prstGeom>
        </p:spPr>
        <p:txBody>
          <a:bodyPr wrap="square">
            <a:spAutoFit/>
          </a:bodyPr>
          <a:lstStyle/>
          <a:p>
            <a:pPr algn="just">
              <a:lnSpc>
                <a:spcPct val="150000"/>
              </a:lnSpc>
            </a:pPr>
            <a:r>
              <a:rPr lang="en-IN" sz="24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Create an Action Plan</a:t>
            </a:r>
            <a:endParaRPr lang="en-IN" sz="240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Preparing for disaster will help you greatly, should any data become lost or compromised. A fast reaction to a breach can make a huge difference to legal ramifications, costs and your organisation’s reputation</a:t>
            </a:r>
            <a:r>
              <a:rPr lang="en-IN" sz="2400"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a:t>
            </a:r>
          </a:p>
          <a:p>
            <a:pPr>
              <a:lnSpc>
                <a:spcPct val="150000"/>
              </a:lnSpc>
            </a:pPr>
            <a:r>
              <a:rPr lang="en-IN" sz="2400" b="1" dirty="0">
                <a:latin typeface="Calibri" panose="020F0502020204030204" pitchFamily="34" charset="0"/>
                <a:cs typeface="Calibri" panose="020F0502020204030204" pitchFamily="34" charset="0"/>
              </a:rPr>
              <a:t>Encrypt Everything</a:t>
            </a:r>
            <a:endParaRPr lang="en-IN" sz="2400" dirty="0">
              <a:latin typeface="Calibri" panose="020F0502020204030204" pitchFamily="34" charset="0"/>
              <a:cs typeface="Calibri" panose="020F0502020204030204" pitchFamily="34" charset="0"/>
            </a:endParaRPr>
          </a:p>
          <a:p>
            <a:pPr marL="342900" lvl="0" indent="-34290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All confidential information should be encrypted to keep information inaccessible without authority. It also helps if you can remote wipe devices that are accidentally left in a taxi or public place.</a:t>
            </a:r>
          </a:p>
          <a:p>
            <a:pPr marL="342900" lvl="0" indent="-342900" algn="just">
              <a:lnSpc>
                <a:spcPct val="150000"/>
              </a:lnSpc>
              <a:buFont typeface="Symbol" panose="05050102010706020507" pitchFamily="18" charset="2"/>
              <a:buChar char=""/>
            </a:pP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175627111"/>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72518"/>
            <a:ext cx="9992423" cy="1122400"/>
          </a:xfrm>
        </p:spPr>
        <p:txBody>
          <a:bodyPr/>
          <a:lstStyle/>
          <a:p>
            <a:r>
              <a:rPr lang="en-IN" b="1" dirty="0" smtClean="0"/>
              <a:t>What Is Data Security?</a:t>
            </a:r>
            <a:endParaRPr lang="en-IN" dirty="0"/>
          </a:p>
        </p:txBody>
      </p:sp>
      <p:sp>
        <p:nvSpPr>
          <p:cNvPr id="3" name="Rectangle 2"/>
          <p:cNvSpPr/>
          <p:nvPr/>
        </p:nvSpPr>
        <p:spPr>
          <a:xfrm>
            <a:off x="294577" y="1404789"/>
            <a:ext cx="10879929" cy="2635786"/>
          </a:xfrm>
          <a:prstGeom prst="rect">
            <a:avLst/>
          </a:prstGeom>
        </p:spPr>
        <p:txBody>
          <a:bodyPr wrap="square">
            <a:spAutoFit/>
          </a:bodyPr>
          <a:lstStyle/>
          <a:p>
            <a:pPr marL="342900" lvl="0" indent="-342900" algn="just">
              <a:lnSpc>
                <a:spcPct val="150000"/>
              </a:lnSpc>
              <a:spcBef>
                <a:spcPts val="1500"/>
              </a:spcBef>
              <a:spcAft>
                <a:spcPts val="15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Data security refers to the process of protecting data from unauthorized access and data corruption throughout its lifecycle. </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50000"/>
              </a:lnSpc>
              <a:spcBef>
                <a:spcPts val="1500"/>
              </a:spcBef>
              <a:spcAft>
                <a:spcPts val="15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Data security includes data encryption, tokenization, and key management practices that protect data across all applications and platforms.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3734544"/>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99412"/>
            <a:ext cx="9978976" cy="1122400"/>
          </a:xfrm>
        </p:spPr>
        <p:txBody>
          <a:bodyPr/>
          <a:lstStyle/>
          <a:p>
            <a:r>
              <a:rPr lang="en-IN" b="1" dirty="0"/>
              <a:t>How To Secure Organization’s Data</a:t>
            </a:r>
            <a:endParaRPr lang="en-IN" dirty="0"/>
          </a:p>
        </p:txBody>
      </p:sp>
      <p:sp>
        <p:nvSpPr>
          <p:cNvPr id="3" name="Rectangle 2"/>
          <p:cNvSpPr/>
          <p:nvPr/>
        </p:nvSpPr>
        <p:spPr>
          <a:xfrm>
            <a:off x="294577" y="1421811"/>
            <a:ext cx="11095082" cy="3231654"/>
          </a:xfrm>
          <a:prstGeom prst="rect">
            <a:avLst/>
          </a:prstGeom>
        </p:spPr>
        <p:txBody>
          <a:bodyPr wrap="square">
            <a:spAutoFit/>
          </a:bodyPr>
          <a:lstStyle/>
          <a:p>
            <a:pPr algn="just"/>
            <a:r>
              <a:rPr lang="en-IN" sz="24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Secure Data and Multifunction devices</a:t>
            </a:r>
            <a:endParaRPr lang="en-IN" sz="240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Documents printed in the workplace can often contain sensitive data, so built in functions such as disc encryption and image overwriting are in place to protect data stored on a device’s hard disk. Using the ‘secure print’ option will allow staff to set a password on their file when printing, which will need to be entered to release the document at the device.</a:t>
            </a:r>
            <a:endParaRPr lang="en-IN"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58622914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99412"/>
            <a:ext cx="11360800" cy="1122400"/>
          </a:xfrm>
        </p:spPr>
        <p:txBody>
          <a:bodyPr/>
          <a:lstStyle/>
          <a:p>
            <a:r>
              <a:rPr lang="en-IN" b="1" dirty="0" smtClean="0"/>
              <a:t>What Is Attack ?</a:t>
            </a:r>
            <a:endParaRPr lang="en-IN" b="1" dirty="0"/>
          </a:p>
        </p:txBody>
      </p:sp>
      <p:sp>
        <p:nvSpPr>
          <p:cNvPr id="3" name="Rectangle 2"/>
          <p:cNvSpPr/>
          <p:nvPr/>
        </p:nvSpPr>
        <p:spPr>
          <a:xfrm>
            <a:off x="294576" y="1421812"/>
            <a:ext cx="11216106" cy="4524315"/>
          </a:xfrm>
          <a:prstGeom prst="rect">
            <a:avLst/>
          </a:prstGeom>
        </p:spPr>
        <p:txBody>
          <a:bodyPr wrap="square">
            <a:spAutoFit/>
          </a:bodyPr>
          <a:lstStyle/>
          <a:p>
            <a:pPr marL="631825" lvl="2" indent="-187325" algn="just">
              <a:lnSpc>
                <a:spcPct val="150000"/>
              </a:lnSpc>
              <a:buFont typeface="Wingdings" panose="05000000000000000000" pitchFamily="2"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An attack is an information security threat that involves an attempt to obtain, alter, destroy, remove, implant or reveal information without authorized access or permission. </a:t>
            </a:r>
          </a:p>
          <a:p>
            <a:pPr marL="631825" lvl="2" indent="-187325" algn="just">
              <a:lnSpc>
                <a:spcPct val="150000"/>
              </a:lnSpc>
              <a:buFont typeface="Wingdings" panose="05000000000000000000" pitchFamily="2"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It happens to both individuals and organizations. There are many different kinds of attacks, including but not limited to passive, active, targeted, click jacking, brand jacking, botnet, phishing, spamming, inside and outside.</a:t>
            </a:r>
          </a:p>
          <a:p>
            <a:pPr marL="631825" lvl="2" indent="-187325" algn="just">
              <a:lnSpc>
                <a:spcPct val="150000"/>
              </a:lnSpc>
              <a:buFont typeface="Wingdings" panose="05000000000000000000" pitchFamily="2"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A passive attack is one that does not affect any system, although information is obtained. A good example of this is </a:t>
            </a:r>
            <a:r>
              <a:rPr lang="en-IN" sz="2400" b="1" dirty="0">
                <a:latin typeface="Calibri" panose="020F0502020204030204" pitchFamily="34" charset="0"/>
                <a:ea typeface="Times New Roman" panose="02020603050405020304" pitchFamily="18" charset="0"/>
                <a:cs typeface="Calibri" panose="020F0502020204030204" pitchFamily="34" charset="0"/>
              </a:rPr>
              <a:t>wiretapping</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endParaRPr lang="en-IN" sz="24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974318394"/>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11360800" cy="1122400"/>
          </a:xfrm>
        </p:spPr>
        <p:txBody>
          <a:bodyPr/>
          <a:lstStyle/>
          <a:p>
            <a:r>
              <a:rPr lang="en-IN" b="1" dirty="0"/>
              <a:t>What Is Attack ?</a:t>
            </a:r>
            <a:endParaRPr lang="en-IN" dirty="0"/>
          </a:p>
        </p:txBody>
      </p:sp>
      <p:sp>
        <p:nvSpPr>
          <p:cNvPr id="3" name="Rectangle 2"/>
          <p:cNvSpPr/>
          <p:nvPr/>
        </p:nvSpPr>
        <p:spPr>
          <a:xfrm>
            <a:off x="294576" y="1443841"/>
            <a:ext cx="11360800" cy="1754326"/>
          </a:xfrm>
          <a:prstGeom prst="rect">
            <a:avLst/>
          </a:prstGeom>
        </p:spPr>
        <p:txBody>
          <a:bodyPr wrap="square">
            <a:spAutoFit/>
          </a:bodyPr>
          <a:lstStyle/>
          <a:p>
            <a:pPr marL="631825" lvl="2" indent="-187325" algn="just">
              <a:lnSpc>
                <a:spcPct val="150000"/>
              </a:lnSpc>
              <a:buFont typeface="Wingdings" panose="05000000000000000000" pitchFamily="2"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 An active attack has the potential to cause major damage to an individual’s or organization’s resource because it attempts to alter system resources or affect how they work. A good example of this might be a </a:t>
            </a:r>
            <a:r>
              <a:rPr lang="en-IN" sz="2400" b="1" dirty="0">
                <a:latin typeface="Calibri" panose="020F0502020204030204" pitchFamily="34" charset="0"/>
                <a:ea typeface="Times New Roman" panose="02020603050405020304" pitchFamily="18" charset="0"/>
                <a:cs typeface="Calibri" panose="020F0502020204030204" pitchFamily="34" charset="0"/>
              </a:rPr>
              <a:t>virus </a:t>
            </a:r>
            <a:r>
              <a:rPr lang="en-IN" sz="2400" dirty="0">
                <a:latin typeface="Calibri" panose="020F0502020204030204" pitchFamily="34" charset="0"/>
                <a:ea typeface="Times New Roman" panose="02020603050405020304" pitchFamily="18" charset="0"/>
                <a:cs typeface="Calibri" panose="020F0502020204030204" pitchFamily="34" charset="0"/>
              </a:rPr>
              <a:t>or other type of </a:t>
            </a:r>
            <a:r>
              <a:rPr lang="en-IN" sz="2400" b="1" dirty="0">
                <a:latin typeface="Calibri" panose="020F0502020204030204" pitchFamily="34" charset="0"/>
                <a:ea typeface="Times New Roman" panose="02020603050405020304" pitchFamily="18" charset="0"/>
                <a:cs typeface="Calibri" panose="020F0502020204030204" pitchFamily="34" charset="0"/>
              </a:rPr>
              <a:t>malware</a:t>
            </a:r>
            <a:r>
              <a:rPr lang="en-IN" sz="2400" dirty="0">
                <a:latin typeface="Calibri" panose="020F0502020204030204" pitchFamily="34" charset="0"/>
                <a:ea typeface="Times New Roman" panose="02020603050405020304" pitchFamily="18" charset="0"/>
                <a:cs typeface="Calibri" panose="020F0502020204030204" pitchFamily="34" charset="0"/>
              </a:rPr>
              <a:t>.</a:t>
            </a:r>
            <a:endParaRPr lang="en-IN" sz="24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1365513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72518"/>
            <a:ext cx="11360800" cy="1122400"/>
          </a:xfrm>
        </p:spPr>
        <p:txBody>
          <a:bodyPr/>
          <a:lstStyle/>
          <a:p>
            <a:r>
              <a:rPr lang="en-IN" b="1" dirty="0" smtClean="0"/>
              <a:t>Types Of Attacks </a:t>
            </a:r>
            <a:endParaRPr lang="en-IN" b="1" dirty="0"/>
          </a:p>
        </p:txBody>
      </p:sp>
      <p:sp>
        <p:nvSpPr>
          <p:cNvPr id="4" name="Rectangle 3"/>
          <p:cNvSpPr/>
          <p:nvPr/>
        </p:nvSpPr>
        <p:spPr>
          <a:xfrm>
            <a:off x="281128" y="1394918"/>
            <a:ext cx="11202660" cy="3157275"/>
          </a:xfrm>
          <a:prstGeom prst="rect">
            <a:avLst/>
          </a:prstGeom>
        </p:spPr>
        <p:txBody>
          <a:bodyPr wrap="square">
            <a:spAutoFit/>
          </a:bodyPr>
          <a:lstStyle/>
          <a:p>
            <a:pPr marL="457200" lvl="0" indent="-457200" algn="just">
              <a:lnSpc>
                <a:spcPct val="150000"/>
              </a:lnSpc>
              <a:spcBef>
                <a:spcPts val="1500"/>
              </a:spcBef>
              <a:spcAft>
                <a:spcPts val="2250"/>
              </a:spcAft>
              <a:buFont typeface="+mj-lt"/>
              <a:buAutoNum type="arabicPeriod"/>
            </a:pPr>
            <a:r>
              <a:rPr lang="en-IN" sz="24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Denial-of-service (DoS) and distributed denial-of-service (DDoS) </a:t>
            </a:r>
            <a:r>
              <a:rPr lang="en-IN" sz="24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attacks- </a:t>
            </a:r>
            <a:endParaRPr lang="en-IN" sz="2400" b="1"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A denial-of-service attack overwhelms a system’s resources so that it cannot respond to service requests. A DDoS attack is also an attack on system’s resources, but it is launched from a large number of other host machines that are infected by malicious software controlled by the attacker</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endParaRPr lang="en-IN" sz="24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25453237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175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5" y="285965"/>
            <a:ext cx="9965530" cy="1122400"/>
          </a:xfrm>
        </p:spPr>
        <p:txBody>
          <a:bodyPr/>
          <a:lstStyle/>
          <a:p>
            <a:pPr lvl="0"/>
            <a:r>
              <a:rPr lang="en-IN" sz="2400" b="1" dirty="0">
                <a:ea typeface="Times New Roman" panose="02020603050405020304" pitchFamily="18" charset="0"/>
              </a:rPr>
              <a:t>Denial-of-service (DoS) and distributed denial-of-service (DDoS) </a:t>
            </a:r>
            <a:r>
              <a:rPr lang="en-IN" sz="2400" b="1" dirty="0" smtClean="0">
                <a:ea typeface="Times New Roman" panose="02020603050405020304" pitchFamily="18" charset="0"/>
              </a:rPr>
              <a:t>attacks- </a:t>
            </a:r>
            <a:endParaRPr lang="en-IN" sz="2400" dirty="0"/>
          </a:p>
        </p:txBody>
      </p:sp>
      <p:sp>
        <p:nvSpPr>
          <p:cNvPr id="3" name="Rectangle 2"/>
          <p:cNvSpPr/>
          <p:nvPr/>
        </p:nvSpPr>
        <p:spPr>
          <a:xfrm>
            <a:off x="294575" y="1139424"/>
            <a:ext cx="11095083" cy="5290359"/>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Unlike attacks that are designed to enable the attacker to gain or increase access, denial-of-service doesn’t provide direct benefits for attackers. For some of them, it’s enough to have the satisfaction of service denial. However, if the attacked resource belongs to a business competitor, then the benefit to the attacker may be real enough. Another purpose of a DoS attack can be to take a system offline so that a different kind of attack can be launched. One common example is session hijacking, which I’ll describe later.</a:t>
            </a:r>
          </a:p>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There are different types of DoS and DDoS attacks; the most common are TCP SYN flood attack, teardrop attack, smurf attack, ping-of-death attack and botnets.</a:t>
            </a:r>
            <a:endParaRPr lang="en-IN" sz="24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86413498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59071"/>
            <a:ext cx="9992424" cy="1122400"/>
          </a:xfrm>
        </p:spPr>
        <p:txBody>
          <a:bodyPr/>
          <a:lstStyle/>
          <a:p>
            <a:r>
              <a:rPr lang="en-IN" sz="2400" b="1" dirty="0">
                <a:ea typeface="Times New Roman" panose="02020603050405020304" pitchFamily="18" charset="0"/>
              </a:rPr>
              <a:t>Denial-of-service (DoS) and distributed denial-of-service (DDoS) attacks- </a:t>
            </a:r>
            <a:endParaRPr lang="en-IN" sz="2400" dirty="0"/>
          </a:p>
        </p:txBody>
      </p:sp>
      <p:sp>
        <p:nvSpPr>
          <p:cNvPr id="3" name="Rectangle 2"/>
          <p:cNvSpPr/>
          <p:nvPr/>
        </p:nvSpPr>
        <p:spPr>
          <a:xfrm>
            <a:off x="294576" y="1247000"/>
            <a:ext cx="11360800" cy="5355312"/>
          </a:xfrm>
          <a:prstGeom prst="rect">
            <a:avLst/>
          </a:prstGeom>
        </p:spPr>
        <p:txBody>
          <a:bodyPr wrap="square">
            <a:spAutoFit/>
          </a:bodyPr>
          <a:lstStyle/>
          <a:p>
            <a:pPr marL="457200" lvl="2" indent="-457200" algn="just">
              <a:lnSpc>
                <a:spcPct val="150000"/>
              </a:lnSpc>
              <a:buFont typeface="+mj-lt"/>
              <a:buAutoNum type="alphaLcParenR"/>
            </a:pPr>
            <a:r>
              <a:rPr lang="en-IN" sz="2400" b="1" dirty="0">
                <a:latin typeface="Calibri" panose="020F0502020204030204" pitchFamily="34" charset="0"/>
                <a:ea typeface="Times New Roman" panose="02020603050405020304" pitchFamily="18" charset="0"/>
                <a:cs typeface="Calibri" panose="020F0502020204030204" pitchFamily="34" charset="0"/>
              </a:rPr>
              <a:t>TCP SYN flood attack- </a:t>
            </a:r>
            <a:r>
              <a:rPr lang="en-IN" sz="2400" dirty="0">
                <a:latin typeface="Calibri" panose="020F0502020204030204" pitchFamily="34" charset="0"/>
                <a:ea typeface="Times New Roman" panose="02020603050405020304" pitchFamily="18" charset="0"/>
                <a:cs typeface="Calibri" panose="020F0502020204030204" pitchFamily="34" charset="0"/>
              </a:rPr>
              <a:t>In this attack, an attacker exploits the use of the buffer space during a Transmission Control Protocol (TCP) session initialization handshake. The attacker’s device floods the target system’s small in-process queue with connection requests, but it does not respond when the target system replies to those requests. This </a:t>
            </a:r>
            <a:r>
              <a:rPr lang="en-IN" sz="2400" dirty="0" smtClean="0">
                <a:latin typeface="Calibri" panose="020F0502020204030204" pitchFamily="34" charset="0"/>
                <a:ea typeface="Times New Roman" panose="02020603050405020304" pitchFamily="18" charset="0"/>
                <a:cs typeface="Calibri" panose="020F0502020204030204" pitchFamily="34" charset="0"/>
              </a:rPr>
              <a:t>causes </a:t>
            </a:r>
            <a:r>
              <a:rPr lang="en-IN" sz="2400" dirty="0">
                <a:latin typeface="Calibri" panose="020F0502020204030204" pitchFamily="34" charset="0"/>
                <a:ea typeface="Times New Roman" panose="02020603050405020304" pitchFamily="18" charset="0"/>
                <a:cs typeface="Calibri" panose="020F0502020204030204" pitchFamily="34" charset="0"/>
              </a:rPr>
              <a:t>the target system to time out while waiting for the response from the attacker’s device, which makes the system crash or become unusable when the connection queue fills </a:t>
            </a:r>
            <a:r>
              <a:rPr lang="en-IN" sz="2400" dirty="0" smtClean="0">
                <a:latin typeface="Calibri" panose="020F0502020204030204" pitchFamily="34" charset="0"/>
                <a:ea typeface="Times New Roman" panose="02020603050405020304" pitchFamily="18" charset="0"/>
                <a:cs typeface="Calibri" panose="020F0502020204030204" pitchFamily="34" charset="0"/>
              </a:rPr>
              <a:t>up. There </a:t>
            </a:r>
            <a:r>
              <a:rPr lang="en-IN" sz="2400" dirty="0">
                <a:latin typeface="Calibri" panose="020F0502020204030204" pitchFamily="34" charset="0"/>
                <a:ea typeface="Times New Roman" panose="02020603050405020304" pitchFamily="18" charset="0"/>
                <a:cs typeface="Calibri" panose="020F0502020204030204" pitchFamily="34" charset="0"/>
              </a:rPr>
              <a:t>are a few countermeasures to a TCP SYN flood </a:t>
            </a:r>
            <a:r>
              <a:rPr lang="en-IN" sz="2400" dirty="0" smtClean="0">
                <a:latin typeface="Calibri" panose="020F0502020204030204" pitchFamily="34" charset="0"/>
                <a:ea typeface="Times New Roman" panose="02020603050405020304" pitchFamily="18" charset="0"/>
                <a:cs typeface="Calibri" panose="020F0502020204030204" pitchFamily="34" charset="0"/>
              </a:rPr>
              <a:t>attack:</a:t>
            </a:r>
          </a:p>
          <a:p>
            <a:pPr marL="342900" indent="-342900" algn="just">
              <a:lnSpc>
                <a:spcPts val="2880"/>
              </a:lnSpc>
              <a:spcAft>
                <a:spcPts val="2100"/>
              </a:spcAft>
              <a:buFont typeface="Wingdings" panose="05000000000000000000" pitchFamily="2" charset="2"/>
              <a:buChar char="Ø"/>
            </a:pPr>
            <a:r>
              <a:rPr lang="en-IN" sz="2400" dirty="0" smtClean="0">
                <a:latin typeface="Calibri" panose="020F0502020204030204" pitchFamily="34" charset="0"/>
                <a:ea typeface="Times New Roman" panose="02020603050405020304" pitchFamily="18" charset="0"/>
                <a:cs typeface="Calibri" panose="020F0502020204030204" pitchFamily="34" charset="0"/>
              </a:rPr>
              <a:t>Place </a:t>
            </a:r>
            <a:r>
              <a:rPr lang="en-IN" sz="2400" dirty="0">
                <a:latin typeface="Calibri" panose="020F0502020204030204" pitchFamily="34" charset="0"/>
                <a:ea typeface="Times New Roman" panose="02020603050405020304" pitchFamily="18" charset="0"/>
                <a:cs typeface="Calibri" panose="020F0502020204030204" pitchFamily="34" charset="0"/>
              </a:rPr>
              <a:t>servers behind a firewall configured to stop inbound SYN </a:t>
            </a:r>
            <a:r>
              <a:rPr lang="en-IN" sz="2400" dirty="0" smtClean="0">
                <a:latin typeface="Calibri" panose="020F0502020204030204" pitchFamily="34" charset="0"/>
                <a:ea typeface="Times New Roman" panose="02020603050405020304" pitchFamily="18" charset="0"/>
                <a:cs typeface="Calibri" panose="020F0502020204030204" pitchFamily="34" charset="0"/>
              </a:rPr>
              <a:t>packets</a:t>
            </a:r>
          </a:p>
          <a:p>
            <a:pPr marL="342900" indent="-342900" algn="just">
              <a:lnSpc>
                <a:spcPts val="2880"/>
              </a:lnSpc>
              <a:spcAft>
                <a:spcPts val="2100"/>
              </a:spcAft>
              <a:buFont typeface="Wingdings" panose="05000000000000000000" pitchFamily="2" charset="2"/>
              <a:buChar char="Ø"/>
            </a:pPr>
            <a:r>
              <a:rPr lang="en-IN" sz="2400" dirty="0" smtClean="0">
                <a:latin typeface="Calibri" panose="020F0502020204030204" pitchFamily="34" charset="0"/>
                <a:ea typeface="Calibri" panose="020F0502020204030204" pitchFamily="34" charset="0"/>
                <a:cs typeface="Calibri" panose="020F0502020204030204" pitchFamily="34" charset="0"/>
              </a:rPr>
              <a:t>Increase </a:t>
            </a:r>
            <a:r>
              <a:rPr lang="en-IN" sz="2400" dirty="0">
                <a:latin typeface="Calibri" panose="020F0502020204030204" pitchFamily="34" charset="0"/>
                <a:ea typeface="Calibri" panose="020F0502020204030204" pitchFamily="34" charset="0"/>
                <a:cs typeface="Calibri" panose="020F0502020204030204" pitchFamily="34" charset="0"/>
              </a:rPr>
              <a:t>the size of the connection queue and decrease the timeout on open connections.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4406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9992424" cy="1122400"/>
          </a:xfrm>
        </p:spPr>
        <p:txBody>
          <a:bodyPr/>
          <a:lstStyle/>
          <a:p>
            <a:r>
              <a:rPr lang="en-IN" sz="2400" b="1" dirty="0">
                <a:ea typeface="Times New Roman" panose="02020603050405020304" pitchFamily="18" charset="0"/>
              </a:rPr>
              <a:t>Denial-of-service (DoS) and distributed denial-of-service (DDoS) attacks- </a:t>
            </a:r>
            <a:endParaRPr lang="en-IN" sz="2400" dirty="0"/>
          </a:p>
        </p:txBody>
      </p:sp>
      <p:sp>
        <p:nvSpPr>
          <p:cNvPr id="3" name="Rectangle 2"/>
          <p:cNvSpPr/>
          <p:nvPr/>
        </p:nvSpPr>
        <p:spPr>
          <a:xfrm>
            <a:off x="294576" y="1408365"/>
            <a:ext cx="11360800" cy="3903633"/>
          </a:xfrm>
          <a:prstGeom prst="rect">
            <a:avLst/>
          </a:prstGeom>
        </p:spPr>
        <p:txBody>
          <a:bodyPr wrap="square">
            <a:spAutoFit/>
          </a:bodyPr>
          <a:lstStyle/>
          <a:p>
            <a:pPr marL="538162" lvl="2" indent="-457200" algn="just">
              <a:lnSpc>
                <a:spcPct val="150000"/>
              </a:lnSpc>
              <a:spcBef>
                <a:spcPts val="1500"/>
              </a:spcBef>
              <a:spcAft>
                <a:spcPts val="2250"/>
              </a:spcAft>
              <a:buFont typeface="+mj-lt"/>
              <a:buAutoNum type="alphaLcParenR" startAt="2"/>
            </a:pPr>
            <a:r>
              <a:rPr lang="en-IN" sz="2400" b="1" dirty="0">
                <a:latin typeface="Calibri" panose="020F0502020204030204" pitchFamily="34" charset="0"/>
                <a:ea typeface="Times New Roman" panose="02020603050405020304" pitchFamily="18" charset="0"/>
                <a:cs typeface="Calibri" panose="020F0502020204030204" pitchFamily="34" charset="0"/>
              </a:rPr>
              <a:t>Teardrop attack</a:t>
            </a:r>
            <a:r>
              <a:rPr lang="en-IN" sz="2400" dirty="0">
                <a:latin typeface="Calibri" panose="020F0502020204030204" pitchFamily="34" charset="0"/>
                <a:ea typeface="Times New Roman" panose="02020603050405020304" pitchFamily="18" charset="0"/>
                <a:cs typeface="Calibri" panose="020F0502020204030204" pitchFamily="34" charset="0"/>
              </a:rPr>
              <a:t>- This attack causes the length and fragmentation offset fields in sequential Internet Protocol (IP) packets to overlap one another on the attacked host; the attacked system attempts to reconstruct packets during the process but fails. The target system then becomes confused and </a:t>
            </a:r>
            <a:r>
              <a:rPr lang="en-IN" sz="2400" dirty="0" smtClean="0">
                <a:latin typeface="Calibri" panose="020F0502020204030204" pitchFamily="34" charset="0"/>
                <a:ea typeface="Times New Roman" panose="02020603050405020304" pitchFamily="18" charset="0"/>
                <a:cs typeface="Calibri" panose="020F0502020204030204" pitchFamily="34" charset="0"/>
              </a:rPr>
              <a:t>crashes.</a:t>
            </a:r>
            <a:endParaRPr lang="en-IN" sz="2400" b="1" dirty="0">
              <a:latin typeface="Calibri" panose="020F0502020204030204" pitchFamily="34" charset="0"/>
              <a:ea typeface="Times New Roman" panose="02020603050405020304" pitchFamily="18" charset="0"/>
              <a:cs typeface="Calibri" panose="020F0502020204030204" pitchFamily="34" charset="0"/>
            </a:endParaRPr>
          </a:p>
          <a:p>
            <a:pPr marL="444500" lvl="2" indent="-363538" algn="just">
              <a:lnSpc>
                <a:spcPct val="150000"/>
              </a:lnSpc>
              <a:spcBef>
                <a:spcPts val="1500"/>
              </a:spcBef>
              <a:spcAft>
                <a:spcPts val="2250"/>
              </a:spcAft>
              <a:buFont typeface="Arial" panose="020B0604020202020204" pitchFamily="34" charset="0"/>
              <a:buChar char="•"/>
            </a:pPr>
            <a:r>
              <a:rPr lang="en-IN" sz="2400" dirty="0" smtClean="0">
                <a:latin typeface="Calibri" panose="020F0502020204030204" pitchFamily="34" charset="0"/>
                <a:ea typeface="Times New Roman" panose="02020603050405020304" pitchFamily="18" charset="0"/>
                <a:cs typeface="Calibri" panose="020F0502020204030204" pitchFamily="34" charset="0"/>
              </a:rPr>
              <a:t>If users don’t have patches to protect against this DoS attack, disable SMBv2 and block ports 139 and 445.</a:t>
            </a: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330594751"/>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10019318" cy="1122400"/>
          </a:xfrm>
        </p:spPr>
        <p:txBody>
          <a:bodyPr/>
          <a:lstStyle/>
          <a:p>
            <a:r>
              <a:rPr lang="en-IN" sz="2400" b="1" dirty="0">
                <a:ea typeface="Times New Roman" panose="02020603050405020304" pitchFamily="18" charset="0"/>
              </a:rPr>
              <a:t>Denial-of-service (DoS) and distributed denial-of-service (DDoS) attacks- </a:t>
            </a:r>
            <a:endParaRPr lang="en-IN" sz="2400" dirty="0"/>
          </a:p>
        </p:txBody>
      </p:sp>
      <p:sp>
        <p:nvSpPr>
          <p:cNvPr id="3" name="Rectangle 2"/>
          <p:cNvSpPr/>
          <p:nvPr/>
        </p:nvSpPr>
        <p:spPr>
          <a:xfrm>
            <a:off x="294576" y="1408365"/>
            <a:ext cx="11360800" cy="4524315"/>
          </a:xfrm>
          <a:prstGeom prst="rect">
            <a:avLst/>
          </a:prstGeom>
        </p:spPr>
        <p:txBody>
          <a:bodyPr wrap="square">
            <a:spAutoFit/>
          </a:bodyPr>
          <a:lstStyle/>
          <a:p>
            <a:pPr marL="457200" lvl="2" indent="-457200" algn="just">
              <a:lnSpc>
                <a:spcPct val="150000"/>
              </a:lnSpc>
              <a:spcBef>
                <a:spcPts val="1500"/>
              </a:spcBef>
              <a:spcAft>
                <a:spcPts val="2250"/>
              </a:spcAft>
              <a:buFont typeface="+mj-lt"/>
              <a:buAutoNum type="alphaLcParenR" startAt="3"/>
              <a:tabLst>
                <a:tab pos="363538" algn="l"/>
              </a:tabLst>
            </a:pPr>
            <a:r>
              <a:rPr lang="en-IN" sz="2400" b="1" dirty="0">
                <a:latin typeface="Calibri" panose="020F0502020204030204" pitchFamily="34" charset="0"/>
                <a:ea typeface="Times New Roman" panose="02020603050405020304" pitchFamily="18" charset="0"/>
                <a:cs typeface="Calibri" panose="020F0502020204030204" pitchFamily="34" charset="0"/>
              </a:rPr>
              <a:t>Smurf attack- </a:t>
            </a:r>
            <a:r>
              <a:rPr lang="en-IN" sz="2400" dirty="0">
                <a:latin typeface="Calibri" panose="020F0502020204030204" pitchFamily="34" charset="0"/>
                <a:ea typeface="Times New Roman" panose="02020603050405020304" pitchFamily="18" charset="0"/>
                <a:cs typeface="Calibri" panose="020F0502020204030204" pitchFamily="34" charset="0"/>
              </a:rPr>
              <a:t>This attack involves using IP spoofing and the ICMP to saturate a target network with traffic. This attack method uses ICMP echo requests targeted at broadcast IP addresses. These ICMP requests originate from a spoofed “victim” address. For instance, if the intended victim address is 10.0.0.10, the attacker would spoof an ICMP echo request from 10.0.0.10 to the broadcast address 10.255.255.255. This request would go to all IPs in the range, with all the responses going back to 10.0.0.10, overwhelming the network. This process is repeatable, and can be automated to generate huge amounts of network congestion.</a:t>
            </a: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789421729"/>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85965"/>
            <a:ext cx="10005871" cy="1122400"/>
          </a:xfrm>
        </p:spPr>
        <p:txBody>
          <a:bodyPr/>
          <a:lstStyle/>
          <a:p>
            <a:r>
              <a:rPr lang="en-IN" sz="2400" b="1" dirty="0">
                <a:ea typeface="Times New Roman" panose="02020603050405020304" pitchFamily="18" charset="0"/>
              </a:rPr>
              <a:t>Denial-of-service (DoS) and distributed denial-of-service (DDoS) attacks- </a:t>
            </a:r>
            <a:endParaRPr lang="en-IN" sz="2400" dirty="0"/>
          </a:p>
        </p:txBody>
      </p:sp>
      <p:sp>
        <p:nvSpPr>
          <p:cNvPr id="3" name="Rectangle 2"/>
          <p:cNvSpPr/>
          <p:nvPr/>
        </p:nvSpPr>
        <p:spPr>
          <a:xfrm>
            <a:off x="281129" y="1408365"/>
            <a:ext cx="11360800" cy="2251065"/>
          </a:xfrm>
          <a:prstGeom prst="rect">
            <a:avLst/>
          </a:prstGeom>
        </p:spPr>
        <p:txBody>
          <a:bodyPr wrap="square">
            <a:spAutoFit/>
          </a:bodyPr>
          <a:lstStyle/>
          <a:p>
            <a:pPr marL="342900" lvl="0" indent="-342900" algn="just">
              <a:lnSpc>
                <a:spcPct val="150000"/>
              </a:lnSpc>
              <a:spcAft>
                <a:spcPts val="2100"/>
              </a:spcAft>
              <a:buSzPts val="1000"/>
              <a:buFont typeface="Symbol" panose="05050102010706020507" pitchFamily="18" charset="2"/>
              <a:buChar char=""/>
              <a:tabLst>
                <a:tab pos="678815" algn="l"/>
              </a:tabLst>
            </a:pPr>
            <a:r>
              <a:rPr lang="en-IN" sz="2400" dirty="0">
                <a:latin typeface="Calibri" panose="020F0502020204030204" pitchFamily="34" charset="0"/>
                <a:ea typeface="Times New Roman" panose="02020603050405020304" pitchFamily="18" charset="0"/>
                <a:cs typeface="Calibri" panose="020F0502020204030204" pitchFamily="34" charset="0"/>
              </a:rPr>
              <a:t>To protect your devices from this attack, you need to disable IP-directed broadcasts at the routers. This will prevent the ICMP echo broadcast request at the network devices. Another option would be to configure the end systems to keep them from responding to ICMP packets from broadcast addresses.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103585279"/>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99412"/>
            <a:ext cx="9978977" cy="1122400"/>
          </a:xfrm>
        </p:spPr>
        <p:txBody>
          <a:bodyPr/>
          <a:lstStyle/>
          <a:p>
            <a:r>
              <a:rPr lang="en-IN" sz="2400" b="1" dirty="0">
                <a:ea typeface="Times New Roman" panose="02020603050405020304" pitchFamily="18" charset="0"/>
              </a:rPr>
              <a:t>Denial-of-service (DoS) and distributed denial-of-service (DDoS) attacks- </a:t>
            </a:r>
            <a:endParaRPr lang="en-IN" sz="2400" dirty="0"/>
          </a:p>
        </p:txBody>
      </p:sp>
      <p:sp>
        <p:nvSpPr>
          <p:cNvPr id="3" name="Rectangle 2"/>
          <p:cNvSpPr/>
          <p:nvPr/>
        </p:nvSpPr>
        <p:spPr>
          <a:xfrm>
            <a:off x="294576" y="1421813"/>
            <a:ext cx="11360800" cy="3654014"/>
          </a:xfrm>
          <a:prstGeom prst="rect">
            <a:avLst/>
          </a:prstGeom>
        </p:spPr>
        <p:txBody>
          <a:bodyPr wrap="square">
            <a:spAutoFit/>
          </a:bodyPr>
          <a:lstStyle/>
          <a:p>
            <a:pPr marL="457200" lvl="2" indent="-457200" algn="just">
              <a:lnSpc>
                <a:spcPct val="150000"/>
              </a:lnSpc>
              <a:spcBef>
                <a:spcPts val="1500"/>
              </a:spcBef>
              <a:spcAft>
                <a:spcPts val="2250"/>
              </a:spcAft>
              <a:buFont typeface="+mj-lt"/>
              <a:buAutoNum type="alphaLcParenR" startAt="4"/>
            </a:pPr>
            <a:r>
              <a:rPr lang="en-IN" sz="2400" b="1" dirty="0">
                <a:latin typeface="Calibri" panose="020F0502020204030204" pitchFamily="34" charset="0"/>
                <a:ea typeface="Times New Roman" panose="02020603050405020304" pitchFamily="18" charset="0"/>
                <a:cs typeface="Calibri" panose="020F0502020204030204" pitchFamily="34" charset="0"/>
              </a:rPr>
              <a:t>Ping of death attack</a:t>
            </a:r>
            <a:r>
              <a:rPr lang="en-IN" sz="2400" dirty="0">
                <a:latin typeface="Calibri" panose="020F0502020204030204" pitchFamily="34" charset="0"/>
                <a:ea typeface="Times New Roman" panose="02020603050405020304" pitchFamily="18" charset="0"/>
                <a:cs typeface="Calibri" panose="020F0502020204030204" pitchFamily="34" charset="0"/>
              </a:rPr>
              <a:t>- This type of attack uses IP packets to ‘ping a target system with an IP size over the maximum of 65,535 bytes. IP packets of this size are not allowed, so attacker fragments the IP packet. Once the target system reassembles the packet, it can experience buffer overflows and other crashes.</a:t>
            </a:r>
            <a:endParaRPr lang="en-IN" sz="2400" b="1" dirty="0">
              <a:latin typeface="Calibri" panose="020F0502020204030204" pitchFamily="34" charset="0"/>
              <a:ea typeface="Times New Roman" panose="02020603050405020304" pitchFamily="18" charset="0"/>
              <a:cs typeface="Calibri" panose="020F0502020204030204" pitchFamily="34" charset="0"/>
            </a:endParaRPr>
          </a:p>
          <a:p>
            <a:pPr marL="444500" lvl="0" indent="-444500" algn="just">
              <a:lnSpc>
                <a:spcPct val="150000"/>
              </a:lnSpc>
              <a:spcAft>
                <a:spcPts val="2100"/>
              </a:spcAft>
              <a:buSzPts val="1000"/>
              <a:buFont typeface="Symbol" panose="05050102010706020507" pitchFamily="18" charset="2"/>
              <a:buChar char=""/>
              <a:tabLst>
                <a:tab pos="678815" algn="l"/>
              </a:tabLst>
            </a:pPr>
            <a:r>
              <a:rPr lang="en-IN" sz="2400" dirty="0">
                <a:latin typeface="Calibri" panose="020F0502020204030204" pitchFamily="34" charset="0"/>
                <a:ea typeface="Times New Roman" panose="02020603050405020304" pitchFamily="18" charset="0"/>
                <a:cs typeface="Calibri" panose="020F0502020204030204" pitchFamily="34" charset="0"/>
              </a:rPr>
              <a:t>Ping of death attacks can be blocked by using a firewall that will check fragmented IP packets for maximum size.</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40519165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72518"/>
            <a:ext cx="10005870" cy="1122400"/>
          </a:xfrm>
        </p:spPr>
        <p:txBody>
          <a:bodyPr/>
          <a:lstStyle/>
          <a:p>
            <a:r>
              <a:rPr lang="en-IN" b="1" dirty="0" smtClean="0"/>
              <a:t>Why Data Security Needed?</a:t>
            </a:r>
            <a:endParaRPr lang="en-IN" dirty="0"/>
          </a:p>
        </p:txBody>
      </p:sp>
      <p:sp>
        <p:nvSpPr>
          <p:cNvPr id="3" name="Rectangle 2"/>
          <p:cNvSpPr/>
          <p:nvPr/>
        </p:nvSpPr>
        <p:spPr>
          <a:xfrm>
            <a:off x="281129" y="1394919"/>
            <a:ext cx="11216105" cy="4569649"/>
          </a:xfrm>
          <a:prstGeom prst="rect">
            <a:avLst/>
          </a:prstGeom>
        </p:spPr>
        <p:txBody>
          <a:bodyPr wrap="square">
            <a:spAutoFit/>
          </a:bodyPr>
          <a:lstStyle/>
          <a:p>
            <a:pPr marL="342900" lvl="0" indent="-342900" algn="just">
              <a:lnSpc>
                <a:spcPct val="150000"/>
              </a:lnSpc>
              <a:spcAft>
                <a:spcPts val="75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Data is an important asset to any organization and thereby, it is essential to safeguard it from online criminals. Organizations across the globe are investing heavily in information technology (IT) to deploy the best of cyber defence capabilities.</a:t>
            </a:r>
          </a:p>
          <a:p>
            <a:pPr marL="342900" lvl="0" indent="-342900" algn="just">
              <a:lnSpc>
                <a:spcPct val="150000"/>
              </a:lnSpc>
              <a:spcAft>
                <a:spcPts val="75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Basically, organizations are focused on protecting three common elements namely </a:t>
            </a:r>
            <a:r>
              <a:rPr lang="en-IN" sz="2400" b="1" dirty="0">
                <a:latin typeface="Calibri" panose="020F0502020204030204" pitchFamily="34" charset="0"/>
                <a:ea typeface="Times New Roman" panose="02020603050405020304" pitchFamily="18" charset="0"/>
                <a:cs typeface="Calibri" panose="020F0502020204030204" pitchFamily="34" charset="0"/>
              </a:rPr>
              <a:t>people, processes, and technology</a:t>
            </a:r>
            <a:r>
              <a:rPr lang="en-IN" sz="2400" dirty="0">
                <a:latin typeface="Calibri" panose="020F0502020204030204" pitchFamily="34" charset="0"/>
                <a:ea typeface="Times New Roman" panose="02020603050405020304" pitchFamily="18" charset="0"/>
                <a:cs typeface="Calibri" panose="020F0502020204030204" pitchFamily="34" charset="0"/>
              </a:rPr>
              <a:t>. This inwardly protects intellectual capital, critical infrastructure, customer information, brand and much more. Data security is not just important for organizations. Data protection comes into play on the personal computer, tablet, and mobile devices which could be the next target of cybercriminals.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13688595"/>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99412"/>
            <a:ext cx="9978976" cy="1122400"/>
          </a:xfrm>
        </p:spPr>
        <p:txBody>
          <a:bodyPr/>
          <a:lstStyle/>
          <a:p>
            <a:r>
              <a:rPr lang="en-IN" sz="2400" b="1" dirty="0">
                <a:ea typeface="Times New Roman" panose="02020603050405020304" pitchFamily="18" charset="0"/>
              </a:rPr>
              <a:t>Denial-of-service (DoS) and distributed denial-of-service (DDoS) attacks- </a:t>
            </a:r>
            <a:endParaRPr lang="en-IN" sz="2400" dirty="0"/>
          </a:p>
        </p:txBody>
      </p:sp>
      <p:sp>
        <p:nvSpPr>
          <p:cNvPr id="3" name="Rectangle 2"/>
          <p:cNvSpPr/>
          <p:nvPr/>
        </p:nvSpPr>
        <p:spPr>
          <a:xfrm>
            <a:off x="294577" y="1421812"/>
            <a:ext cx="11360800" cy="2805063"/>
          </a:xfrm>
          <a:prstGeom prst="rect">
            <a:avLst/>
          </a:prstGeom>
        </p:spPr>
        <p:txBody>
          <a:bodyPr wrap="square">
            <a:spAutoFit/>
          </a:bodyPr>
          <a:lstStyle/>
          <a:p>
            <a:pPr marL="631825" lvl="2" indent="-457200" algn="just">
              <a:lnSpc>
                <a:spcPct val="150000"/>
              </a:lnSpc>
              <a:spcBef>
                <a:spcPts val="1500"/>
              </a:spcBef>
              <a:spcAft>
                <a:spcPts val="2250"/>
              </a:spcAft>
              <a:buFont typeface="+mj-lt"/>
              <a:buAutoNum type="alphaLcParenR" startAt="5"/>
            </a:pPr>
            <a:r>
              <a:rPr lang="en-IN" sz="2400" b="1" dirty="0">
                <a:latin typeface="Calibri" panose="020F0502020204030204" pitchFamily="34" charset="0"/>
                <a:ea typeface="Times New Roman" panose="02020603050405020304" pitchFamily="18" charset="0"/>
                <a:cs typeface="Calibri" panose="020F0502020204030204" pitchFamily="34" charset="0"/>
              </a:rPr>
              <a:t>Botnets-</a:t>
            </a:r>
            <a:r>
              <a:rPr lang="en-IN" sz="2400" dirty="0">
                <a:latin typeface="Calibri" panose="020F0502020204030204" pitchFamily="34" charset="0"/>
                <a:ea typeface="Times New Roman" panose="02020603050405020304" pitchFamily="18" charset="0"/>
                <a:cs typeface="Calibri" panose="020F0502020204030204" pitchFamily="34" charset="0"/>
              </a:rPr>
              <a:t> Botnets are the millions of systems infected with malware under hacker control in order to carry out DDoS attacks. These bots or zombie systems are used to carry out attacks against the target systems, often overwhelming the target system’s bandwidth and processing capabilities. These DDoS attacks are difficult to trace because botnets are located in differing geographic locations.</a:t>
            </a: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70319723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92102"/>
            <a:ext cx="9992424" cy="1122400"/>
          </a:xfrm>
        </p:spPr>
        <p:txBody>
          <a:bodyPr/>
          <a:lstStyle/>
          <a:p>
            <a:r>
              <a:rPr lang="en-IN" sz="2400" b="1" dirty="0" smtClean="0"/>
              <a:t>2. Man-in-the-middle (</a:t>
            </a:r>
            <a:r>
              <a:rPr lang="en-IN" sz="2400" b="1" dirty="0" err="1" smtClean="0"/>
              <a:t>Mitm</a:t>
            </a:r>
            <a:r>
              <a:rPr lang="en-IN" sz="2400" b="1" dirty="0" smtClean="0"/>
              <a:t>) Attack -</a:t>
            </a:r>
            <a:endParaRPr lang="en-IN" sz="2400" dirty="0"/>
          </a:p>
        </p:txBody>
      </p:sp>
      <p:sp>
        <p:nvSpPr>
          <p:cNvPr id="4" name="Rectangle 3"/>
          <p:cNvSpPr/>
          <p:nvPr/>
        </p:nvSpPr>
        <p:spPr>
          <a:xfrm>
            <a:off x="294576" y="1320373"/>
            <a:ext cx="11121977" cy="4742324"/>
          </a:xfrm>
          <a:prstGeom prst="rect">
            <a:avLst/>
          </a:prstGeom>
        </p:spPr>
        <p:txBody>
          <a:bodyPr wrap="square">
            <a:spAutoFit/>
          </a:bodyPr>
          <a:lstStyle/>
          <a:p>
            <a:pPr algn="just">
              <a:lnSpc>
                <a:spcPct val="150000"/>
              </a:lnSpc>
              <a:spcAft>
                <a:spcPts val="2100"/>
              </a:spcAft>
            </a:pPr>
            <a:r>
              <a:rPr lang="en-IN" sz="2400" dirty="0">
                <a:latin typeface="Calibri" panose="020F0502020204030204" pitchFamily="34" charset="0"/>
                <a:ea typeface="Times New Roman" panose="02020603050405020304" pitchFamily="18" charset="0"/>
                <a:cs typeface="Calibri" panose="020F0502020204030204" pitchFamily="34" charset="0"/>
              </a:rPr>
              <a:t>A MitM attack occurs when a hacker inserts itself between the communications of a client and a server. Here are some common types of man-in-the-middle attacks:</a:t>
            </a:r>
          </a:p>
          <a:p>
            <a:pPr marL="742950" lvl="1" indent="-285750" algn="just">
              <a:lnSpc>
                <a:spcPts val="2880"/>
              </a:lnSpc>
              <a:spcBef>
                <a:spcPts val="1500"/>
              </a:spcBef>
              <a:spcAft>
                <a:spcPts val="2250"/>
              </a:spcAft>
              <a:buFont typeface="+mj-lt"/>
              <a:buAutoNum type="alphaLcParenR"/>
            </a:pPr>
            <a:r>
              <a:rPr lang="en-IN" sz="2400" b="1" dirty="0">
                <a:latin typeface="Calibri" panose="020F0502020204030204" pitchFamily="34" charset="0"/>
                <a:ea typeface="Times New Roman" panose="02020603050405020304" pitchFamily="18" charset="0"/>
                <a:cs typeface="Calibri" panose="020F0502020204030204" pitchFamily="34" charset="0"/>
              </a:rPr>
              <a:t>Session hijacking</a:t>
            </a:r>
            <a:r>
              <a:rPr lang="en-IN" sz="2400" dirty="0">
                <a:latin typeface="Calibri" panose="020F0502020204030204" pitchFamily="34" charset="0"/>
                <a:ea typeface="Times New Roman" panose="02020603050405020304" pitchFamily="18" charset="0"/>
                <a:cs typeface="Calibri" panose="020F0502020204030204" pitchFamily="34" charset="0"/>
              </a:rPr>
              <a:t>- In this type of MitM attack, an attacker hijacks a session between a trusted client and network server. The attacking computer substitutes its IP address for the trusted client while the server continues the session, believing it is communicating with the client. For instance, the attack might unfold like this:</a:t>
            </a:r>
            <a:endParaRPr lang="en-IN" sz="2400" b="1" dirty="0">
              <a:latin typeface="Calibri" panose="020F0502020204030204" pitchFamily="34" charset="0"/>
              <a:ea typeface="Times New Roman" panose="02020603050405020304" pitchFamily="18" charset="0"/>
              <a:cs typeface="Calibri" panose="020F0502020204030204" pitchFamily="34" charset="0"/>
            </a:endParaRPr>
          </a:p>
          <a:p>
            <a:pPr marL="901700" lvl="0" indent="-269875" algn="just">
              <a:lnSpc>
                <a:spcPts val="2880"/>
              </a:lnSpc>
              <a:spcAft>
                <a:spcPts val="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Calibri" panose="020F0502020204030204" pitchFamily="34" charset="0"/>
              </a:rPr>
              <a:t>A client connects to a server.</a:t>
            </a:r>
          </a:p>
          <a:p>
            <a:pPr marL="901700" lvl="0" indent="-269875" algn="just">
              <a:lnSpc>
                <a:spcPct val="150000"/>
              </a:lnSpc>
              <a:spcAft>
                <a:spcPts val="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Calibri" panose="020F0502020204030204" pitchFamily="34" charset="0"/>
              </a:rPr>
              <a:t>The attacker’s computer gains control of the client</a:t>
            </a:r>
            <a:r>
              <a:rPr lang="en-IN" sz="2400" dirty="0" smtClean="0">
                <a:latin typeface="Calibri" panose="020F0502020204030204" pitchFamily="34" charset="0"/>
                <a:ea typeface="Calibri" panose="020F0502020204030204" pitchFamily="34" charset="0"/>
                <a:cs typeface="Calibri" panose="020F0502020204030204" pitchFamily="34" charset="0"/>
              </a:rPr>
              <a: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8339851"/>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75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175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175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175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72518"/>
            <a:ext cx="11360800" cy="1122400"/>
          </a:xfrm>
        </p:spPr>
        <p:txBody>
          <a:bodyPr/>
          <a:lstStyle/>
          <a:p>
            <a:r>
              <a:rPr lang="en-IN" sz="2400" b="1" dirty="0" smtClean="0"/>
              <a:t>Man-in-the-middle </a:t>
            </a:r>
            <a:r>
              <a:rPr lang="en-IN" sz="2400" b="1" dirty="0"/>
              <a:t>(</a:t>
            </a:r>
            <a:r>
              <a:rPr lang="en-IN" sz="2400" b="1" dirty="0" err="1"/>
              <a:t>Mitm</a:t>
            </a:r>
            <a:r>
              <a:rPr lang="en-IN" sz="2400" b="1" dirty="0"/>
              <a:t>) Attack -</a:t>
            </a:r>
            <a:endParaRPr lang="en-IN" sz="2400" dirty="0"/>
          </a:p>
        </p:txBody>
      </p:sp>
      <p:sp>
        <p:nvSpPr>
          <p:cNvPr id="3" name="Rectangle 2"/>
          <p:cNvSpPr/>
          <p:nvPr/>
        </p:nvSpPr>
        <p:spPr>
          <a:xfrm>
            <a:off x="281129" y="1287342"/>
            <a:ext cx="11471600" cy="2805063"/>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Calibri" panose="020F0502020204030204" pitchFamily="34" charset="0"/>
              </a:rPr>
              <a:t>The attacker’s computer disconnects the client from the server.</a:t>
            </a:r>
          </a:p>
          <a:p>
            <a:pPr marL="342900" lvl="0" indent="-342900" algn="just">
              <a:lnSpc>
                <a:spcPct val="150000"/>
              </a:lnSpc>
              <a:spcAft>
                <a:spcPts val="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Calibri" panose="020F0502020204030204" pitchFamily="34" charset="0"/>
              </a:rPr>
              <a:t>The attacker’s computer replaces the client’s IP address with its own IP address and</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dirty="0">
                <a:latin typeface="Calibri" panose="020F0502020204030204" pitchFamily="34" charset="0"/>
                <a:ea typeface="Calibri" panose="020F0502020204030204" pitchFamily="34" charset="0"/>
                <a:cs typeface="Calibri" panose="020F0502020204030204" pitchFamily="34" charset="0"/>
              </a:rPr>
              <a:t>spoofs the client’s sequence numbers.</a:t>
            </a:r>
          </a:p>
          <a:p>
            <a:pPr marL="342900" lvl="0" indent="-342900" algn="just">
              <a:lnSpc>
                <a:spcPct val="150000"/>
              </a:lnSpc>
              <a:spcAft>
                <a:spcPts val="800"/>
              </a:spcAft>
              <a:buFont typeface="Symbol" panose="05050102010706020507" pitchFamily="18" charset="2"/>
              <a:buChar char=""/>
            </a:pPr>
            <a:r>
              <a:rPr lang="en-IN" sz="2400" dirty="0">
                <a:latin typeface="Calibri" panose="020F0502020204030204" pitchFamily="34" charset="0"/>
                <a:ea typeface="Calibri" panose="020F0502020204030204" pitchFamily="34" charset="0"/>
                <a:cs typeface="Calibri" panose="020F0502020204030204" pitchFamily="34" charset="0"/>
              </a:rPr>
              <a:t>The attacker’s computer continues dialog with the server and the server believes it is still </a:t>
            </a:r>
            <a:r>
              <a:rPr lang="en-IN" sz="2400" dirty="0" smtClean="0">
                <a:latin typeface="Calibri" panose="020F0502020204030204" pitchFamily="34" charset="0"/>
                <a:ea typeface="Calibri" panose="020F0502020204030204" pitchFamily="34" charset="0"/>
                <a:cs typeface="Calibri" panose="020F0502020204030204" pitchFamily="34" charset="0"/>
              </a:rPr>
              <a:t>communicating </a:t>
            </a:r>
            <a:r>
              <a:rPr lang="en-IN" sz="2400" dirty="0">
                <a:latin typeface="Calibri" panose="020F0502020204030204" pitchFamily="34" charset="0"/>
                <a:ea typeface="Calibri" panose="020F0502020204030204" pitchFamily="34" charset="0"/>
                <a:cs typeface="Calibri" panose="020F0502020204030204" pitchFamily="34" charset="0"/>
              </a:rPr>
              <a:t>with the client.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0143596"/>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72518"/>
            <a:ext cx="11360800" cy="1122400"/>
          </a:xfrm>
        </p:spPr>
        <p:txBody>
          <a:bodyPr/>
          <a:lstStyle/>
          <a:p>
            <a:r>
              <a:rPr lang="en-IN" sz="2400" b="1" dirty="0" smtClean="0"/>
              <a:t>Man-in-the-middle </a:t>
            </a:r>
            <a:r>
              <a:rPr lang="en-IN" sz="2400" b="1" dirty="0"/>
              <a:t>(</a:t>
            </a:r>
            <a:r>
              <a:rPr lang="en-IN" sz="2400" b="1" dirty="0" err="1"/>
              <a:t>Mitm</a:t>
            </a:r>
            <a:r>
              <a:rPr lang="en-IN" sz="2400" b="1" dirty="0"/>
              <a:t>) Attack -</a:t>
            </a:r>
            <a:endParaRPr lang="en-IN" sz="2400" dirty="0"/>
          </a:p>
        </p:txBody>
      </p:sp>
      <p:pic>
        <p:nvPicPr>
          <p:cNvPr id="3" name="Picture 2" descr="https://blog.netwrix.com/wp-content/uploads/2018/05/CA2_session_hijacking_2.png"/>
          <p:cNvPicPr/>
          <p:nvPr/>
        </p:nvPicPr>
        <p:blipFill>
          <a:blip r:embed="rId2">
            <a:extLst>
              <a:ext uri="{28A0092B-C50C-407E-A947-70E740481C1C}">
                <a14:useLocalDpi xmlns:a14="http://schemas.microsoft.com/office/drawing/2010/main" val="0"/>
              </a:ext>
            </a:extLst>
          </a:blip>
          <a:srcRect/>
          <a:stretch>
            <a:fillRect/>
          </a:stretch>
        </p:blipFill>
        <p:spPr bwMode="auto">
          <a:xfrm>
            <a:off x="5970494" y="1605634"/>
            <a:ext cx="5711777" cy="3423565"/>
          </a:xfrm>
          <a:prstGeom prst="rect">
            <a:avLst/>
          </a:prstGeom>
          <a:noFill/>
          <a:ln>
            <a:noFill/>
          </a:ln>
        </p:spPr>
      </p:pic>
      <p:pic>
        <p:nvPicPr>
          <p:cNvPr id="4" name="Picture 3" descr="https://blog.netwrix.com/wp-content/uploads/2018/05/CA_session_hijacking_1.png"/>
          <p:cNvPicPr/>
          <p:nvPr/>
        </p:nvPicPr>
        <p:blipFill>
          <a:blip r:embed="rId3">
            <a:extLst>
              <a:ext uri="{28A0092B-C50C-407E-A947-70E740481C1C}">
                <a14:useLocalDpi xmlns:a14="http://schemas.microsoft.com/office/drawing/2010/main" val="0"/>
              </a:ext>
            </a:extLst>
          </a:blip>
          <a:srcRect/>
          <a:stretch>
            <a:fillRect/>
          </a:stretch>
        </p:blipFill>
        <p:spPr bwMode="auto">
          <a:xfrm>
            <a:off x="161365" y="1605635"/>
            <a:ext cx="5768788" cy="3423564"/>
          </a:xfrm>
          <a:prstGeom prst="rect">
            <a:avLst/>
          </a:prstGeom>
          <a:noFill/>
          <a:ln>
            <a:noFill/>
          </a:ln>
        </p:spPr>
      </p:pic>
    </p:spTree>
    <p:extLst>
      <p:ext uri="{BB962C8B-B14F-4D97-AF65-F5344CB8AC3E}">
        <p14:creationId xmlns:p14="http://schemas.microsoft.com/office/powerpoint/2010/main" val="1003057193"/>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99412"/>
            <a:ext cx="9992423" cy="1122400"/>
          </a:xfrm>
        </p:spPr>
        <p:txBody>
          <a:bodyPr/>
          <a:lstStyle/>
          <a:p>
            <a:r>
              <a:rPr lang="en-IN" sz="2400" b="1" dirty="0"/>
              <a:t>Man-in-the-middle (</a:t>
            </a:r>
            <a:r>
              <a:rPr lang="en-IN" sz="2400" b="1" dirty="0" err="1"/>
              <a:t>Mitm</a:t>
            </a:r>
            <a:r>
              <a:rPr lang="en-IN" sz="2400" b="1" dirty="0"/>
              <a:t>) Attack -</a:t>
            </a:r>
            <a:endParaRPr lang="en-IN" sz="2400" dirty="0"/>
          </a:p>
        </p:txBody>
      </p:sp>
      <p:sp>
        <p:nvSpPr>
          <p:cNvPr id="3" name="Rectangle 2"/>
          <p:cNvSpPr/>
          <p:nvPr/>
        </p:nvSpPr>
        <p:spPr>
          <a:xfrm>
            <a:off x="281130" y="1421812"/>
            <a:ext cx="11360800" cy="2805063"/>
          </a:xfrm>
          <a:prstGeom prst="rect">
            <a:avLst/>
          </a:prstGeom>
        </p:spPr>
        <p:txBody>
          <a:bodyPr wrap="square">
            <a:spAutoFit/>
          </a:bodyPr>
          <a:lstStyle/>
          <a:p>
            <a:pPr marL="342900" lvl="0" indent="-342900" algn="just">
              <a:lnSpc>
                <a:spcPct val="150000"/>
              </a:lnSpc>
              <a:spcBef>
                <a:spcPts val="1500"/>
              </a:spcBef>
              <a:spcAft>
                <a:spcPts val="2250"/>
              </a:spcAft>
              <a:buFont typeface="+mj-lt"/>
              <a:buAutoNum type="alphaLcParenR" startAt="2"/>
            </a:pPr>
            <a:r>
              <a:rPr lang="en-IN" sz="2400" b="1" dirty="0">
                <a:latin typeface="Calibri" panose="020F0502020204030204" pitchFamily="34" charset="0"/>
                <a:ea typeface="Times New Roman" panose="02020603050405020304" pitchFamily="18" charset="0"/>
                <a:cs typeface="Calibri" panose="020F0502020204030204" pitchFamily="34" charset="0"/>
              </a:rPr>
              <a:t>IP Spoofing</a:t>
            </a:r>
            <a:r>
              <a:rPr lang="en-IN" sz="2400" dirty="0">
                <a:latin typeface="Calibri" panose="020F0502020204030204" pitchFamily="34" charset="0"/>
                <a:ea typeface="Times New Roman" panose="02020603050405020304" pitchFamily="18" charset="0"/>
                <a:cs typeface="Calibri" panose="020F0502020204030204" pitchFamily="34" charset="0"/>
              </a:rPr>
              <a:t>- IP spoofing is used by an attacker to convince a system that it is communicating with a known, trusted entity and provide the attacker with access to the system. The attacker sends a packet with the IP source address of a known, trusted host instead of its own IP source address to a target host. The target host might accept the packet and act upon it.</a:t>
            </a:r>
            <a:endParaRPr lang="en-IN" sz="24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8687008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85965"/>
            <a:ext cx="9992424" cy="1122400"/>
          </a:xfrm>
        </p:spPr>
        <p:txBody>
          <a:bodyPr/>
          <a:lstStyle/>
          <a:p>
            <a:r>
              <a:rPr lang="en-IN" sz="2400" b="1" dirty="0"/>
              <a:t>Man-in-the-middle (</a:t>
            </a:r>
            <a:r>
              <a:rPr lang="en-IN" sz="2400" b="1" dirty="0" err="1"/>
              <a:t>Mitm</a:t>
            </a:r>
            <a:r>
              <a:rPr lang="en-IN" sz="2400" b="1" dirty="0"/>
              <a:t>) Attack -</a:t>
            </a:r>
            <a:endParaRPr lang="en-IN" sz="2400" dirty="0"/>
          </a:p>
        </p:txBody>
      </p:sp>
      <p:sp>
        <p:nvSpPr>
          <p:cNvPr id="3" name="Rectangle 2"/>
          <p:cNvSpPr/>
          <p:nvPr/>
        </p:nvSpPr>
        <p:spPr>
          <a:xfrm>
            <a:off x="281129" y="1408365"/>
            <a:ext cx="11360800" cy="5508367"/>
          </a:xfrm>
          <a:prstGeom prst="rect">
            <a:avLst/>
          </a:prstGeom>
        </p:spPr>
        <p:txBody>
          <a:bodyPr wrap="square">
            <a:spAutoFit/>
          </a:bodyPr>
          <a:lstStyle/>
          <a:p>
            <a:pPr marL="342900" lvl="0" indent="-342900" algn="just">
              <a:lnSpc>
                <a:spcPct val="150000"/>
              </a:lnSpc>
              <a:spcBef>
                <a:spcPts val="1500"/>
              </a:spcBef>
              <a:spcAft>
                <a:spcPts val="2250"/>
              </a:spcAft>
              <a:buFont typeface="+mj-lt"/>
              <a:buAutoNum type="alphaLcParenR" startAt="2"/>
            </a:pPr>
            <a:r>
              <a:rPr lang="en-IN" sz="2400" b="1" dirty="0">
                <a:latin typeface="Calibri" panose="020F0502020204030204" pitchFamily="34" charset="0"/>
                <a:ea typeface="Times New Roman" panose="02020603050405020304" pitchFamily="18" charset="0"/>
                <a:cs typeface="Calibri" panose="020F0502020204030204" pitchFamily="34" charset="0"/>
              </a:rPr>
              <a:t>Replay</a:t>
            </a:r>
            <a:r>
              <a:rPr lang="en-IN" sz="2400" dirty="0">
                <a:latin typeface="Calibri" panose="020F0502020204030204" pitchFamily="34" charset="0"/>
                <a:ea typeface="Times New Roman" panose="02020603050405020304" pitchFamily="18" charset="0"/>
                <a:cs typeface="Calibri" panose="020F0502020204030204" pitchFamily="34" charset="0"/>
              </a:rPr>
              <a:t>- A replay attack occurs when an attacker intercepts and saves old messages and then tries to send them later, impersonating one of the participants. This type can be easily countered with session timestamps or nonce (a random number or a string that changes with time</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p>
          <a:p>
            <a:pPr marL="631825" lvl="0" indent="-363538" algn="just">
              <a:lnSpc>
                <a:spcPct val="150000"/>
              </a:lnSpc>
              <a:spcBef>
                <a:spcPts val="1500"/>
              </a:spcBef>
              <a:spcAft>
                <a:spcPts val="2250"/>
              </a:spcAft>
              <a:buFont typeface="Arial" panose="020B0604020202020204" pitchFamily="34" charset="0"/>
              <a:buChar char="•"/>
            </a:pPr>
            <a:r>
              <a:rPr lang="en-IN" sz="2400" dirty="0" smtClean="0">
                <a:latin typeface="Calibri" panose="020F0502020204030204" pitchFamily="34" charset="0"/>
                <a:ea typeface="Times New Roman" panose="02020603050405020304" pitchFamily="18" charset="0"/>
                <a:cs typeface="Calibri" panose="020F0502020204030204" pitchFamily="34" charset="0"/>
              </a:rPr>
              <a:t>Currently</a:t>
            </a:r>
            <a:r>
              <a:rPr lang="en-IN" sz="2400" dirty="0">
                <a:latin typeface="Calibri" panose="020F0502020204030204" pitchFamily="34" charset="0"/>
                <a:ea typeface="Times New Roman" panose="02020603050405020304" pitchFamily="18" charset="0"/>
                <a:cs typeface="Calibri" panose="020F0502020204030204" pitchFamily="34" charset="0"/>
              </a:rPr>
              <a:t>, there is no single technology or configuration to prevent all MitM attacks. Generally, encryption and digital certificates provide an effective safeguard against MitM attacks, assuring both the confidentiality and integrity of communications. But a man-in-the-middle attack can be injected into the middle of communications in such a way that encryption will not help</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endParaRPr lang="en-IN" sz="2400" dirty="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05926555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99412"/>
            <a:ext cx="11360800" cy="1122400"/>
          </a:xfrm>
        </p:spPr>
        <p:txBody>
          <a:bodyPr/>
          <a:lstStyle/>
          <a:p>
            <a:r>
              <a:rPr lang="en-IN" sz="2400" b="1" dirty="0"/>
              <a:t>Man-in-the-middle (</a:t>
            </a:r>
            <a:r>
              <a:rPr lang="en-IN" sz="2400" b="1" dirty="0" err="1"/>
              <a:t>Mitm</a:t>
            </a:r>
            <a:r>
              <a:rPr lang="en-IN" sz="2400" b="1" dirty="0"/>
              <a:t>) Attack -</a:t>
            </a:r>
            <a:endParaRPr lang="en-IN" sz="2400" dirty="0"/>
          </a:p>
        </p:txBody>
      </p:sp>
      <p:sp>
        <p:nvSpPr>
          <p:cNvPr id="3" name="Rectangle 2"/>
          <p:cNvSpPr/>
          <p:nvPr/>
        </p:nvSpPr>
        <p:spPr>
          <a:xfrm>
            <a:off x="281129" y="1314236"/>
            <a:ext cx="11360801" cy="5670783"/>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latin typeface="Calibri" panose="020F0502020204030204" pitchFamily="34" charset="0"/>
                <a:ea typeface="Times New Roman" panose="02020603050405020304" pitchFamily="18" charset="0"/>
                <a:cs typeface="Calibri" panose="020F0502020204030204" pitchFamily="34" charset="0"/>
              </a:rPr>
              <a:t>(For example, attacker “A” intercepts public key of person “P” and substitute it with his own public key. Then, anyone wanting to send an encrypted message to P using P’s public key is unknowingly using A’s public key. Therefore, A can read the message intended for P and then send the message to P, encrypted in P’s real public key, and P will never notice that the message was compromised. In addition, A could also modify the message </a:t>
            </a:r>
            <a:r>
              <a:rPr lang="en-IN" sz="2200" dirty="0" smtClean="0">
                <a:latin typeface="Calibri" panose="020F0502020204030204" pitchFamily="34" charset="0"/>
                <a:ea typeface="Times New Roman" panose="02020603050405020304" pitchFamily="18" charset="0"/>
                <a:cs typeface="Calibri" panose="020F0502020204030204" pitchFamily="34" charset="0"/>
              </a:rPr>
              <a:t>before</a:t>
            </a:r>
          </a:p>
          <a:p>
            <a:pPr marL="34290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cs typeface="Calibri" panose="020F0502020204030204" pitchFamily="34" charset="0"/>
              </a:rPr>
              <a:t>So, how can you make sure that P’s public key belongs to P and not to A? Certificate authorities and hash functions were created to solve this problem. When person 2 (P2) wants to send a message to P, and P wants to be sure that A will not read or modify the message and that the message actually came from P2, the following method must be </a:t>
            </a:r>
            <a:r>
              <a:rPr lang="en-IN" sz="2400" dirty="0" smtClean="0">
                <a:latin typeface="Calibri" panose="020F0502020204030204" pitchFamily="34" charset="0"/>
                <a:cs typeface="Calibri" panose="020F0502020204030204" pitchFamily="34" charset="0"/>
              </a:rPr>
              <a:t>used</a:t>
            </a:r>
            <a:r>
              <a:rPr lang="en-IN" sz="2400" dirty="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757800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32177"/>
            <a:ext cx="9952083" cy="1122400"/>
          </a:xfrm>
        </p:spPr>
        <p:txBody>
          <a:bodyPr/>
          <a:lstStyle/>
          <a:p>
            <a:r>
              <a:rPr lang="en-IN" sz="2400" b="1" dirty="0"/>
              <a:t>Man-in-the-middle (</a:t>
            </a:r>
            <a:r>
              <a:rPr lang="en-IN" sz="2400" b="1" dirty="0" err="1"/>
              <a:t>Mitm</a:t>
            </a:r>
            <a:r>
              <a:rPr lang="en-IN" sz="2400" b="1" dirty="0"/>
              <a:t>) Attack -</a:t>
            </a:r>
            <a:endParaRPr lang="en-IN" sz="2400" dirty="0"/>
          </a:p>
        </p:txBody>
      </p:sp>
      <p:sp>
        <p:nvSpPr>
          <p:cNvPr id="3" name="Rectangle 2"/>
          <p:cNvSpPr/>
          <p:nvPr/>
        </p:nvSpPr>
        <p:spPr>
          <a:xfrm>
            <a:off x="294575" y="1210234"/>
            <a:ext cx="11229553" cy="3970318"/>
          </a:xfrm>
          <a:prstGeom prst="rect">
            <a:avLst/>
          </a:prstGeom>
        </p:spPr>
        <p:txBody>
          <a:bodyPr wrap="square">
            <a:spAutoFit/>
          </a:bodyPr>
          <a:lstStyle/>
          <a:p>
            <a:pPr marL="342900" lvl="0" indent="-342900" algn="just">
              <a:lnSpc>
                <a:spcPct val="150000"/>
              </a:lnSpc>
              <a:spcAft>
                <a:spcPts val="0"/>
              </a:spcAft>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P2 creates a symmetric key and encrypts it with P’s public key.</a:t>
            </a:r>
          </a:p>
          <a:p>
            <a:pPr marL="342900" lvl="0" indent="-342900" algn="just">
              <a:lnSpc>
                <a:spcPct val="150000"/>
              </a:lnSpc>
              <a:spcAft>
                <a:spcPts val="0"/>
              </a:spcAft>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P2 sends the encrypted symmetric key to P.</a:t>
            </a:r>
          </a:p>
          <a:p>
            <a:pPr marL="342900" lvl="0" indent="-342900" algn="just">
              <a:lnSpc>
                <a:spcPct val="150000"/>
              </a:lnSpc>
              <a:spcAft>
                <a:spcPts val="0"/>
              </a:spcAft>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P2 computes a hash function of the message and digitally signs it.</a:t>
            </a:r>
          </a:p>
          <a:p>
            <a:pPr marL="342900" lvl="0" indent="-342900" algn="just">
              <a:lnSpc>
                <a:spcPct val="150000"/>
              </a:lnSpc>
              <a:spcAft>
                <a:spcPts val="0"/>
              </a:spcAft>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P2 encrypts his message and the message’s signed hash using the symmetric key and sends the entire thing to P.</a:t>
            </a:r>
          </a:p>
          <a:p>
            <a:pPr marL="342900" lvl="0" indent="-342900" algn="just">
              <a:lnSpc>
                <a:spcPct val="150000"/>
              </a:lnSpc>
              <a:spcAft>
                <a:spcPts val="0"/>
              </a:spcAft>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P is able to receive the symmetric key from P2 because only he has the private key to decrypt the encryption</a:t>
            </a:r>
            <a:r>
              <a:rPr lang="en-IN" sz="2400" dirty="0" smtClean="0">
                <a:latin typeface="Calibri" panose="020F0502020204030204" pitchFamily="34" charset="0"/>
                <a:ea typeface="Calibri" panose="020F0502020204030204" pitchFamily="34" charset="0"/>
                <a:cs typeface="Calibri" panose="020F0502020204030204" pitchFamily="34" charset="0"/>
              </a:rPr>
              <a: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9159114"/>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75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45624"/>
            <a:ext cx="9952083" cy="1122400"/>
          </a:xfrm>
        </p:spPr>
        <p:txBody>
          <a:bodyPr/>
          <a:lstStyle/>
          <a:p>
            <a:r>
              <a:rPr lang="en-IN" sz="2400" b="1" dirty="0"/>
              <a:t>Man-in-the-middle (</a:t>
            </a:r>
            <a:r>
              <a:rPr lang="en-IN" sz="2400" b="1" dirty="0" err="1"/>
              <a:t>Mitm</a:t>
            </a:r>
            <a:r>
              <a:rPr lang="en-IN" sz="2400" b="1" dirty="0"/>
              <a:t>) Attack -</a:t>
            </a:r>
            <a:endParaRPr lang="en-IN" sz="2400" dirty="0"/>
          </a:p>
        </p:txBody>
      </p:sp>
      <p:sp>
        <p:nvSpPr>
          <p:cNvPr id="3" name="Rectangle 2"/>
          <p:cNvSpPr/>
          <p:nvPr/>
        </p:nvSpPr>
        <p:spPr>
          <a:xfrm>
            <a:off x="294576" y="1368025"/>
            <a:ext cx="11360800" cy="3359061"/>
          </a:xfrm>
          <a:prstGeom prst="rect">
            <a:avLst/>
          </a:prstGeom>
        </p:spPr>
        <p:txBody>
          <a:bodyPr wrap="square">
            <a:spAutoFit/>
          </a:bodyPr>
          <a:lstStyle/>
          <a:p>
            <a:pPr marL="457200" lvl="0" indent="-457200" algn="just">
              <a:lnSpc>
                <a:spcPct val="150000"/>
              </a:lnSpc>
              <a:spcAft>
                <a:spcPts val="0"/>
              </a:spcAft>
              <a:buFont typeface="+mj-lt"/>
              <a:buAutoNum type="arabicPeriod" startAt="6"/>
            </a:pPr>
            <a:r>
              <a:rPr lang="en-IN" sz="2400" dirty="0">
                <a:latin typeface="Calibri" panose="020F0502020204030204" pitchFamily="34" charset="0"/>
                <a:ea typeface="Calibri" panose="020F0502020204030204" pitchFamily="34" charset="0"/>
                <a:cs typeface="Calibri" panose="020F0502020204030204" pitchFamily="34" charset="0"/>
              </a:rPr>
              <a:t>P, and only P, can decrypt the symmetrically encrypted message and signed hash because he has the symmetric key.</a:t>
            </a:r>
          </a:p>
          <a:p>
            <a:pPr marL="457200" lvl="0" indent="-457200" algn="just">
              <a:lnSpc>
                <a:spcPct val="150000"/>
              </a:lnSpc>
              <a:spcAft>
                <a:spcPts val="0"/>
              </a:spcAft>
              <a:buFont typeface="+mj-lt"/>
              <a:buAutoNum type="arabicPeriod" startAt="6"/>
            </a:pPr>
            <a:r>
              <a:rPr lang="en-IN" sz="2400" dirty="0">
                <a:latin typeface="Calibri" panose="020F0502020204030204" pitchFamily="34" charset="0"/>
                <a:ea typeface="Calibri" panose="020F0502020204030204" pitchFamily="34" charset="0"/>
                <a:cs typeface="Calibri" panose="020F0502020204030204" pitchFamily="34" charset="0"/>
              </a:rPr>
              <a:t>He is able to verify that the message has not been altered because he can compute the hash of received message and compare it with digitally signed one.</a:t>
            </a:r>
          </a:p>
          <a:p>
            <a:pPr marL="457200" lvl="0" indent="-457200" algn="just">
              <a:lnSpc>
                <a:spcPct val="150000"/>
              </a:lnSpc>
              <a:spcAft>
                <a:spcPts val="800"/>
              </a:spcAft>
              <a:buFont typeface="+mj-lt"/>
              <a:buAutoNum type="arabicPeriod" startAt="6"/>
            </a:pPr>
            <a:r>
              <a:rPr lang="en-IN" sz="2400" dirty="0">
                <a:latin typeface="Calibri" panose="020F0502020204030204" pitchFamily="34" charset="0"/>
                <a:ea typeface="Calibri" panose="020F0502020204030204" pitchFamily="34" charset="0"/>
                <a:cs typeface="Calibri" panose="020F0502020204030204" pitchFamily="34" charset="0"/>
              </a:rPr>
              <a:t>P is also able to prove to himself that P2 was the sender because only P2 can sign the hash so that it is verified with P2 public key.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786419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24" y="272518"/>
            <a:ext cx="9952082" cy="1122400"/>
          </a:xfrm>
        </p:spPr>
        <p:txBody>
          <a:bodyPr/>
          <a:lstStyle/>
          <a:p>
            <a:r>
              <a:rPr lang="en-IN" sz="2400" dirty="0" smtClean="0"/>
              <a:t>3.</a:t>
            </a:r>
            <a:r>
              <a:rPr lang="en-IN" sz="2400" b="1" dirty="0"/>
              <a:t> Phishing and spear phishing </a:t>
            </a:r>
            <a:r>
              <a:rPr lang="en-IN" sz="2400" b="1" dirty="0" smtClean="0"/>
              <a:t>attacks-</a:t>
            </a:r>
            <a:endParaRPr lang="en-IN" sz="2400" dirty="0"/>
          </a:p>
        </p:txBody>
      </p:sp>
      <p:sp>
        <p:nvSpPr>
          <p:cNvPr id="3" name="Rectangle 2"/>
          <p:cNvSpPr/>
          <p:nvPr/>
        </p:nvSpPr>
        <p:spPr>
          <a:xfrm>
            <a:off x="308023" y="1223682"/>
            <a:ext cx="11135423" cy="3359061"/>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Phishing attack is the practice of sending emails that appear to be from trusted sources with the goal of gaining personal information or influencing users to do something. It combines social engineering and technical trickery. It could involve an attachment to an email that loads malware onto your computer. It could also be a link to an illegitimate website that can trick you into downloading malware or handing over your personal information.</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246921280"/>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85965"/>
            <a:ext cx="9952082" cy="1122400"/>
          </a:xfrm>
        </p:spPr>
        <p:txBody>
          <a:bodyPr/>
          <a:lstStyle/>
          <a:p>
            <a:r>
              <a:rPr lang="en-IN" b="1" dirty="0"/>
              <a:t>Why Data Security Needed?</a:t>
            </a:r>
            <a:endParaRPr lang="en-IN" dirty="0"/>
          </a:p>
        </p:txBody>
      </p:sp>
      <p:sp>
        <p:nvSpPr>
          <p:cNvPr id="3" name="Rectangle 2"/>
          <p:cNvSpPr/>
          <p:nvPr/>
        </p:nvSpPr>
        <p:spPr>
          <a:xfrm>
            <a:off x="294577" y="1502495"/>
            <a:ext cx="11014399" cy="4072910"/>
          </a:xfrm>
          <a:prstGeom prst="rect">
            <a:avLst/>
          </a:prstGeom>
        </p:spPr>
        <p:txBody>
          <a:bodyPr wrap="square">
            <a:spAutoFit/>
          </a:bodyPr>
          <a:lstStyle/>
          <a:p>
            <a:pPr marL="342900" lvl="0" indent="-342900" algn="just">
              <a:lnSpc>
                <a:spcPct val="150000"/>
              </a:lnSpc>
              <a:spcAft>
                <a:spcPts val="75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Normally, remote devices that connect with an organization get targeted by attackers to tap the sensitive information. This is where the endpoint protection, </a:t>
            </a:r>
            <a:r>
              <a:rPr lang="en-IN" sz="2400" b="1" u="sng"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2"/>
              </a:rPr>
              <a:t>endpoint security</a:t>
            </a:r>
            <a:r>
              <a:rPr lang="en-IN" sz="2400" dirty="0">
                <a:latin typeface="Calibri" panose="020F0502020204030204" pitchFamily="34" charset="0"/>
                <a:ea typeface="Times New Roman" panose="02020603050405020304" pitchFamily="18" charset="0"/>
                <a:cs typeface="Calibri" panose="020F0502020204030204" pitchFamily="34" charset="0"/>
              </a:rPr>
              <a:t> comes into play, it helps to protect and maintain the devices connecting the network.</a:t>
            </a:r>
          </a:p>
          <a:p>
            <a:pPr marL="342900" lvl="0" indent="-342900" algn="just">
              <a:lnSpc>
                <a:spcPct val="150000"/>
              </a:lnSpc>
              <a:spcAft>
                <a:spcPts val="75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Data breaches and cyber-attacks are anticipated to increase in the due course of time as the computer networks expand. It is important to have the right Data Security Solutions in place to meet the challenging threats.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813419511"/>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682" y="259071"/>
            <a:ext cx="10032765" cy="1122400"/>
          </a:xfrm>
        </p:spPr>
        <p:txBody>
          <a:bodyPr/>
          <a:lstStyle/>
          <a:p>
            <a:r>
              <a:rPr lang="en-IN" sz="2400" b="1" dirty="0"/>
              <a:t>Phishing and spear phishing attacks-</a:t>
            </a:r>
            <a:endParaRPr lang="en-IN" sz="2400" dirty="0"/>
          </a:p>
        </p:txBody>
      </p:sp>
      <p:sp>
        <p:nvSpPr>
          <p:cNvPr id="3" name="Rectangle 2"/>
          <p:cNvSpPr/>
          <p:nvPr/>
        </p:nvSpPr>
        <p:spPr>
          <a:xfrm>
            <a:off x="267681" y="1381471"/>
            <a:ext cx="11256447" cy="5021055"/>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Spear phishing is a much targeted type of phishing activity. Attackers take the time to conduct research into targets and create messages that are personal and relevant. Because of this, spear phishing can be very hard to identify and even harder to defend against. One of the simplest ways that a hacker can conduct a spear phishing attack is email spoofing, which is when the information in the “From” section of the email is falsified, making it appear as if it is coming from someone you know, such as your management or your partner company. Another technique that scammers use to add credibility to their story is website cloning — they copy legitimate websites to fool you into entering personally identifiable information (PII) or login credentials.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3333110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72518"/>
            <a:ext cx="10005870" cy="1122400"/>
          </a:xfrm>
        </p:spPr>
        <p:txBody>
          <a:bodyPr/>
          <a:lstStyle/>
          <a:p>
            <a:r>
              <a:rPr lang="en-IN" sz="3200" b="1" dirty="0" smtClean="0"/>
              <a:t>To Reduce The Risk Of Being Phished, You Can Use These Techniques - </a:t>
            </a:r>
            <a:endParaRPr lang="en-IN" sz="3200" b="1" dirty="0"/>
          </a:p>
        </p:txBody>
      </p:sp>
      <p:sp>
        <p:nvSpPr>
          <p:cNvPr id="3" name="Rectangle 2"/>
          <p:cNvSpPr/>
          <p:nvPr/>
        </p:nvSpPr>
        <p:spPr>
          <a:xfrm>
            <a:off x="281130" y="1394918"/>
            <a:ext cx="11269894" cy="3970318"/>
          </a:xfrm>
          <a:prstGeom prst="rect">
            <a:avLst/>
          </a:prstGeom>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2400" b="1" dirty="0">
                <a:latin typeface="Calibri" panose="020F0502020204030204" pitchFamily="34" charset="0"/>
                <a:cs typeface="Calibri" panose="020F0502020204030204" pitchFamily="34" charset="0"/>
              </a:rPr>
              <a:t>Critical thinking</a:t>
            </a:r>
            <a:r>
              <a:rPr lang="en-IN" sz="2400" dirty="0">
                <a:latin typeface="Calibri" panose="020F0502020204030204" pitchFamily="34" charset="0"/>
                <a:cs typeface="Calibri" panose="020F0502020204030204" pitchFamily="34" charset="0"/>
              </a:rPr>
              <a:t> — do not accept that an email is the real deal just because you’re busy or stressed or you have 150 other unread messages in your inbox. Stop for a minute and </a:t>
            </a:r>
            <a:r>
              <a:rPr lang="en-IN" sz="2400" dirty="0" smtClean="0">
                <a:latin typeface="Calibri" panose="020F0502020204030204" pitchFamily="34" charset="0"/>
                <a:cs typeface="Calibri" panose="020F0502020204030204" pitchFamily="34" charset="0"/>
              </a:rPr>
              <a:t>analyse </a:t>
            </a:r>
            <a:r>
              <a:rPr lang="en-IN" sz="2400" dirty="0">
                <a:latin typeface="Calibri" panose="020F0502020204030204" pitchFamily="34" charset="0"/>
                <a:cs typeface="Calibri" panose="020F0502020204030204" pitchFamily="34" charset="0"/>
              </a:rPr>
              <a:t>the email.</a:t>
            </a:r>
          </a:p>
          <a:p>
            <a:pPr marL="342900" lvl="0" indent="-342900" algn="just">
              <a:lnSpc>
                <a:spcPct val="150000"/>
              </a:lnSpc>
              <a:buSzPts val="1000"/>
              <a:buFont typeface="Symbol" panose="05050102010706020507" pitchFamily="18" charset="2"/>
              <a:buChar char=""/>
              <a:tabLst>
                <a:tab pos="457200" algn="l"/>
              </a:tabLst>
            </a:pPr>
            <a:r>
              <a:rPr lang="en-IN" sz="2400" b="1" dirty="0">
                <a:latin typeface="Calibri" panose="020F0502020204030204" pitchFamily="34" charset="0"/>
                <a:cs typeface="Calibri" panose="020F0502020204030204" pitchFamily="34" charset="0"/>
              </a:rPr>
              <a:t>Hovering over</a:t>
            </a:r>
            <a:r>
              <a:rPr lang="en-IN" sz="2400" dirty="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the links</a:t>
            </a:r>
            <a:r>
              <a:rPr lang="en-IN" sz="2400" dirty="0">
                <a:latin typeface="Calibri" panose="020F0502020204030204" pitchFamily="34" charset="0"/>
                <a:cs typeface="Calibri" panose="020F0502020204030204" pitchFamily="34" charset="0"/>
              </a:rPr>
              <a:t> — Move your mouse over the link, but </a:t>
            </a:r>
            <a:r>
              <a:rPr lang="en-IN" sz="2400" b="1" dirty="0">
                <a:latin typeface="Calibri" panose="020F0502020204030204" pitchFamily="34" charset="0"/>
                <a:cs typeface="Calibri" panose="020F0502020204030204" pitchFamily="34" charset="0"/>
              </a:rPr>
              <a:t>do not click it</a:t>
            </a:r>
            <a:r>
              <a:rPr lang="en-IN" sz="2400" dirty="0">
                <a:latin typeface="Calibri" panose="020F0502020204030204" pitchFamily="34" charset="0"/>
                <a:cs typeface="Calibri" panose="020F0502020204030204" pitchFamily="34" charset="0"/>
              </a:rPr>
              <a:t>! Just let your mouse cursor h over </a:t>
            </a:r>
            <a:r>
              <a:rPr lang="en-IN" sz="2400" dirty="0" err="1">
                <a:latin typeface="Calibri" panose="020F0502020204030204" pitchFamily="34" charset="0"/>
                <a:cs typeface="Calibri" panose="020F0502020204030204" pitchFamily="34" charset="0"/>
              </a:rPr>
              <a:t>over</a:t>
            </a:r>
            <a:r>
              <a:rPr lang="en-IN" sz="2400" dirty="0">
                <a:latin typeface="Calibri" panose="020F0502020204030204" pitchFamily="34" charset="0"/>
                <a:cs typeface="Calibri" panose="020F0502020204030204" pitchFamily="34" charset="0"/>
              </a:rPr>
              <a:t> the link and see where would actually take you. Apply critical thinking to decipher the URL</a:t>
            </a:r>
            <a:r>
              <a:rPr lang="en-IN" sz="2400" dirty="0" smtClean="0">
                <a:latin typeface="Calibri" panose="020F0502020204030204" pitchFamily="34" charset="0"/>
                <a:cs typeface="Calibri" panose="020F0502020204030204" pitchFamily="34" charset="0"/>
              </a:rPr>
              <a:t>.</a:t>
            </a:r>
          </a:p>
          <a:p>
            <a:pPr marL="342900" lvl="0" indent="-342900" algn="just">
              <a:lnSpc>
                <a:spcPct val="150000"/>
              </a:lnSpc>
              <a:buSzPts val="1000"/>
              <a:buFont typeface="Symbol" panose="05050102010706020507" pitchFamily="18" charset="2"/>
              <a:buChar char=""/>
              <a:tabLst>
                <a:tab pos="457200" algn="l"/>
              </a:tabLst>
            </a:pPr>
            <a:endParaRPr lang="en-IN" sz="24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304618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99412"/>
            <a:ext cx="9978976" cy="1122400"/>
          </a:xfrm>
        </p:spPr>
        <p:txBody>
          <a:bodyPr/>
          <a:lstStyle/>
          <a:p>
            <a:r>
              <a:rPr lang="en-IN" sz="2400" b="1" dirty="0" smtClean="0"/>
              <a:t>To Reduce The Risk Of Being Phished, You Can Use These Techniques :</a:t>
            </a:r>
            <a:endParaRPr lang="en-IN" sz="2400" dirty="0"/>
          </a:p>
        </p:txBody>
      </p:sp>
      <p:sp>
        <p:nvSpPr>
          <p:cNvPr id="3" name="Rectangle 2"/>
          <p:cNvSpPr/>
          <p:nvPr/>
        </p:nvSpPr>
        <p:spPr>
          <a:xfrm>
            <a:off x="294577" y="1421812"/>
            <a:ext cx="11377469" cy="2805063"/>
          </a:xfrm>
          <a:prstGeom prst="rect">
            <a:avLst/>
          </a:prstGeom>
        </p:spPr>
        <p:txBody>
          <a:bodyPr wrap="square">
            <a:spAutoFit/>
          </a:bodyPr>
          <a:lstStyle/>
          <a:p>
            <a:pPr marL="342900" lvl="0" indent="-342900" algn="just">
              <a:lnSpc>
                <a:spcPct val="150000"/>
              </a:lnSpc>
              <a:buSzPts val="1000"/>
              <a:buFont typeface="Symbol" panose="05050102010706020507" pitchFamily="18" charset="2"/>
              <a:buChar char=""/>
              <a:tabLst>
                <a:tab pos="457200" algn="l"/>
              </a:tabLst>
            </a:pPr>
            <a:r>
              <a:rPr lang="en-IN" sz="2400" b="1" dirty="0">
                <a:latin typeface="Calibri" panose="020F0502020204030204" pitchFamily="34" charset="0"/>
                <a:cs typeface="Calibri" panose="020F0502020204030204" pitchFamily="34" charset="0"/>
              </a:rPr>
              <a:t>Analysing email headers</a:t>
            </a:r>
            <a:r>
              <a:rPr lang="en-IN" sz="2400" dirty="0">
                <a:latin typeface="Calibri" panose="020F0502020204030204" pitchFamily="34" charset="0"/>
                <a:cs typeface="Calibri" panose="020F0502020204030204" pitchFamily="34" charset="0"/>
              </a:rPr>
              <a:t> — Email headers define how an email got to your address. The “Reply-to” and “Return-Path” parameters should lead to the same domain as is stated in the email.</a:t>
            </a:r>
          </a:p>
          <a:p>
            <a:pPr marL="342900" lvl="0" indent="-342900" algn="just">
              <a:lnSpc>
                <a:spcPct val="150000"/>
              </a:lnSpc>
              <a:buSzPts val="1000"/>
              <a:buFont typeface="Symbol" panose="05050102010706020507" pitchFamily="18" charset="2"/>
              <a:buChar char=""/>
              <a:tabLst>
                <a:tab pos="457200" algn="l"/>
              </a:tabLst>
            </a:pPr>
            <a:r>
              <a:rPr lang="en-IN" sz="2400" b="1" dirty="0" smtClean="0">
                <a:latin typeface="Calibri" panose="020F0502020204030204" pitchFamily="34" charset="0"/>
                <a:cs typeface="Calibri" panose="020F0502020204030204" pitchFamily="34" charset="0"/>
              </a:rPr>
              <a:t>Sandboxing</a:t>
            </a:r>
            <a:r>
              <a:rPr lang="en-IN" sz="2400" dirty="0" smtClean="0">
                <a:latin typeface="Calibri" panose="020F0502020204030204" pitchFamily="34" charset="0"/>
                <a:cs typeface="Calibri" panose="020F0502020204030204" pitchFamily="34" charset="0"/>
              </a:rPr>
              <a:t> — you can test email content in a sandbox environment, logging activity from opening the attachment or clicking the links inside the email.</a:t>
            </a:r>
            <a:endParaRPr lang="en-IN" sz="24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2529720"/>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85965"/>
            <a:ext cx="10019318" cy="1122400"/>
          </a:xfrm>
        </p:spPr>
        <p:txBody>
          <a:bodyPr/>
          <a:lstStyle/>
          <a:p>
            <a:pPr lvl="0"/>
            <a:r>
              <a:rPr lang="en-IN" sz="2400" b="1" dirty="0" smtClean="0"/>
              <a:t>4. Drive-by </a:t>
            </a:r>
            <a:r>
              <a:rPr lang="en-IN" sz="2400" b="1" dirty="0"/>
              <a:t>attack </a:t>
            </a:r>
            <a:r>
              <a:rPr lang="en-IN" sz="2400" b="1" dirty="0" smtClean="0"/>
              <a:t>-</a:t>
            </a:r>
            <a:endParaRPr lang="en-IN" sz="2400" dirty="0"/>
          </a:p>
        </p:txBody>
      </p:sp>
      <p:sp>
        <p:nvSpPr>
          <p:cNvPr id="3" name="Rectangle 2"/>
          <p:cNvSpPr/>
          <p:nvPr/>
        </p:nvSpPr>
        <p:spPr>
          <a:xfrm>
            <a:off x="281129" y="1250575"/>
            <a:ext cx="11360800" cy="5575052"/>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Drive-by download attacks are a common method of spreading malware. Hackers look for insecure websites and plant a malicious script into HTTP or PHP code on one of the pages. This script might install malware directly onto the computer of someone who visits the site, or it might re-direct the victim to a site controlled by the hackers. Drive-by downloads can happen when visiting a website or viewing an email message or a pop-up window. Unlike many other types of cyber security attacks, a drive-by doesn’t rely on a user to do anything to actively enable the attack — you don’t have to click a download button or open a malicious email attachment to become infected. A drive-by download can take advantage of an app, operating system or web browser that contains security flaws due to unsuccessful updates or lack of updates.</a:t>
            </a:r>
          </a:p>
        </p:txBody>
      </p:sp>
    </p:spTree>
    <p:extLst>
      <p:ext uri="{BB962C8B-B14F-4D97-AF65-F5344CB8AC3E}">
        <p14:creationId xmlns:p14="http://schemas.microsoft.com/office/powerpoint/2010/main" val="1255979484"/>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85965"/>
            <a:ext cx="10005870" cy="1122400"/>
          </a:xfrm>
        </p:spPr>
        <p:txBody>
          <a:bodyPr/>
          <a:lstStyle/>
          <a:p>
            <a:r>
              <a:rPr lang="en-IN" sz="2400" b="1" dirty="0"/>
              <a:t>4. Drive-by attack -</a:t>
            </a:r>
            <a:endParaRPr lang="en-IN" sz="2400" dirty="0"/>
          </a:p>
        </p:txBody>
      </p:sp>
      <p:sp>
        <p:nvSpPr>
          <p:cNvPr id="3" name="Rectangle 2"/>
          <p:cNvSpPr/>
          <p:nvPr/>
        </p:nvSpPr>
        <p:spPr>
          <a:xfrm>
            <a:off x="294577" y="1408366"/>
            <a:ext cx="11360800" cy="3359061"/>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smtClean="0">
                <a:latin typeface="Calibri" panose="020F0502020204030204" pitchFamily="34" charset="0"/>
                <a:ea typeface="Times New Roman" panose="02020603050405020304" pitchFamily="18" charset="0"/>
                <a:cs typeface="Calibri" panose="020F0502020204030204" pitchFamily="34" charset="0"/>
              </a:rPr>
              <a:t>To protect yourself from drive-by attacks, you need to keep your browsers and operating systems up to date and avoid websites that might contain malicious code. Stick to the sites you normally use — although keep in mind that even these sites can be hacked. Don’t keep too many unnecessary programs and apps on your device. The more plug-ins you have, the more vulnerabilities there are that can be exploited by drive-by attacks.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428355726"/>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8" y="232177"/>
            <a:ext cx="9978976" cy="1122400"/>
          </a:xfrm>
        </p:spPr>
        <p:txBody>
          <a:bodyPr/>
          <a:lstStyle/>
          <a:p>
            <a:pPr lvl="0"/>
            <a:r>
              <a:rPr lang="en-IN" sz="2400" b="1" dirty="0" smtClean="0"/>
              <a:t>5.</a:t>
            </a:r>
            <a:r>
              <a:rPr lang="en-IN" sz="2400" b="1" dirty="0"/>
              <a:t> Password attack </a:t>
            </a:r>
            <a:r>
              <a:rPr lang="en-IN" sz="2400" b="1" dirty="0" smtClean="0"/>
              <a:t>-</a:t>
            </a:r>
            <a:endParaRPr lang="en-IN" sz="2400" b="1" dirty="0"/>
          </a:p>
        </p:txBody>
      </p:sp>
      <p:sp>
        <p:nvSpPr>
          <p:cNvPr id="3" name="Rectangle 2"/>
          <p:cNvSpPr/>
          <p:nvPr/>
        </p:nvSpPr>
        <p:spPr>
          <a:xfrm>
            <a:off x="294577" y="1354577"/>
            <a:ext cx="11360800" cy="5347618"/>
          </a:xfrm>
          <a:prstGeom prst="rect">
            <a:avLst/>
          </a:prstGeom>
        </p:spPr>
        <p:txBody>
          <a:bodyPr wrap="square">
            <a:spAutoFit/>
          </a:bodyPr>
          <a:lstStyle/>
          <a:p>
            <a:pPr algn="just">
              <a:lnSpc>
                <a:spcPct val="150000"/>
              </a:lnSpc>
              <a:spcAft>
                <a:spcPts val="2100"/>
              </a:spcAft>
            </a:pPr>
            <a:r>
              <a:rPr lang="en-IN" sz="2400" dirty="0">
                <a:latin typeface="Calibri" panose="020F0502020204030204" pitchFamily="34" charset="0"/>
                <a:ea typeface="Times New Roman" panose="02020603050405020304" pitchFamily="18" charset="0"/>
                <a:cs typeface="Calibri" panose="020F0502020204030204" pitchFamily="34" charset="0"/>
              </a:rPr>
              <a:t>Because passwords are the most commonly used mechanism to authenticate users to an information system, obtaining passwords is a common and effective attack approach. Access to a person’s password can be obtained by looking around the person’s desk, ‘‘sniffing’’ the connection to the network to acquire unencrypted passwords, using social engineering, gaining access to a password database or outright guessing. The last approach can be done in either a random or systematic manner</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p>
          <a:p>
            <a:pPr marL="342900" lvl="0" indent="-342900" algn="just">
              <a:lnSpc>
                <a:spcPct val="150000"/>
              </a:lnSpc>
              <a:spcAft>
                <a:spcPts val="2100"/>
              </a:spcAft>
              <a:buFont typeface="Arial" panose="020B0604020202020204" pitchFamily="34" charset="0"/>
              <a:buChar char="•"/>
            </a:pPr>
            <a:r>
              <a:rPr lang="en-IN" sz="2400" b="1" dirty="0">
                <a:latin typeface="Calibri" panose="020F0502020204030204" pitchFamily="34" charset="0"/>
                <a:cs typeface="Calibri" panose="020F0502020204030204" pitchFamily="34" charset="0"/>
              </a:rPr>
              <a:t>Brute-force</a:t>
            </a:r>
            <a:r>
              <a:rPr lang="en-IN" sz="2400" dirty="0">
                <a:latin typeface="Calibri" panose="020F0502020204030204" pitchFamily="34" charset="0"/>
                <a:cs typeface="Calibri" panose="020F0502020204030204" pitchFamily="34" charset="0"/>
              </a:rPr>
              <a:t> password guessing means using a random approach by trying different passwords and hoping that one work Some logic can be applied by trying passwords related to the person’s name, job title, hobbies or similar items</a:t>
            </a:r>
            <a:r>
              <a:rPr lang="en-IN" sz="2400" dirty="0" smtClean="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111894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23" y="285965"/>
            <a:ext cx="9978977" cy="1122400"/>
          </a:xfrm>
        </p:spPr>
        <p:txBody>
          <a:bodyPr/>
          <a:lstStyle/>
          <a:p>
            <a:r>
              <a:rPr lang="en-IN" sz="2400" b="1" dirty="0"/>
              <a:t>Password attack -</a:t>
            </a:r>
            <a:endParaRPr lang="en-IN" sz="2400" dirty="0"/>
          </a:p>
        </p:txBody>
      </p:sp>
      <p:sp>
        <p:nvSpPr>
          <p:cNvPr id="3" name="Rectangle 2"/>
          <p:cNvSpPr/>
          <p:nvPr/>
        </p:nvSpPr>
        <p:spPr>
          <a:xfrm>
            <a:off x="308023" y="1408365"/>
            <a:ext cx="11095083" cy="5098832"/>
          </a:xfrm>
          <a:prstGeom prst="rect">
            <a:avLst/>
          </a:prstGeom>
        </p:spPr>
        <p:txBody>
          <a:bodyPr wrap="square">
            <a:spAutoFit/>
          </a:bodyPr>
          <a:lstStyle/>
          <a:p>
            <a:pPr marL="342900" lvl="0" indent="-249238" algn="just">
              <a:lnSpc>
                <a:spcPct val="150000"/>
              </a:lnSpc>
              <a:spcAft>
                <a:spcPts val="800"/>
              </a:spcAft>
              <a:buSzPts val="1000"/>
              <a:buFont typeface="Arial" panose="020B0604020202020204" pitchFamily="34" charset="0"/>
              <a:buChar char="•"/>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In a</a:t>
            </a:r>
            <a:r>
              <a:rPr lang="en-IN" sz="2400" b="1" dirty="0">
                <a:latin typeface="Calibri" panose="020F0502020204030204" pitchFamily="34" charset="0"/>
                <a:ea typeface="Calibri" panose="020F0502020204030204" pitchFamily="34" charset="0"/>
                <a:cs typeface="Calibri" panose="020F0502020204030204" pitchFamily="34" charset="0"/>
              </a:rPr>
              <a:t> dictionary attack,</a:t>
            </a:r>
            <a:r>
              <a:rPr lang="en-IN" sz="2400" dirty="0">
                <a:latin typeface="Calibri" panose="020F0502020204030204" pitchFamily="34" charset="0"/>
                <a:ea typeface="Calibri" panose="020F0502020204030204" pitchFamily="34" charset="0"/>
                <a:cs typeface="Calibri" panose="020F0502020204030204" pitchFamily="34" charset="0"/>
              </a:rPr>
              <a:t> a dictionary of common passwords is used to attempt to gain access to a user’s computer and network. One approach is to copy an encrypted file that contains the passwords, apply the same encryption to a dictionary of commonly used passwords, and compare the results</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marL="806450" indent="-174625" algn="just">
              <a:lnSpc>
                <a:spcPct val="150000"/>
              </a:lnSpc>
              <a:spcAft>
                <a:spcPts val="800"/>
              </a:spcAft>
              <a:buSzPts val="1000"/>
              <a:buFont typeface="Wingdings" panose="05000000000000000000" pitchFamily="2" charset="2"/>
              <a:buChar char="Ø"/>
              <a:tabLst>
                <a:tab pos="457200" algn="l"/>
              </a:tabLst>
            </a:pPr>
            <a:r>
              <a:rPr lang="en-IN" sz="2200" b="1" u="sng" dirty="0">
                <a:latin typeface="Calibri" panose="020F0502020204030204" pitchFamily="34" charset="0"/>
                <a:cs typeface="Calibri" panose="020F0502020204030204" pitchFamily="34" charset="0"/>
              </a:rPr>
              <a:t>NOTE</a:t>
            </a:r>
            <a:r>
              <a:rPr lang="en-IN" sz="2200" dirty="0">
                <a:latin typeface="Calibri" panose="020F0502020204030204" pitchFamily="34" charset="0"/>
                <a:cs typeface="Calibri" panose="020F0502020204030204" pitchFamily="34" charset="0"/>
              </a:rPr>
              <a:t>-In order to protect yourself from dictionary or brute-force attacks, you need to implement an account lockout policy that will lock the account after a few invalid password attempts. You can follow these </a:t>
            </a:r>
            <a:r>
              <a:rPr lang="en-IN" sz="2200" u="sng" dirty="0">
                <a:latin typeface="Calibri" panose="020F0502020204030204" pitchFamily="34" charset="0"/>
                <a:cs typeface="Calibri" panose="020F0502020204030204" pitchFamily="34" charset="0"/>
                <a:hlinkClick r:id="rId2"/>
              </a:rPr>
              <a:t>account lockout best practices</a:t>
            </a:r>
            <a:r>
              <a:rPr lang="en-IN" sz="2200" dirty="0">
                <a:latin typeface="Calibri" panose="020F0502020204030204" pitchFamily="34" charset="0"/>
                <a:cs typeface="Calibri" panose="020F0502020204030204" pitchFamily="34" charset="0"/>
              </a:rPr>
              <a:t> in order to set it up correctly.</a:t>
            </a:r>
          </a:p>
          <a:p>
            <a:pPr marL="342900" lvl="0" indent="-249238" algn="just">
              <a:lnSpc>
                <a:spcPct val="150000"/>
              </a:lnSpc>
              <a:spcAft>
                <a:spcPts val="800"/>
              </a:spcAft>
              <a:buSzPts val="1000"/>
              <a:buFont typeface="Arial" panose="020B0604020202020204" pitchFamily="34" charset="0"/>
              <a:buChar char="•"/>
              <a:tabLst>
                <a:tab pos="457200" algn="l"/>
              </a:tabLst>
            </a:pP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286974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9978977" cy="1122400"/>
          </a:xfrm>
        </p:spPr>
        <p:txBody>
          <a:bodyPr/>
          <a:lstStyle/>
          <a:p>
            <a:pPr lvl="0"/>
            <a:r>
              <a:rPr lang="en-IN" sz="2400" b="1" dirty="0" smtClean="0"/>
              <a:t>6. SQL </a:t>
            </a:r>
            <a:r>
              <a:rPr lang="en-IN" sz="2400" b="1" dirty="0"/>
              <a:t>injection attack </a:t>
            </a:r>
            <a:r>
              <a:rPr lang="en-IN" sz="2400" b="1" dirty="0" smtClean="0"/>
              <a:t>-</a:t>
            </a:r>
            <a:endParaRPr lang="en-IN" sz="2400" dirty="0"/>
          </a:p>
        </p:txBody>
      </p:sp>
      <p:sp>
        <p:nvSpPr>
          <p:cNvPr id="3" name="Rectangle 2"/>
          <p:cNvSpPr/>
          <p:nvPr/>
        </p:nvSpPr>
        <p:spPr>
          <a:xfrm>
            <a:off x="294575" y="1408365"/>
            <a:ext cx="11229553" cy="5011628"/>
          </a:xfrm>
          <a:prstGeom prst="rect">
            <a:avLst/>
          </a:prstGeom>
        </p:spPr>
        <p:txBody>
          <a:bodyPr wrap="square">
            <a:spAutoFit/>
          </a:bodyPr>
          <a:lstStyle/>
          <a:p>
            <a:pPr marL="342900" lvl="0" indent="-342900" algn="just">
              <a:lnSpc>
                <a:spcPct val="150000"/>
              </a:lnSpc>
              <a:spcBef>
                <a:spcPts val="1500"/>
              </a:spcBef>
              <a:spcAft>
                <a:spcPts val="2250"/>
              </a:spcAft>
              <a:buFont typeface="Symbol" panose="05050102010706020507" pitchFamily="18" charset="2"/>
              <a:buChar char=""/>
            </a:pPr>
            <a:r>
              <a:rPr lang="en-IN" sz="2400" dirty="0">
                <a:solidFill>
                  <a:schemeClr val="tx1"/>
                </a:solidFill>
                <a:latin typeface="Calibri" panose="020F0502020204030204" pitchFamily="34" charset="0"/>
                <a:ea typeface="Times New Roman" panose="02020603050405020304" pitchFamily="18" charset="0"/>
                <a:cs typeface="Calibri" panose="020F0502020204030204" pitchFamily="34" charset="0"/>
              </a:rPr>
              <a:t>SQL injection has become a common issue with database-driven websites. It occurs when a malefactor executes a SQL query to the database via the input data from the client to server. SQL commands are inserted into data-plane input (for example, instead of the login or password) in order to run predefined SQL commands. </a:t>
            </a:r>
            <a:endParaRPr lang="en-IN" sz="2400"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spcBef>
                <a:spcPts val="1500"/>
              </a:spcBef>
              <a:spcAft>
                <a:spcPts val="2250"/>
              </a:spcAft>
              <a:buFont typeface="Symbol" panose="05050102010706020507" pitchFamily="18" charset="2"/>
              <a:buChar char=""/>
            </a:pPr>
            <a:r>
              <a:rPr lang="en-IN" sz="2400" dirty="0">
                <a:latin typeface="Calibri" panose="020F0502020204030204" pitchFamily="34" charset="0"/>
                <a:cs typeface="Calibri" panose="020F0502020204030204" pitchFamily="34" charset="0"/>
              </a:rPr>
              <a:t>A successful SQL injection exploit can read sensitive data from the database, modify (insert, update or delete) database data, execute administration operations (such as shutdown) on the database, recover the content of a given file, and, in some cases, issue commands to the operating system.</a:t>
            </a:r>
            <a:endParaRPr lang="en-IN" sz="24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2494619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59071"/>
            <a:ext cx="9992424" cy="1122400"/>
          </a:xfrm>
        </p:spPr>
        <p:txBody>
          <a:bodyPr/>
          <a:lstStyle/>
          <a:p>
            <a:r>
              <a:rPr lang="en-IN" sz="2400" b="1" dirty="0"/>
              <a:t>SQL injection attack -</a:t>
            </a:r>
            <a:endParaRPr lang="en-IN" sz="2400" dirty="0"/>
          </a:p>
        </p:txBody>
      </p:sp>
      <p:sp>
        <p:nvSpPr>
          <p:cNvPr id="3" name="Rectangle 2"/>
          <p:cNvSpPr/>
          <p:nvPr/>
        </p:nvSpPr>
        <p:spPr>
          <a:xfrm>
            <a:off x="294575" y="1381470"/>
            <a:ext cx="11175765" cy="5116785"/>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For example, a web form on a website might request a user’s account name and then send it to the database in order to pull up the associated account information using dynamic SQL like this:</a:t>
            </a:r>
          </a:p>
          <a:p>
            <a:pPr marL="981075" lvl="0" indent="-268288">
              <a:buFont typeface="Wingdings" panose="05000000000000000000" pitchFamily="2" charset="2"/>
              <a:buChar char="Ø"/>
            </a:pPr>
            <a:r>
              <a:rPr lang="en-IN" sz="2200" b="1" dirty="0">
                <a:latin typeface="Calibri" panose="020F0502020204030204" pitchFamily="34" charset="0"/>
                <a:ea typeface="Times New Roman" panose="02020603050405020304" pitchFamily="18" charset="0"/>
                <a:cs typeface="Calibri" panose="020F0502020204030204" pitchFamily="34" charset="0"/>
              </a:rPr>
              <a:t>“SELECT * FROM users WHERE account = ‘“ + </a:t>
            </a:r>
            <a:r>
              <a:rPr lang="en-IN" sz="2200" b="1" dirty="0" err="1">
                <a:latin typeface="Calibri" panose="020F0502020204030204" pitchFamily="34" charset="0"/>
                <a:ea typeface="Times New Roman" panose="02020603050405020304" pitchFamily="18" charset="0"/>
                <a:cs typeface="Calibri" panose="020F0502020204030204" pitchFamily="34" charset="0"/>
              </a:rPr>
              <a:t>userProvidedAccountNumber</a:t>
            </a:r>
            <a:r>
              <a:rPr lang="en-IN" sz="2200" b="1" dirty="0">
                <a:latin typeface="Calibri" panose="020F0502020204030204" pitchFamily="34" charset="0"/>
                <a:ea typeface="Times New Roman" panose="02020603050405020304" pitchFamily="18" charset="0"/>
                <a:cs typeface="Calibri" panose="020F0502020204030204" pitchFamily="34" charset="0"/>
              </a:rPr>
              <a:t> </a:t>
            </a:r>
            <a:r>
              <a:rPr lang="en-IN" sz="2200" b="1" dirty="0" smtClean="0">
                <a:latin typeface="Calibri" panose="020F0502020204030204" pitchFamily="34" charset="0"/>
                <a:ea typeface="Times New Roman" panose="02020603050405020304" pitchFamily="18" charset="0"/>
                <a:cs typeface="Calibri" panose="020F0502020204030204" pitchFamily="34" charset="0"/>
              </a:rPr>
              <a:t>+”’;”</a:t>
            </a:r>
            <a:r>
              <a:rPr lang="en-IN" sz="2400" dirty="0"/>
              <a:t> </a:t>
            </a:r>
            <a:endParaRPr lang="en-IN" sz="2400" dirty="0" smtClean="0"/>
          </a:p>
          <a:p>
            <a:pPr marL="342900" lvl="0" indent="-342900">
              <a:lnSpc>
                <a:spcPct val="150000"/>
              </a:lnSpc>
              <a:buFont typeface="Arial" panose="020B0604020202020204" pitchFamily="34" charset="0"/>
              <a:buChar char="•"/>
            </a:pPr>
            <a:r>
              <a:rPr lang="en-IN" sz="2400" dirty="0" smtClean="0">
                <a:latin typeface="Calibri" panose="020F0502020204030204" pitchFamily="34" charset="0"/>
                <a:cs typeface="Calibri" panose="020F0502020204030204" pitchFamily="34" charset="0"/>
              </a:rPr>
              <a:t>While </a:t>
            </a:r>
            <a:r>
              <a:rPr lang="en-IN" sz="2400" dirty="0">
                <a:latin typeface="Calibri" panose="020F0502020204030204" pitchFamily="34" charset="0"/>
                <a:cs typeface="Calibri" panose="020F0502020204030204" pitchFamily="34" charset="0"/>
              </a:rPr>
              <a:t>this works for users who are properly entering their account number, it leaves a hole for attackers. For example, if someone decided to provide an account number of </a:t>
            </a:r>
            <a:r>
              <a:rPr lang="en-IN" sz="2400" i="1" dirty="0">
                <a:latin typeface="Calibri" panose="020F0502020204030204" pitchFamily="34" charset="0"/>
                <a:cs typeface="Calibri" panose="020F0502020204030204" pitchFamily="34" charset="0"/>
              </a:rPr>
              <a:t>“‘ or ‘1’ = ‘1’”</a:t>
            </a:r>
            <a:r>
              <a:rPr lang="en-IN" sz="2400" dirty="0">
                <a:latin typeface="Calibri" panose="020F0502020204030204" pitchFamily="34" charset="0"/>
                <a:cs typeface="Calibri" panose="020F0502020204030204" pitchFamily="34" charset="0"/>
              </a:rPr>
              <a:t>, that would result in a query string of:</a:t>
            </a:r>
          </a:p>
          <a:p>
            <a:pPr marL="901700" lvl="0" indent="-188913">
              <a:lnSpc>
                <a:spcPct val="150000"/>
              </a:lnSpc>
              <a:buFont typeface="Wingdings" panose="05000000000000000000" pitchFamily="2" charset="2"/>
              <a:buChar char="Ø"/>
              <a:tabLst>
                <a:tab pos="901700" algn="l"/>
              </a:tabLst>
            </a:pPr>
            <a:r>
              <a:rPr lang="en-IN" sz="2200" b="1" dirty="0">
                <a:latin typeface="Calibri" panose="020F0502020204030204" pitchFamily="34" charset="0"/>
                <a:cs typeface="Calibri" panose="020F0502020204030204" pitchFamily="34" charset="0"/>
              </a:rPr>
              <a:t>“SELECT * FROM users WHERE account = ‘’ or ‘1’ = ‘1’;”</a:t>
            </a:r>
            <a:endParaRPr lang="en-IN" sz="2200" dirty="0">
              <a:latin typeface="Calibri" panose="020F0502020204030204" pitchFamily="34" charset="0"/>
              <a:cs typeface="Calibri" panose="020F0502020204030204" pitchFamily="34" charset="0"/>
            </a:endParaRPr>
          </a:p>
          <a:p>
            <a:pPr marL="1169988" lvl="0" indent="-268288" algn="just">
              <a:lnSpc>
                <a:spcPct val="150000"/>
              </a:lnSpc>
              <a:spcAft>
                <a:spcPts val="2100"/>
              </a:spcAft>
              <a:buFont typeface="Wingdings" panose="05000000000000000000" pitchFamily="2" charset="2"/>
              <a:buChar char=""/>
            </a:pPr>
            <a:endParaRPr lang="en-IN" sz="22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5984690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9992424" cy="1122400"/>
          </a:xfrm>
        </p:spPr>
        <p:txBody>
          <a:bodyPr/>
          <a:lstStyle/>
          <a:p>
            <a:r>
              <a:rPr lang="en-IN" sz="2400" b="1" dirty="0"/>
              <a:t>SQL injection attack -</a:t>
            </a:r>
            <a:endParaRPr lang="en-IN" sz="2400" dirty="0"/>
          </a:p>
        </p:txBody>
      </p:sp>
      <p:sp>
        <p:nvSpPr>
          <p:cNvPr id="3" name="Rectangle 2"/>
          <p:cNvSpPr/>
          <p:nvPr/>
        </p:nvSpPr>
        <p:spPr>
          <a:xfrm>
            <a:off x="294576" y="1408365"/>
            <a:ext cx="11360800" cy="4736361"/>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Because </a:t>
            </a:r>
            <a:r>
              <a:rPr lang="en-IN" sz="2400" i="1" dirty="0">
                <a:latin typeface="Calibri" panose="020F0502020204030204" pitchFamily="34" charset="0"/>
                <a:ea typeface="Times New Roman" panose="02020603050405020304" pitchFamily="18" charset="0"/>
                <a:cs typeface="Calibri" panose="020F0502020204030204" pitchFamily="34" charset="0"/>
              </a:rPr>
              <a:t>‘1’ = ‘1’</a:t>
            </a:r>
            <a:r>
              <a:rPr lang="en-IN" sz="2400" dirty="0">
                <a:latin typeface="Calibri" panose="020F0502020204030204" pitchFamily="34" charset="0"/>
                <a:ea typeface="Times New Roman" panose="02020603050405020304" pitchFamily="18" charset="0"/>
                <a:cs typeface="Calibri" panose="020F0502020204030204" pitchFamily="34" charset="0"/>
              </a:rPr>
              <a:t> always evaluates to TRUE, the database will return the data for all users instead of just a single user.</a:t>
            </a:r>
          </a:p>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The vulnerability to this type of cyber security attack depends on the fact that SQL makes no real distinction between the control and data planes. Therefore, SQL injections work mostly if a website uses dynamic SQL. Additionally, SQL injection is very common with PHP and ASP applications due to the prevalence of older functional interfaces. J2EE and ASP.NET applications are less likely to have easily exploited SQL injections because of the nature of the programmatic interfaces </a:t>
            </a:r>
            <a:r>
              <a:rPr lang="en-IN" sz="2400" dirty="0" smtClean="0">
                <a:latin typeface="Calibri" panose="020F0502020204030204" pitchFamily="34" charset="0"/>
                <a:ea typeface="Times New Roman" panose="02020603050405020304" pitchFamily="18" charset="0"/>
                <a:cs typeface="Calibri" panose="020F0502020204030204" pitchFamily="34" charset="0"/>
              </a:rPr>
              <a:t>available.</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4208657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85965"/>
            <a:ext cx="10005870" cy="1122400"/>
          </a:xfrm>
        </p:spPr>
        <p:txBody>
          <a:bodyPr/>
          <a:lstStyle/>
          <a:p>
            <a:r>
              <a:rPr lang="en-IN" b="1" dirty="0" smtClean="0"/>
              <a:t>Types Of Data Security And Their Importance - </a:t>
            </a:r>
            <a:endParaRPr lang="en-IN" dirty="0"/>
          </a:p>
        </p:txBody>
      </p:sp>
      <p:sp>
        <p:nvSpPr>
          <p:cNvPr id="3" name="Rectangle 2"/>
          <p:cNvSpPr/>
          <p:nvPr/>
        </p:nvSpPr>
        <p:spPr>
          <a:xfrm>
            <a:off x="281130" y="1408365"/>
            <a:ext cx="11027846" cy="3010248"/>
          </a:xfrm>
          <a:prstGeom prst="rect">
            <a:avLst/>
          </a:prstGeom>
        </p:spPr>
        <p:txBody>
          <a:bodyPr wrap="square">
            <a:spAutoFit/>
          </a:bodyPr>
          <a:lstStyle/>
          <a:p>
            <a:pPr marL="342900" indent="-342900" algn="just">
              <a:lnSpc>
                <a:spcPct val="150000"/>
              </a:lnSpc>
              <a:spcAft>
                <a:spcPts val="750"/>
              </a:spcAft>
              <a:buFont typeface="Arial" panose="020B0604020202020204" pitchFamily="34" charset="0"/>
              <a:buChar char="•"/>
            </a:pPr>
            <a:r>
              <a:rPr lang="en-IN" sz="2400" dirty="0">
                <a:latin typeface="Calibri" panose="020F0502020204030204" pitchFamily="34" charset="0"/>
                <a:ea typeface="Times New Roman" panose="02020603050405020304" pitchFamily="18" charset="0"/>
                <a:cs typeface="Calibri" panose="020F0502020204030204" pitchFamily="34" charset="0"/>
              </a:rPr>
              <a:t>Data security software protects a computer/network from online threats when connected to the internet. </a:t>
            </a:r>
            <a:endParaRPr lang="en-IN" sz="2400" dirty="0" smtClean="0">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150000"/>
              </a:lnSpc>
              <a:spcAft>
                <a:spcPts val="750"/>
              </a:spcAft>
              <a:buFont typeface="Arial" panose="020B0604020202020204" pitchFamily="34" charset="0"/>
              <a:buChar char="•"/>
            </a:pPr>
            <a:r>
              <a:rPr lang="en-IN" sz="2400" dirty="0" smtClean="0">
                <a:latin typeface="Calibri" panose="020F0502020204030204" pitchFamily="34" charset="0"/>
                <a:ea typeface="Times New Roman" panose="02020603050405020304" pitchFamily="18" charset="0"/>
                <a:cs typeface="Calibri" panose="020F0502020204030204" pitchFamily="34" charset="0"/>
              </a:rPr>
              <a:t>The </a:t>
            </a:r>
            <a:r>
              <a:rPr lang="en-IN" sz="2400" dirty="0">
                <a:latin typeface="Calibri" panose="020F0502020204030204" pitchFamily="34" charset="0"/>
                <a:ea typeface="Times New Roman" panose="02020603050405020304" pitchFamily="18" charset="0"/>
                <a:cs typeface="Calibri" panose="020F0502020204030204" pitchFamily="34" charset="0"/>
              </a:rPr>
              <a:t>data security software may also protect other areas such as programs or operating-system for an entire application. </a:t>
            </a:r>
            <a:endParaRPr lang="en-IN" sz="2400" dirty="0" smtClean="0">
              <a:latin typeface="Calibri" panose="020F0502020204030204" pitchFamily="34" charset="0"/>
              <a:ea typeface="Times New Roman" panose="02020603050405020304" pitchFamily="18" charset="0"/>
              <a:cs typeface="Calibri" panose="020F0502020204030204" pitchFamily="34" charset="0"/>
            </a:endParaRPr>
          </a:p>
          <a:p>
            <a:pPr marL="342900" indent="-342900" algn="just">
              <a:lnSpc>
                <a:spcPct val="150000"/>
              </a:lnSpc>
              <a:spcAft>
                <a:spcPts val="750"/>
              </a:spcAft>
              <a:buFont typeface="Arial" panose="020B0604020202020204" pitchFamily="34" charset="0"/>
              <a:buChar char="•"/>
            </a:pPr>
            <a:r>
              <a:rPr lang="en-IN" sz="2400" dirty="0" smtClean="0">
                <a:latin typeface="Calibri" panose="020F0502020204030204" pitchFamily="34" charset="0"/>
                <a:ea typeface="Times New Roman" panose="02020603050405020304" pitchFamily="18" charset="0"/>
                <a:cs typeface="Calibri" panose="020F0502020204030204" pitchFamily="34" charset="0"/>
              </a:rPr>
              <a:t>Its </a:t>
            </a:r>
            <a:r>
              <a:rPr lang="en-IN" sz="2400" dirty="0">
                <a:latin typeface="Calibri" panose="020F0502020204030204" pitchFamily="34" charset="0"/>
                <a:ea typeface="Times New Roman" panose="02020603050405020304" pitchFamily="18" charset="0"/>
                <a:cs typeface="Calibri" panose="020F0502020204030204" pitchFamily="34" charset="0"/>
              </a:rPr>
              <a:t>goal is to recognize rules and actions to apply against strikes on internet security</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03783256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72518"/>
            <a:ext cx="11360800" cy="1122400"/>
          </a:xfrm>
        </p:spPr>
        <p:txBody>
          <a:bodyPr/>
          <a:lstStyle/>
          <a:p>
            <a:r>
              <a:rPr lang="en-IN" sz="2400" b="1" dirty="0"/>
              <a:t>SQL injection attack -</a:t>
            </a:r>
            <a:endParaRPr lang="en-IN" sz="2400" dirty="0"/>
          </a:p>
        </p:txBody>
      </p:sp>
      <p:sp>
        <p:nvSpPr>
          <p:cNvPr id="3" name="Rectangle 2"/>
          <p:cNvSpPr/>
          <p:nvPr/>
        </p:nvSpPr>
        <p:spPr>
          <a:xfrm>
            <a:off x="294577" y="1394918"/>
            <a:ext cx="11360800" cy="3359061"/>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In order to protect yourself from a SQL injection attacks, apply least0privilege model of permissions in your databases. Stick to stored procedures (make sure that these procedures don’t include any dynamic SQL) and prepared statements (parameterized queries). The code that is executed against the database must be strong enough to prevent injection attacks. In addition, validate input data against a white list at the application level.</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568010709"/>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59071"/>
            <a:ext cx="10005870" cy="1122400"/>
          </a:xfrm>
        </p:spPr>
        <p:txBody>
          <a:bodyPr/>
          <a:lstStyle/>
          <a:p>
            <a:r>
              <a:rPr lang="en-IN" sz="2400" b="1" dirty="0" smtClean="0"/>
              <a:t>7. Cross-site </a:t>
            </a:r>
            <a:r>
              <a:rPr lang="en-IN" sz="2400" b="1" dirty="0"/>
              <a:t>scripting (XSS) attack </a:t>
            </a:r>
            <a:r>
              <a:rPr lang="en-IN" sz="2400" b="1" dirty="0" smtClean="0"/>
              <a:t>-</a:t>
            </a:r>
            <a:endParaRPr lang="en-IN" sz="2400" dirty="0"/>
          </a:p>
        </p:txBody>
      </p:sp>
      <p:sp>
        <p:nvSpPr>
          <p:cNvPr id="3" name="Rectangle 2"/>
          <p:cNvSpPr/>
          <p:nvPr/>
        </p:nvSpPr>
        <p:spPr>
          <a:xfrm>
            <a:off x="294577" y="1381471"/>
            <a:ext cx="11121976" cy="3628366"/>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XSS attacks use third-party web resources to run scripts in the victim’s web browser or scriptable application. Specifically, the attacker injects a payload with malicious JavaScript into a website’s database. When the victim requests a page from the website, the website transmits the page, with the attacker’s payload as part of the HTML body, to the victim’s browser, which executes the malicious script. </a:t>
            </a:r>
            <a:endParaRPr lang="en-IN" sz="2400" dirty="0" smtClean="0">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spcAft>
                <a:spcPts val="2100"/>
              </a:spcAft>
              <a:buFont typeface="Symbol" panose="05050102010706020507" pitchFamily="18" charset="2"/>
              <a:buChar char=""/>
            </a:pP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28208180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45624"/>
            <a:ext cx="9992423" cy="1122400"/>
          </a:xfrm>
        </p:spPr>
        <p:txBody>
          <a:bodyPr/>
          <a:lstStyle/>
          <a:p>
            <a:r>
              <a:rPr lang="en-IN" sz="2400" b="1" dirty="0"/>
              <a:t>Cross-site scripting (XSS) attack -</a:t>
            </a:r>
            <a:endParaRPr lang="en-IN" sz="2400" dirty="0"/>
          </a:p>
        </p:txBody>
      </p:sp>
      <p:sp>
        <p:nvSpPr>
          <p:cNvPr id="3" name="Rectangle 2"/>
          <p:cNvSpPr/>
          <p:nvPr/>
        </p:nvSpPr>
        <p:spPr>
          <a:xfrm>
            <a:off x="281130" y="1368025"/>
            <a:ext cx="11360800" cy="335668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For example, it might send the victim’s cookie to the attacker’s server, and the attacker can extract it and use it for session hijacking. The most dangerous consequences occur when XSS is used to exploit additional vulnerabilities. These vulnerabilities can enable an attacker to not only steal cookies, but also log key strokes, capture screenshots, discover and collect network information, and remotely access and control the victim’s machine. </a:t>
            </a:r>
            <a:endParaRPr lang="en-IN" sz="2400" dirty="0"/>
          </a:p>
        </p:txBody>
      </p:sp>
      <p:pic>
        <p:nvPicPr>
          <p:cNvPr id="5" name="Picture 4" descr="https://blog.netwrix.com/wp-content/uploads/2018/05/CA_cyberattacks_xssattack.png"/>
          <p:cNvPicPr/>
          <p:nvPr/>
        </p:nvPicPr>
        <p:blipFill>
          <a:blip r:embed="rId2">
            <a:extLst>
              <a:ext uri="{28A0092B-C50C-407E-A947-70E740481C1C}">
                <a14:useLocalDpi xmlns:a14="http://schemas.microsoft.com/office/drawing/2010/main" val="0"/>
              </a:ext>
            </a:extLst>
          </a:blip>
          <a:srcRect/>
          <a:stretch>
            <a:fillRect/>
          </a:stretch>
        </p:blipFill>
        <p:spPr bwMode="auto">
          <a:xfrm>
            <a:off x="2897020" y="4161305"/>
            <a:ext cx="6129020" cy="2381250"/>
          </a:xfrm>
          <a:prstGeom prst="rect">
            <a:avLst/>
          </a:prstGeom>
          <a:noFill/>
          <a:ln>
            <a:noFill/>
          </a:ln>
        </p:spPr>
      </p:pic>
    </p:spTree>
    <p:extLst>
      <p:ext uri="{BB962C8B-B14F-4D97-AF65-F5344CB8AC3E}">
        <p14:creationId xmlns:p14="http://schemas.microsoft.com/office/powerpoint/2010/main" val="230188083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75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9965530" cy="1122400"/>
          </a:xfrm>
        </p:spPr>
        <p:txBody>
          <a:bodyPr/>
          <a:lstStyle/>
          <a:p>
            <a:r>
              <a:rPr lang="en-IN" sz="2400" b="1" dirty="0"/>
              <a:t>Cross-site scripting (XSS) attack -</a:t>
            </a:r>
            <a:endParaRPr lang="en-IN" sz="2400" dirty="0"/>
          </a:p>
        </p:txBody>
      </p:sp>
      <p:sp>
        <p:nvSpPr>
          <p:cNvPr id="3" name="Rectangle 2"/>
          <p:cNvSpPr/>
          <p:nvPr/>
        </p:nvSpPr>
        <p:spPr>
          <a:xfrm>
            <a:off x="294576" y="1408365"/>
            <a:ext cx="11360800" cy="5290359"/>
          </a:xfrm>
          <a:prstGeom prst="rect">
            <a:avLst/>
          </a:prstGeom>
        </p:spPr>
        <p:txBody>
          <a:bodyPr wrap="square">
            <a:spAutoFit/>
          </a:bodyPr>
          <a:lstStyle/>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While XSS can be taken advantage of within VBScript, ActiveX and Flash, the most widely abused is JavaScript — primarily because JavaScript is supported widely on the web.</a:t>
            </a:r>
          </a:p>
          <a:p>
            <a:pPr marL="342900" lvl="0" indent="-342900" algn="just">
              <a:lnSpc>
                <a:spcPct val="150000"/>
              </a:lnSpc>
              <a:spcAft>
                <a:spcPts val="21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To defend against XSS attacks, developers can sanitize data input by users in an HTTP request before reflecting it back. Make sure all data is validated, filtered or escaped before echoing anything back to the user, such as the values of query parameters during searches. Convert special characters such as ?, &amp;, /, &lt;, &gt; and spaces to their respective HTML or URL encoded equivalents. Give users the option to disable client-side scripts.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61200027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72518"/>
            <a:ext cx="10005870" cy="1122400"/>
          </a:xfrm>
        </p:spPr>
        <p:txBody>
          <a:bodyPr/>
          <a:lstStyle/>
          <a:p>
            <a:r>
              <a:rPr lang="en-IN" sz="2400" b="1" dirty="0" smtClean="0"/>
              <a:t>8. Eavesdropping </a:t>
            </a:r>
            <a:r>
              <a:rPr lang="en-IN" sz="2400" b="1" dirty="0"/>
              <a:t>attack </a:t>
            </a:r>
            <a:r>
              <a:rPr lang="en-IN" sz="2400" b="1" dirty="0" smtClean="0"/>
              <a:t>-</a:t>
            </a:r>
            <a:endParaRPr lang="en-IN" sz="2400" dirty="0"/>
          </a:p>
        </p:txBody>
      </p:sp>
      <p:sp>
        <p:nvSpPr>
          <p:cNvPr id="3" name="Rectangle 2"/>
          <p:cNvSpPr/>
          <p:nvPr/>
        </p:nvSpPr>
        <p:spPr>
          <a:xfrm>
            <a:off x="281130" y="1125977"/>
            <a:ext cx="11135423" cy="5616922"/>
          </a:xfrm>
          <a:prstGeom prst="rect">
            <a:avLst/>
          </a:prstGeom>
        </p:spPr>
        <p:txBody>
          <a:bodyPr wrap="square">
            <a:spAutoFit/>
          </a:bodyPr>
          <a:lstStyle/>
          <a:p>
            <a:pPr marL="571500" indent="-342900" algn="just">
              <a:lnSpc>
                <a:spcPct val="150000"/>
              </a:lnSpc>
              <a:spcAft>
                <a:spcPts val="2100"/>
              </a:spcAft>
              <a:buFont typeface="Arial" panose="020B0604020202020204" pitchFamily="34" charset="0"/>
              <a:buChar char="•"/>
            </a:pPr>
            <a:r>
              <a:rPr lang="en-IN" sz="2400" dirty="0">
                <a:latin typeface="Calibri" panose="020F0502020204030204" pitchFamily="34" charset="0"/>
                <a:ea typeface="Times New Roman" panose="02020603050405020304" pitchFamily="18" charset="0"/>
                <a:cs typeface="Calibri" panose="020F0502020204030204" pitchFamily="34" charset="0"/>
              </a:rPr>
              <a:t>Eavesdropping attacks occur through the interception of network traffic. By eavesdropping, an attacker can obtain passwords, credit card numbers and other confidential information that a user might be sending over the network. </a:t>
            </a:r>
            <a:endParaRPr lang="en-IN" sz="2400" dirty="0" smtClean="0">
              <a:latin typeface="Calibri" panose="020F0502020204030204" pitchFamily="34" charset="0"/>
              <a:ea typeface="Times New Roman" panose="02020603050405020304" pitchFamily="18" charset="0"/>
              <a:cs typeface="Calibri" panose="020F0502020204030204" pitchFamily="34" charset="0"/>
            </a:endParaRPr>
          </a:p>
          <a:p>
            <a:pPr marL="228600" algn="just">
              <a:lnSpc>
                <a:spcPct val="150000"/>
              </a:lnSpc>
              <a:spcAft>
                <a:spcPts val="2100"/>
              </a:spcAft>
            </a:pPr>
            <a:r>
              <a:rPr lang="en-IN" sz="2400" u="sng" dirty="0">
                <a:latin typeface="Calibri" panose="020F0502020204030204" pitchFamily="34" charset="0"/>
                <a:cs typeface="Calibri" panose="020F0502020204030204" pitchFamily="34" charset="0"/>
              </a:rPr>
              <a:t>Eavesdropping can be passive or active</a:t>
            </a:r>
            <a:r>
              <a:rPr lang="en-IN" sz="2400" u="sng" dirty="0" smtClean="0">
                <a:latin typeface="Calibri" panose="020F0502020204030204" pitchFamily="34" charset="0"/>
                <a:cs typeface="Calibri" panose="020F0502020204030204" pitchFamily="34" charset="0"/>
              </a:rPr>
              <a:t>:</a:t>
            </a:r>
          </a:p>
          <a:p>
            <a:pPr marL="806450" lvl="0" indent="-174625">
              <a:lnSpc>
                <a:spcPct val="150000"/>
              </a:lnSpc>
              <a:buFont typeface="Arial" panose="020B0604020202020204" pitchFamily="34" charset="0"/>
              <a:buChar char="•"/>
            </a:pPr>
            <a:r>
              <a:rPr lang="en-IN" sz="2400" b="1" dirty="0">
                <a:latin typeface="Calibri" panose="020F0502020204030204" pitchFamily="34" charset="0"/>
                <a:cs typeface="Calibri" panose="020F0502020204030204" pitchFamily="34" charset="0"/>
              </a:rPr>
              <a:t>Passive eavesdropping</a:t>
            </a:r>
            <a:r>
              <a:rPr lang="en-IN" sz="2400" dirty="0">
                <a:latin typeface="Calibri" panose="020F0502020204030204" pitchFamily="34" charset="0"/>
                <a:cs typeface="Calibri" panose="020F0502020204030204" pitchFamily="34" charset="0"/>
              </a:rPr>
              <a:t> — A hacker detects the information by listening to the message transmission in the network.</a:t>
            </a:r>
          </a:p>
          <a:p>
            <a:pPr marL="806450" lvl="0" indent="-174625">
              <a:lnSpc>
                <a:spcPct val="150000"/>
              </a:lnSpc>
              <a:buFont typeface="Arial" panose="020B0604020202020204" pitchFamily="34" charset="0"/>
              <a:buChar char="•"/>
            </a:pPr>
            <a:r>
              <a:rPr lang="en-IN" sz="2400" b="1" dirty="0">
                <a:latin typeface="Calibri" panose="020F0502020204030204" pitchFamily="34" charset="0"/>
                <a:cs typeface="Calibri" panose="020F0502020204030204" pitchFamily="34" charset="0"/>
              </a:rPr>
              <a:t>Active eavesdropping</a:t>
            </a:r>
            <a:r>
              <a:rPr lang="en-IN" sz="2400" dirty="0">
                <a:latin typeface="Calibri" panose="020F0502020204030204" pitchFamily="34" charset="0"/>
                <a:cs typeface="Calibri" panose="020F0502020204030204" pitchFamily="34" charset="0"/>
              </a:rPr>
              <a:t> — A hacker actively grabs the information by disguising himself as friendly unit and by sending queries to transmitters. This is called probing, scanning or </a:t>
            </a:r>
            <a:r>
              <a:rPr lang="en-IN" sz="2400" dirty="0" smtClean="0">
                <a:latin typeface="Calibri" panose="020F0502020204030204" pitchFamily="34" charset="0"/>
                <a:cs typeface="Calibri" panose="020F0502020204030204" pitchFamily="34" charset="0"/>
              </a:rPr>
              <a:t>tampering</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395243"/>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59071"/>
            <a:ext cx="11360800" cy="1122400"/>
          </a:xfrm>
        </p:spPr>
        <p:txBody>
          <a:bodyPr/>
          <a:lstStyle/>
          <a:p>
            <a:pPr lvl="0"/>
            <a:r>
              <a:rPr lang="en-IN" sz="2400" b="1" dirty="0" smtClean="0"/>
              <a:t>9. </a:t>
            </a:r>
            <a:r>
              <a:rPr lang="en-IN" sz="2400" b="1" dirty="0"/>
              <a:t>Birthday attack </a:t>
            </a:r>
            <a:r>
              <a:rPr lang="en-IN" sz="2400" b="1" dirty="0" smtClean="0"/>
              <a:t>-</a:t>
            </a:r>
            <a:endParaRPr lang="en-IN" sz="2400" b="1" dirty="0"/>
          </a:p>
        </p:txBody>
      </p:sp>
      <p:sp>
        <p:nvSpPr>
          <p:cNvPr id="3" name="Rectangle 2"/>
          <p:cNvSpPr/>
          <p:nvPr/>
        </p:nvSpPr>
        <p:spPr>
          <a:xfrm>
            <a:off x="281129" y="1381471"/>
            <a:ext cx="11108529" cy="4451668"/>
          </a:xfrm>
          <a:prstGeom prst="rect">
            <a:avLst/>
          </a:prstGeom>
        </p:spPr>
        <p:txBody>
          <a:bodyPr wrap="square">
            <a:spAutoFit/>
          </a:bodyPr>
          <a:lstStyle/>
          <a:p>
            <a:pPr marL="342900" lvl="0" indent="-342900" algn="just">
              <a:lnSpc>
                <a:spcPct val="150000"/>
              </a:lnSpc>
              <a:spcAft>
                <a:spcPts val="2100"/>
              </a:spcAft>
              <a:buSzPts val="1000"/>
              <a:buFont typeface="Symbol" panose="05050102010706020507" pitchFamily="18" charset="2"/>
              <a:buChar char=""/>
              <a:tabLst>
                <a:tab pos="457200" algn="l"/>
              </a:tabLst>
            </a:pPr>
            <a:r>
              <a:rPr lang="en-IN" sz="2400" dirty="0">
                <a:latin typeface="Calibri" panose="020F0502020204030204" pitchFamily="34" charset="0"/>
                <a:ea typeface="Times New Roman" panose="02020603050405020304" pitchFamily="18" charset="0"/>
                <a:cs typeface="Calibri" panose="020F0502020204030204" pitchFamily="34" charset="0"/>
              </a:rPr>
              <a:t>Birthday attacks are made against hash algorithms that are used to verify the integrity of a message, software or digital signature. </a:t>
            </a:r>
          </a:p>
          <a:p>
            <a:pPr marL="342900" lvl="0" indent="-342900" algn="just">
              <a:lnSpc>
                <a:spcPct val="150000"/>
              </a:lnSpc>
              <a:spcAft>
                <a:spcPts val="2100"/>
              </a:spcAft>
              <a:buSzPts val="1000"/>
              <a:buFont typeface="Symbol" panose="05050102010706020507" pitchFamily="18" charset="2"/>
              <a:buChar char=""/>
              <a:tabLst>
                <a:tab pos="457200" algn="l"/>
              </a:tabLst>
            </a:pPr>
            <a:r>
              <a:rPr lang="en-IN" sz="2400" dirty="0">
                <a:latin typeface="Calibri" panose="020F0502020204030204" pitchFamily="34" charset="0"/>
                <a:ea typeface="Times New Roman" panose="02020603050405020304" pitchFamily="18" charset="0"/>
                <a:cs typeface="Calibri" panose="020F0502020204030204" pitchFamily="34" charset="0"/>
              </a:rPr>
              <a:t>A message processed by a hash function produces a message digest (MD) of fixed length, independent of the length of the input message; this MD uniquely characterizes the message. </a:t>
            </a:r>
          </a:p>
          <a:p>
            <a:pPr marL="342900" lvl="0" indent="-342900" algn="just">
              <a:lnSpc>
                <a:spcPct val="150000"/>
              </a:lnSpc>
              <a:spcAft>
                <a:spcPts val="2100"/>
              </a:spcAft>
              <a:buSzPts val="1000"/>
              <a:buFont typeface="Symbol" panose="05050102010706020507" pitchFamily="18" charset="2"/>
              <a:buChar char=""/>
              <a:tabLst>
                <a:tab pos="457200" algn="l"/>
              </a:tabLst>
            </a:pPr>
            <a:r>
              <a:rPr lang="en-IN" sz="2400" dirty="0">
                <a:latin typeface="Calibri" panose="020F0502020204030204" pitchFamily="34" charset="0"/>
                <a:ea typeface="Times New Roman" panose="02020603050405020304" pitchFamily="18" charset="0"/>
                <a:cs typeface="Calibri" panose="020F0502020204030204" pitchFamily="34" charset="0"/>
              </a:rPr>
              <a:t>The birthday attack refers to the probability of finding two random messages that generate the same MD when processed by a hash function.</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103470880"/>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45624"/>
            <a:ext cx="9992424" cy="1122400"/>
          </a:xfrm>
        </p:spPr>
        <p:txBody>
          <a:bodyPr/>
          <a:lstStyle/>
          <a:p>
            <a:r>
              <a:rPr lang="en-IN" sz="2400" b="1" dirty="0" smtClean="0"/>
              <a:t> Birthday </a:t>
            </a:r>
            <a:r>
              <a:rPr lang="en-IN" sz="2400" b="1" dirty="0"/>
              <a:t>attack -</a:t>
            </a:r>
            <a:endParaRPr lang="en-IN" sz="2400" dirty="0"/>
          </a:p>
        </p:txBody>
      </p:sp>
      <p:sp>
        <p:nvSpPr>
          <p:cNvPr id="3" name="Rectangle 2"/>
          <p:cNvSpPr/>
          <p:nvPr/>
        </p:nvSpPr>
        <p:spPr>
          <a:xfrm>
            <a:off x="281129" y="1368024"/>
            <a:ext cx="11360800" cy="1200329"/>
          </a:xfrm>
          <a:prstGeom prst="rect">
            <a:avLst/>
          </a:prstGeom>
        </p:spPr>
        <p:txBody>
          <a:bodyPr wrap="square">
            <a:spAutoFit/>
          </a:bodyPr>
          <a:lstStyle/>
          <a:p>
            <a:pPr marL="342900" indent="-342900">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If an attacker calculates same MD for his message as the user has, he can safely replace the user’s message with his, and the receiver will not be able to detect the replacement even if he compares MDs.</a:t>
            </a:r>
            <a:endParaRPr lang="en-IN" sz="2400" dirty="0"/>
          </a:p>
        </p:txBody>
      </p:sp>
    </p:spTree>
    <p:extLst>
      <p:ext uri="{BB962C8B-B14F-4D97-AF65-F5344CB8AC3E}">
        <p14:creationId xmlns:p14="http://schemas.microsoft.com/office/powerpoint/2010/main" val="328477575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9925189" cy="1122400"/>
          </a:xfrm>
        </p:spPr>
        <p:txBody>
          <a:bodyPr/>
          <a:lstStyle/>
          <a:p>
            <a:pPr lvl="0"/>
            <a:r>
              <a:rPr lang="en-IN" sz="2400" b="1" dirty="0" smtClean="0"/>
              <a:t>10. Malware attack -</a:t>
            </a:r>
            <a:endParaRPr lang="en-IN" sz="2400" b="1" dirty="0"/>
          </a:p>
        </p:txBody>
      </p:sp>
      <p:sp>
        <p:nvSpPr>
          <p:cNvPr id="3" name="Rectangle 2"/>
          <p:cNvSpPr/>
          <p:nvPr/>
        </p:nvSpPr>
        <p:spPr>
          <a:xfrm>
            <a:off x="294576" y="1408365"/>
            <a:ext cx="11360800" cy="4736361"/>
          </a:xfrm>
          <a:prstGeom prst="rect">
            <a:avLst/>
          </a:prstGeom>
        </p:spPr>
        <p:txBody>
          <a:bodyPr wrap="square">
            <a:spAutoFit/>
          </a:bodyPr>
          <a:lstStyle/>
          <a:p>
            <a:pPr algn="just">
              <a:lnSpc>
                <a:spcPct val="150000"/>
              </a:lnSpc>
              <a:spcAft>
                <a:spcPts val="2100"/>
              </a:spcAft>
            </a:pPr>
            <a:r>
              <a:rPr lang="en-IN" sz="2400" dirty="0">
                <a:latin typeface="Calibri" panose="020F0502020204030204" pitchFamily="34" charset="0"/>
                <a:ea typeface="Times New Roman" panose="02020603050405020304" pitchFamily="18" charset="0"/>
                <a:cs typeface="Calibri" panose="020F0502020204030204" pitchFamily="34" charset="0"/>
              </a:rPr>
              <a:t>Malicious software can be described as unwanted software that is installed in your system without your consent. It can attach itself to legitimate code and propagate; it can lurk in useful applications or replicate itself across the Internet. Here are some of the most common types of malware:</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Macro viruses </a:t>
            </a:r>
            <a:r>
              <a:rPr lang="en-IN" sz="2400" dirty="0">
                <a:latin typeface="Calibri" panose="020F0502020204030204" pitchFamily="34" charset="0"/>
                <a:ea typeface="Calibri" panose="020F0502020204030204" pitchFamily="34" charset="0"/>
                <a:cs typeface="Calibri" panose="020F0502020204030204" pitchFamily="34" charset="0"/>
              </a:rPr>
              <a:t>— these viruses infect applications such as Microsoft Word or Excel. Macro viruses attach to an application’s initialization sequence. When the application is opened, the virus executes instructions before transferring control to the application. The virus replicates itself and attaches to other code in the computer system.</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8403553"/>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72517"/>
            <a:ext cx="11360800" cy="1122400"/>
          </a:xfrm>
        </p:spPr>
        <p:txBody>
          <a:bodyPr/>
          <a:lstStyle/>
          <a:p>
            <a:r>
              <a:rPr lang="en-IN" sz="2400" b="1" dirty="0" smtClean="0"/>
              <a:t> Malware </a:t>
            </a:r>
            <a:r>
              <a:rPr lang="en-IN" sz="2400" b="1" dirty="0"/>
              <a:t>attack -</a:t>
            </a:r>
            <a:endParaRPr lang="en-IN" sz="2400" dirty="0"/>
          </a:p>
        </p:txBody>
      </p:sp>
      <p:sp>
        <p:nvSpPr>
          <p:cNvPr id="3" name="Rectangle 2"/>
          <p:cNvSpPr/>
          <p:nvPr/>
        </p:nvSpPr>
        <p:spPr>
          <a:xfrm>
            <a:off x="281129" y="1394917"/>
            <a:ext cx="11027847" cy="4569649"/>
          </a:xfrm>
          <a:prstGeom prst="rect">
            <a:avLst/>
          </a:prstGeom>
        </p:spPr>
        <p:txBody>
          <a:bodyPr wrap="square">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File infectors </a:t>
            </a:r>
            <a:r>
              <a:rPr lang="en-IN" sz="2400" dirty="0">
                <a:latin typeface="Calibri" panose="020F0502020204030204" pitchFamily="34" charset="0"/>
                <a:ea typeface="Calibri" panose="020F0502020204030204" pitchFamily="34" charset="0"/>
                <a:cs typeface="Calibri" panose="020F0502020204030204" pitchFamily="34" charset="0"/>
              </a:rPr>
              <a:t>— File infector viruses usually attach themselves to executable code, such as .exe files. The virus is installed when the code is loaded. Another version of a file infector associates itself with a file by creating a virus file with the same name, but an .exe extension. Therefore, when the file is opened, the virus code will execute.</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System or boot-record infectors </a:t>
            </a:r>
            <a:r>
              <a:rPr lang="en-IN" sz="2400" dirty="0">
                <a:latin typeface="Calibri" panose="020F0502020204030204" pitchFamily="34" charset="0"/>
                <a:ea typeface="Calibri" panose="020F0502020204030204" pitchFamily="34" charset="0"/>
                <a:cs typeface="Calibri" panose="020F0502020204030204" pitchFamily="34" charset="0"/>
              </a:rPr>
              <a:t>— a boot-record virus attaches to the master boot record on hard disks. When the system is started, it will look at the boot sector and load the virus into memory, where it can propagate to other disks and computers.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406466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45624"/>
            <a:ext cx="9978977" cy="1122400"/>
          </a:xfrm>
        </p:spPr>
        <p:txBody>
          <a:bodyPr/>
          <a:lstStyle/>
          <a:p>
            <a:r>
              <a:rPr lang="en-IN" sz="2400" b="1" dirty="0"/>
              <a:t> </a:t>
            </a:r>
            <a:r>
              <a:rPr lang="en-IN" sz="2400" b="1" dirty="0" smtClean="0"/>
              <a:t> Malware </a:t>
            </a:r>
            <a:r>
              <a:rPr lang="en-IN" sz="2400" b="1" dirty="0"/>
              <a:t>attack -</a:t>
            </a:r>
            <a:endParaRPr lang="en-IN" sz="2400" dirty="0"/>
          </a:p>
        </p:txBody>
      </p:sp>
      <p:sp>
        <p:nvSpPr>
          <p:cNvPr id="3" name="Rectangle 2"/>
          <p:cNvSpPr/>
          <p:nvPr/>
        </p:nvSpPr>
        <p:spPr>
          <a:xfrm>
            <a:off x="294576" y="1368025"/>
            <a:ext cx="11360800" cy="5021055"/>
          </a:xfrm>
          <a:prstGeom prst="rect">
            <a:avLst/>
          </a:prstGeom>
        </p:spPr>
        <p:txBody>
          <a:bodyPr wrap="square">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Polymorphic viruses </a:t>
            </a:r>
            <a:r>
              <a:rPr lang="en-IN" sz="2400" dirty="0">
                <a:latin typeface="Calibri" panose="020F0502020204030204" pitchFamily="34" charset="0"/>
                <a:ea typeface="Calibri" panose="020F0502020204030204" pitchFamily="34" charset="0"/>
                <a:cs typeface="Calibri" panose="020F0502020204030204" pitchFamily="34" charset="0"/>
              </a:rPr>
              <a:t>— these viruses conceal themselves through varying cycles of encryption and decryption. The encrypted virus and an associated mutation engine are initially decrypted by a decryption program. The virus proceeds to infect an area of code. The mutation engine then develops a new decryption routine and the virus encrypts the mutation engine and a copy of the virus with an algorithm corresponding to the new decryption routine. The encrypted package of mutation engine and virus is attached to new code, and the process repeats. Such viruses are difficult to detect but have a high level of entropy because of the many modifications of their source code. Anti-virus software or free tools like Process Hacker can use this feature to detect them.</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886138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23" y="285965"/>
            <a:ext cx="9992424" cy="1122400"/>
          </a:xfrm>
        </p:spPr>
        <p:txBody>
          <a:bodyPr/>
          <a:lstStyle/>
          <a:p>
            <a:r>
              <a:rPr lang="en-IN" b="1" dirty="0" smtClean="0"/>
              <a:t>Several Types Of Security</a:t>
            </a:r>
            <a:endParaRPr lang="en-IN" b="1" dirty="0"/>
          </a:p>
        </p:txBody>
      </p:sp>
      <p:sp>
        <p:nvSpPr>
          <p:cNvPr id="3" name="Rectangle 2"/>
          <p:cNvSpPr/>
          <p:nvPr/>
        </p:nvSpPr>
        <p:spPr>
          <a:xfrm>
            <a:off x="308023" y="1408365"/>
            <a:ext cx="11121977" cy="3621504"/>
          </a:xfrm>
          <a:prstGeom prst="rect">
            <a:avLst/>
          </a:prstGeom>
        </p:spPr>
        <p:txBody>
          <a:bodyPr wrap="square">
            <a:spAutoFit/>
          </a:bodyPr>
          <a:lstStyle/>
          <a:p>
            <a:pPr marL="342900" lvl="0" indent="-342900" algn="just">
              <a:lnSpc>
                <a:spcPct val="150000"/>
              </a:lnSpc>
              <a:spcAft>
                <a:spcPts val="750"/>
              </a:spcAft>
              <a:buSzPts val="1000"/>
              <a:buFont typeface="Symbol" panose="05050102010706020507" pitchFamily="18" charset="2"/>
              <a:buChar char=""/>
              <a:tabLst>
                <a:tab pos="457200" algn="l"/>
              </a:tabLst>
            </a:pPr>
            <a:r>
              <a:rPr lang="en-IN" sz="2400" b="1" dirty="0">
                <a:latin typeface="Calibri" panose="020F0502020204030204" pitchFamily="34" charset="0"/>
                <a:ea typeface="Times New Roman" panose="02020603050405020304" pitchFamily="18" charset="0"/>
                <a:cs typeface="Calibri" panose="020F0502020204030204" pitchFamily="34" charset="0"/>
              </a:rPr>
              <a:t>Network Layer Security</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50000"/>
              </a:lnSpc>
              <a:spcAft>
                <a:spcPts val="750"/>
              </a:spcAft>
            </a:pPr>
            <a:r>
              <a:rPr lang="en-IN" sz="2400" dirty="0">
                <a:latin typeface="Calibri" panose="020F0502020204030204" pitchFamily="34" charset="0"/>
                <a:ea typeface="Times New Roman" panose="02020603050405020304" pitchFamily="18" charset="0"/>
                <a:cs typeface="Calibri" panose="020F0502020204030204" pitchFamily="34" charset="0"/>
              </a:rPr>
              <a:t>The cryptographic techniques also protect TCP/IP (Internet protocol) alongside other internet protocols that have been designed for protecting emails on the internet. The techniques include SSL and TLS for the traffic of the website, PGP for email and for network security it’s backed by </a:t>
            </a:r>
            <a:r>
              <a:rPr lang="en-IN" sz="2400" dirty="0" smtClean="0">
                <a:latin typeface="Calibri" panose="020F0502020204030204" pitchFamily="34" charset="0"/>
                <a:ea typeface="Times New Roman" panose="02020603050405020304" pitchFamily="18" charset="0"/>
                <a:cs typeface="Calibri" panose="020F0502020204030204" pitchFamily="34" charset="0"/>
              </a:rPr>
              <a:t>IPSec .</a:t>
            </a:r>
          </a:p>
          <a:p>
            <a:pPr marL="457200" algn="just">
              <a:lnSpc>
                <a:spcPct val="150000"/>
              </a:lnSpc>
              <a:spcAft>
                <a:spcPts val="750"/>
              </a:spcAft>
            </a:pPr>
            <a:endParaRPr lang="en-IN" sz="2400" dirty="0" smtClean="0">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24051190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85965"/>
            <a:ext cx="11360800" cy="1122400"/>
          </a:xfrm>
        </p:spPr>
        <p:txBody>
          <a:bodyPr/>
          <a:lstStyle/>
          <a:p>
            <a:r>
              <a:rPr lang="en-IN" sz="2400" b="1" dirty="0"/>
              <a:t> </a:t>
            </a:r>
            <a:r>
              <a:rPr lang="en-IN" sz="2400" b="1" dirty="0" smtClean="0"/>
              <a:t> Malware </a:t>
            </a:r>
            <a:r>
              <a:rPr lang="en-IN" sz="2400" b="1" dirty="0"/>
              <a:t>attack -</a:t>
            </a:r>
            <a:endParaRPr lang="en-IN" sz="2400" dirty="0"/>
          </a:p>
        </p:txBody>
      </p:sp>
      <p:sp>
        <p:nvSpPr>
          <p:cNvPr id="3" name="Rectangle 2"/>
          <p:cNvSpPr/>
          <p:nvPr/>
        </p:nvSpPr>
        <p:spPr>
          <a:xfrm>
            <a:off x="281130" y="1180355"/>
            <a:ext cx="11360800" cy="5677645"/>
          </a:xfrm>
          <a:prstGeom prst="rect">
            <a:avLst/>
          </a:prstGeom>
        </p:spPr>
        <p:txBody>
          <a:bodyPr wrap="square">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Stealth viruses </a:t>
            </a:r>
            <a:r>
              <a:rPr lang="en-IN" sz="2400" dirty="0">
                <a:latin typeface="Calibri" panose="020F0502020204030204" pitchFamily="34" charset="0"/>
                <a:ea typeface="Calibri" panose="020F0502020204030204" pitchFamily="34" charset="0"/>
                <a:cs typeface="Calibri" panose="020F0502020204030204" pitchFamily="34" charset="0"/>
              </a:rPr>
              <a:t>— Stealth viruses take over system functions to conceal themselves. They do this by compromising malware detection software so that the software will report an infected area as being uninfected. These viruses conceal any increase in the size of an infected file or changes to the file’s date and time of last modification.</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Trojans </a:t>
            </a:r>
            <a:r>
              <a:rPr lang="en-IN" sz="2400" dirty="0">
                <a:latin typeface="Calibri" panose="020F0502020204030204" pitchFamily="34" charset="0"/>
                <a:ea typeface="Calibri" panose="020F0502020204030204" pitchFamily="34" charset="0"/>
                <a:cs typeface="Calibri" panose="020F0502020204030204" pitchFamily="34" charset="0"/>
              </a:rPr>
              <a:t>— A Trojan or a Trojan horse is a program that hides in a useful program and usually has a malicious function. A major difference between viruses and Trojans is that Trojans do not self-replicate. In addition to launching attacks on a system, a Trojan can establish a back door that can be exploited by attackers. For example, a Trojan can be programmed to open a high-numbered port so the hacker can use it to listen and then perform an attack.</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82535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85965"/>
            <a:ext cx="11360800" cy="1122400"/>
          </a:xfrm>
        </p:spPr>
        <p:txBody>
          <a:bodyPr/>
          <a:lstStyle/>
          <a:p>
            <a:r>
              <a:rPr lang="en-IN" sz="2400" b="1" dirty="0"/>
              <a:t> Malware attack -</a:t>
            </a:r>
            <a:endParaRPr lang="en-IN" sz="2400" dirty="0"/>
          </a:p>
        </p:txBody>
      </p:sp>
      <p:sp>
        <p:nvSpPr>
          <p:cNvPr id="3" name="Rectangle 2"/>
          <p:cNvSpPr/>
          <p:nvPr/>
        </p:nvSpPr>
        <p:spPr>
          <a:xfrm>
            <a:off x="294577" y="1031848"/>
            <a:ext cx="11360800" cy="5677645"/>
          </a:xfrm>
          <a:prstGeom prst="rect">
            <a:avLst/>
          </a:prstGeom>
        </p:spPr>
        <p:txBody>
          <a:bodyPr wrap="square">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Logic bombs </a:t>
            </a:r>
            <a:r>
              <a:rPr lang="en-IN" sz="2400" dirty="0">
                <a:latin typeface="Calibri" panose="020F0502020204030204" pitchFamily="34" charset="0"/>
                <a:ea typeface="Calibri" panose="020F0502020204030204" pitchFamily="34" charset="0"/>
                <a:cs typeface="Calibri" panose="020F0502020204030204" pitchFamily="34" charset="0"/>
              </a:rPr>
              <a:t>— a logic bomb is a type of malicious software that is appended to an application and is triggered by a specific occurrence, such as a logical condition or a specific date and time.</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Worms </a:t>
            </a:r>
            <a:r>
              <a:rPr lang="en-IN" sz="2400" dirty="0">
                <a:latin typeface="Calibri" panose="020F0502020204030204" pitchFamily="34" charset="0"/>
                <a:ea typeface="Calibri" panose="020F0502020204030204" pitchFamily="34" charset="0"/>
                <a:cs typeface="Calibri" panose="020F0502020204030204" pitchFamily="34" charset="0"/>
              </a:rPr>
              <a:t>— Worms differ from viruses in that they do not attach to a host file, but are self-contained programs that propagate across networks and computers. Worms are commonly spread through email attachments; opening the attachment activates the worm program. A typical worm exploit involves the worm sending a copy of itself to every contact in an infected computer’s email address In addition to conducting malicious activities, a worm spreading across the internet and overloading email servers can result in denial-of-service attacks against nodes on the network.</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468051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99412"/>
            <a:ext cx="11360800" cy="1122400"/>
          </a:xfrm>
        </p:spPr>
        <p:txBody>
          <a:bodyPr/>
          <a:lstStyle/>
          <a:p>
            <a:r>
              <a:rPr lang="en-IN" sz="2400" b="1" dirty="0"/>
              <a:t> Malware attack -</a:t>
            </a:r>
            <a:endParaRPr lang="en-IN" sz="2400" dirty="0"/>
          </a:p>
        </p:txBody>
      </p:sp>
      <p:sp>
        <p:nvSpPr>
          <p:cNvPr id="3" name="Rectangle 2"/>
          <p:cNvSpPr/>
          <p:nvPr/>
        </p:nvSpPr>
        <p:spPr>
          <a:xfrm>
            <a:off x="281129" y="1163332"/>
            <a:ext cx="11360800" cy="5677645"/>
          </a:xfrm>
          <a:prstGeom prst="rect">
            <a:avLst/>
          </a:prstGeom>
        </p:spPr>
        <p:txBody>
          <a:bodyPr wrap="square">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Droppers </a:t>
            </a:r>
            <a:r>
              <a:rPr lang="en-IN" sz="2400" dirty="0">
                <a:latin typeface="Calibri" panose="020F0502020204030204" pitchFamily="34" charset="0"/>
                <a:ea typeface="Calibri" panose="020F0502020204030204" pitchFamily="34" charset="0"/>
                <a:cs typeface="Calibri" panose="020F0502020204030204" pitchFamily="34" charset="0"/>
              </a:rPr>
              <a:t>— a dropper is a program used to install viruses on computers. In many instances, the dropper is not infected with malicious code and, therefore might not be detected by virus-scanning software. A dropper can also connect to the internet and download updates to virus software that is resident on a compromised system.</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Ransomware</a:t>
            </a:r>
            <a:r>
              <a:rPr lang="en-IN" sz="2400" dirty="0">
                <a:latin typeface="Calibri" panose="020F0502020204030204" pitchFamily="34" charset="0"/>
                <a:ea typeface="Calibri" panose="020F0502020204030204" pitchFamily="34" charset="0"/>
                <a:cs typeface="Calibri" panose="020F0502020204030204" pitchFamily="34" charset="0"/>
              </a:rPr>
              <a:t> — Ransomware is a type of malware that blocks access to the victim’s data and threatens to publish or delete it unless a ransom is paid. While some simple computer ransomware can lock the system in a way that is not difficult for a knowledgeable person to reverse, more advanced malware uses a technique called crypto viral extortion, which encrypts the victim’s files in a way that makes them nearly impossible to recover without the decryption key.</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4624276"/>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23" y="285965"/>
            <a:ext cx="11360800" cy="1122400"/>
          </a:xfrm>
        </p:spPr>
        <p:txBody>
          <a:bodyPr/>
          <a:lstStyle/>
          <a:p>
            <a:r>
              <a:rPr lang="en-IN" sz="2400" b="1" dirty="0"/>
              <a:t> Malware attack -</a:t>
            </a:r>
            <a:endParaRPr lang="en-IN" sz="2400" dirty="0"/>
          </a:p>
        </p:txBody>
      </p:sp>
      <p:sp>
        <p:nvSpPr>
          <p:cNvPr id="3" name="Rectangle 2"/>
          <p:cNvSpPr/>
          <p:nvPr/>
        </p:nvSpPr>
        <p:spPr>
          <a:xfrm>
            <a:off x="308023" y="1408365"/>
            <a:ext cx="11360800" cy="5180905"/>
          </a:xfrm>
          <a:prstGeom prst="rect">
            <a:avLst/>
          </a:prstGeom>
        </p:spPr>
        <p:txBody>
          <a:bodyPr wrap="square">
            <a:spAutoFit/>
          </a:bodyPr>
          <a:lstStyle/>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Adware</a:t>
            </a:r>
            <a:r>
              <a:rPr lang="en-IN" sz="2400" dirty="0">
                <a:latin typeface="Calibri" panose="020F0502020204030204" pitchFamily="34" charset="0"/>
                <a:ea typeface="Calibri" panose="020F0502020204030204" pitchFamily="34" charset="0"/>
                <a:cs typeface="Calibri" panose="020F0502020204030204" pitchFamily="34" charset="0"/>
              </a:rPr>
              <a:t> — Adware is a software application used by companies for marketing purposes; advertising banners are displayed while any program is running. Adware can be automatically downloaded to your system while browsing any website and can be viewed through pop-up windows or through a bar that appears on the computer screen automatically.</a:t>
            </a:r>
          </a:p>
          <a:p>
            <a:pPr marL="342900" lvl="0" indent="-342900" algn="just">
              <a:lnSpc>
                <a:spcPct val="150000"/>
              </a:lnSpc>
              <a:spcAft>
                <a:spcPts val="800"/>
              </a:spcAft>
              <a:buSzPts val="1000"/>
              <a:buFont typeface="Symbol" panose="05050102010706020507" pitchFamily="18" charset="2"/>
              <a:buChar char=""/>
              <a:tabLst>
                <a:tab pos="457200" algn="l"/>
              </a:tabLst>
            </a:pPr>
            <a:r>
              <a:rPr lang="en-IN" sz="2400" b="1" dirty="0">
                <a:latin typeface="Calibri" panose="020F0502020204030204" pitchFamily="34" charset="0"/>
                <a:ea typeface="Calibri" panose="020F0502020204030204" pitchFamily="34" charset="0"/>
                <a:cs typeface="Calibri" panose="020F0502020204030204" pitchFamily="34" charset="0"/>
              </a:rPr>
              <a:t>Spyware</a:t>
            </a:r>
            <a:r>
              <a:rPr lang="en-IN" sz="2400" dirty="0">
                <a:latin typeface="Calibri" panose="020F0502020204030204" pitchFamily="34" charset="0"/>
                <a:ea typeface="Calibri" panose="020F0502020204030204" pitchFamily="34" charset="0"/>
                <a:cs typeface="Calibri" panose="020F0502020204030204" pitchFamily="34" charset="0"/>
              </a:rPr>
              <a:t> — Spyware is a type of program that is installed to collect information about users, their computers or their browsing habits. It tracks everything you do without your knowledge and sends the data to a remote user. It also can download and install other malicious programs from the internet.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595837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72518"/>
            <a:ext cx="11360800" cy="1122400"/>
          </a:xfrm>
        </p:spPr>
        <p:txBody>
          <a:bodyPr/>
          <a:lstStyle/>
          <a:p>
            <a:r>
              <a:rPr lang="en-IN" b="1" dirty="0" smtClean="0"/>
              <a:t>Ways To Prevent Data And Security</a:t>
            </a:r>
            <a:r>
              <a:rPr lang="en-IN" dirty="0" smtClean="0"/>
              <a:t> –</a:t>
            </a:r>
            <a:endParaRPr lang="en-IN" dirty="0"/>
          </a:p>
        </p:txBody>
      </p:sp>
      <p:sp>
        <p:nvSpPr>
          <p:cNvPr id="3" name="Rectangle 2"/>
          <p:cNvSpPr/>
          <p:nvPr/>
        </p:nvSpPr>
        <p:spPr>
          <a:xfrm>
            <a:off x="294577" y="1394918"/>
            <a:ext cx="11360800" cy="5180905"/>
          </a:xfrm>
          <a:prstGeom prst="rect">
            <a:avLst/>
          </a:prstGeom>
        </p:spPr>
        <p:txBody>
          <a:bodyPr wrap="square">
            <a:spAutoFit/>
          </a:bodyPr>
          <a:lstStyle/>
          <a:p>
            <a:pPr>
              <a:lnSpc>
                <a:spcPct val="150000"/>
              </a:lnSpc>
              <a:spcAft>
                <a:spcPts val="800"/>
              </a:spcAft>
            </a:pPr>
            <a:r>
              <a:rPr lang="en-IN" sz="2400" b="1" dirty="0" smtClean="0">
                <a:latin typeface="Calibri" panose="020F0502020204030204" pitchFamily="34" charset="0"/>
                <a:ea typeface="Calibri" panose="020F0502020204030204" pitchFamily="34" charset="0"/>
                <a:cs typeface="Calibri" panose="020F0502020204030204" pitchFamily="34" charset="0"/>
              </a:rPr>
              <a:t>1</a:t>
            </a:r>
            <a:r>
              <a:rPr lang="en-IN" sz="2400" b="1" dirty="0">
                <a:latin typeface="Calibri" panose="020F0502020204030204" pitchFamily="34" charset="0"/>
                <a:ea typeface="Calibri" panose="020F0502020204030204" pitchFamily="34" charset="0"/>
                <a:cs typeface="Calibri" panose="020F0502020204030204" pitchFamily="34" charset="0"/>
              </a:rPr>
              <a:t>. Protect Information:</a:t>
            </a:r>
            <a:r>
              <a:rPr lang="en-IN" sz="2400" dirty="0">
                <a:latin typeface="Calibri" panose="020F0502020204030204" pitchFamily="34" charset="0"/>
                <a:ea typeface="Calibri" panose="020F0502020204030204" pitchFamily="34" charset="0"/>
                <a:cs typeface="Calibri" panose="020F0502020204030204" pitchFamily="34" charset="0"/>
              </a:rPr>
              <a:t> Sensitive information must be protected wherever it is stored </a:t>
            </a:r>
            <a:r>
              <a:rPr lang="en-IN" sz="2400" dirty="0" smtClean="0">
                <a:latin typeface="Calibri" panose="020F0502020204030204" pitchFamily="34" charset="0"/>
                <a:ea typeface="Calibri" panose="020F0502020204030204" pitchFamily="34" charset="0"/>
                <a:cs typeface="Calibri" panose="020F0502020204030204" pitchFamily="34" charset="0"/>
              </a:rPr>
              <a:t>sent or </a:t>
            </a:r>
            <a:r>
              <a:rPr lang="en-IN" sz="2400" dirty="0">
                <a:latin typeface="Calibri" panose="020F0502020204030204" pitchFamily="34" charset="0"/>
                <a:ea typeface="Calibri" panose="020F0502020204030204" pitchFamily="34" charset="0"/>
                <a:cs typeface="Calibri" panose="020F0502020204030204" pitchFamily="34" charset="0"/>
              </a:rPr>
              <a:t>used. Do not reveal personal information inadvertently.</a:t>
            </a:r>
          </a:p>
          <a:p>
            <a:pPr>
              <a:lnSpc>
                <a:spcPct val="150000"/>
              </a:lnSpc>
            </a:pPr>
            <a:r>
              <a:rPr lang="en-IN" sz="2400" b="1" dirty="0">
                <a:latin typeface="Calibri" panose="020F0502020204030204" pitchFamily="34" charset="0"/>
                <a:ea typeface="Calibri" panose="020F0502020204030204" pitchFamily="34" charset="0"/>
                <a:cs typeface="Calibri" panose="020F0502020204030204" pitchFamily="34" charset="0"/>
              </a:rPr>
              <a:t>2. Reduce transfer of data:</a:t>
            </a:r>
            <a:r>
              <a:rPr lang="en-IN" sz="2400" dirty="0">
                <a:latin typeface="Calibri" panose="020F0502020204030204" pitchFamily="34" charset="0"/>
                <a:ea typeface="Calibri" panose="020F0502020204030204" pitchFamily="34" charset="0"/>
                <a:cs typeface="Calibri" panose="020F0502020204030204" pitchFamily="34" charset="0"/>
              </a:rPr>
              <a:t> The organisation should ban shifting data from one device to another external device. Losing removable media will put the data on the disk under risk.</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b="1" dirty="0">
                <a:latin typeface="Calibri" panose="020F0502020204030204" pitchFamily="34" charset="0"/>
                <a:ea typeface="Calibri" panose="020F0502020204030204" pitchFamily="34" charset="0"/>
                <a:cs typeface="Calibri" panose="020F0502020204030204" pitchFamily="34" charset="0"/>
              </a:rPr>
              <a:t>3. Restrict download:</a:t>
            </a:r>
            <a:r>
              <a:rPr lang="en-IN" sz="2400" dirty="0">
                <a:latin typeface="Calibri" panose="020F0502020204030204" pitchFamily="34" charset="0"/>
                <a:ea typeface="Calibri" panose="020F0502020204030204" pitchFamily="34" charset="0"/>
                <a:cs typeface="Calibri" panose="020F0502020204030204" pitchFamily="34" charset="0"/>
              </a:rPr>
              <a:t> Any media that may serve as an allegiance to the hackers should be restricted to download. This could reduce the risk of transferring the downloadable media to an external source.</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b="1" dirty="0">
                <a:latin typeface="Calibri" panose="020F0502020204030204" pitchFamily="34" charset="0"/>
                <a:ea typeface="Calibri" panose="020F0502020204030204" pitchFamily="34" charset="0"/>
                <a:cs typeface="Calibri" panose="020F0502020204030204" pitchFamily="34" charset="0"/>
              </a:rPr>
              <a:t>4. Shred files:</a:t>
            </a:r>
            <a:r>
              <a:rPr lang="en-IN" sz="2400" dirty="0">
                <a:latin typeface="Calibri" panose="020F0502020204030204" pitchFamily="34" charset="0"/>
                <a:ea typeface="Calibri" panose="020F0502020204030204" pitchFamily="34" charset="0"/>
                <a:cs typeface="Calibri" panose="020F0502020204030204" pitchFamily="34" charset="0"/>
              </a:rPr>
              <a:t> The organisation should shred all the files and folder before disposing a storage equipment. There are application which can retrieve information after formatting</a:t>
            </a:r>
            <a:r>
              <a:rPr lang="en-IN" sz="2400" dirty="0" smtClean="0">
                <a:latin typeface="Calibri" panose="020F0502020204030204" pitchFamily="34" charset="0"/>
                <a:ea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568797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164940"/>
            <a:ext cx="11360800" cy="1122400"/>
          </a:xfrm>
        </p:spPr>
        <p:txBody>
          <a:bodyPr/>
          <a:lstStyle/>
          <a:p>
            <a:r>
              <a:rPr lang="en-IN" b="1" dirty="0"/>
              <a:t>Ways To Prevent Data And Security</a:t>
            </a:r>
            <a:r>
              <a:rPr lang="en-IN" dirty="0"/>
              <a:t> –</a:t>
            </a:r>
          </a:p>
        </p:txBody>
      </p:sp>
      <p:sp>
        <p:nvSpPr>
          <p:cNvPr id="3" name="Rectangle 2"/>
          <p:cNvSpPr/>
          <p:nvPr/>
        </p:nvSpPr>
        <p:spPr>
          <a:xfrm>
            <a:off x="294576" y="1225689"/>
            <a:ext cx="11189212" cy="5632311"/>
          </a:xfrm>
          <a:prstGeom prst="rect">
            <a:avLst/>
          </a:prstGeom>
        </p:spPr>
        <p:txBody>
          <a:bodyPr wrap="square">
            <a:spAutoFit/>
          </a:bodyPr>
          <a:lstStyle/>
          <a:p>
            <a:pPr>
              <a:lnSpc>
                <a:spcPct val="150000"/>
              </a:lnSpc>
            </a:pPr>
            <a:r>
              <a:rPr lang="en-IN" sz="2400" b="1" dirty="0">
                <a:latin typeface="Calibri" panose="020F0502020204030204" pitchFamily="34" charset="0"/>
                <a:ea typeface="Calibri" panose="020F0502020204030204" pitchFamily="34" charset="0"/>
                <a:cs typeface="Calibri" panose="020F0502020204030204" pitchFamily="34" charset="0"/>
              </a:rPr>
              <a:t>5. Ban unencrypted device:</a:t>
            </a:r>
            <a:r>
              <a:rPr lang="en-IN" sz="2400" dirty="0">
                <a:latin typeface="Calibri" panose="020F0502020204030204" pitchFamily="34" charset="0"/>
                <a:ea typeface="Calibri" panose="020F0502020204030204" pitchFamily="34" charset="0"/>
                <a:cs typeface="Calibri" panose="020F0502020204030204" pitchFamily="34" charset="0"/>
              </a:rPr>
              <a:t> The institution should have a ban on the device that are unencrypted. Laptops and other portable devices that are unencrypted are prone to attack.</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b="1" dirty="0">
                <a:latin typeface="Calibri" panose="020F0502020204030204" pitchFamily="34" charset="0"/>
                <a:ea typeface="Calibri" panose="020F0502020204030204" pitchFamily="34" charset="0"/>
                <a:cs typeface="Calibri" panose="020F0502020204030204" pitchFamily="34" charset="0"/>
              </a:rPr>
              <a:t>6. Secure transfer:</a:t>
            </a:r>
            <a:r>
              <a:rPr lang="en-IN" sz="2400" dirty="0">
                <a:latin typeface="Calibri" panose="020F0502020204030204" pitchFamily="34" charset="0"/>
                <a:ea typeface="Calibri" panose="020F0502020204030204" pitchFamily="34" charset="0"/>
                <a:cs typeface="Calibri" panose="020F0502020204030204" pitchFamily="34" charset="0"/>
              </a:rPr>
              <a:t> The use of secure courier services and tamper proof packaging while transporting bulk data will help in preventing a breach.</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b="1" dirty="0">
                <a:latin typeface="Calibri" panose="020F0502020204030204" pitchFamily="34" charset="0"/>
                <a:ea typeface="Calibri" panose="020F0502020204030204" pitchFamily="34" charset="0"/>
                <a:cs typeface="Calibri" panose="020F0502020204030204" pitchFamily="34" charset="0"/>
              </a:rPr>
              <a:t>7. A good password:</a:t>
            </a:r>
            <a:r>
              <a:rPr lang="en-IN" sz="2400" dirty="0">
                <a:latin typeface="Calibri" panose="020F0502020204030204" pitchFamily="34" charset="0"/>
                <a:ea typeface="Calibri" panose="020F0502020204030204" pitchFamily="34" charset="0"/>
                <a:cs typeface="Calibri" panose="020F0502020204030204" pitchFamily="34" charset="0"/>
              </a:rPr>
              <a:t> The password for any access must be unpredictable and hard to crack. Change of password from time to time</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b="1" dirty="0">
                <a:latin typeface="Calibri" panose="020F0502020204030204" pitchFamily="34" charset="0"/>
                <a:ea typeface="Calibri" panose="020F0502020204030204" pitchFamily="34" charset="0"/>
                <a:cs typeface="Calibri" panose="020F0502020204030204" pitchFamily="34" charset="0"/>
              </a:rPr>
              <a:t>8. Automate security:</a:t>
            </a:r>
            <a:r>
              <a:rPr lang="en-IN" sz="2400" dirty="0">
                <a:latin typeface="Calibri" panose="020F0502020204030204" pitchFamily="34" charset="0"/>
                <a:ea typeface="Calibri" panose="020F0502020204030204" pitchFamily="34" charset="0"/>
                <a:cs typeface="Calibri" panose="020F0502020204030204" pitchFamily="34" charset="0"/>
              </a:rPr>
              <a:t> Automating systems that regularly check the password settings, server and firewall configuration might bring about reduction of risk in the sensitive information</a:t>
            </a:r>
            <a:r>
              <a:rPr lang="en-IN" sz="2400" dirty="0" smtClean="0">
                <a:latin typeface="Calibri" panose="020F0502020204030204" pitchFamily="34" charset="0"/>
                <a:ea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675630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99412"/>
            <a:ext cx="11360800" cy="1122400"/>
          </a:xfrm>
        </p:spPr>
        <p:txBody>
          <a:bodyPr/>
          <a:lstStyle/>
          <a:p>
            <a:r>
              <a:rPr lang="en-IN" b="1" dirty="0"/>
              <a:t>Ways To Prevent Data And Security</a:t>
            </a:r>
            <a:r>
              <a:rPr lang="en-IN" dirty="0"/>
              <a:t> –</a:t>
            </a:r>
          </a:p>
        </p:txBody>
      </p:sp>
      <p:sp>
        <p:nvSpPr>
          <p:cNvPr id="3" name="Rectangle 2"/>
          <p:cNvSpPr/>
          <p:nvPr/>
        </p:nvSpPr>
        <p:spPr>
          <a:xfrm>
            <a:off x="281130" y="1421811"/>
            <a:ext cx="11095082" cy="4467057"/>
          </a:xfrm>
          <a:prstGeom prst="rect">
            <a:avLst/>
          </a:prstGeom>
        </p:spPr>
        <p:txBody>
          <a:bodyPr wrap="square">
            <a:spAutoFit/>
          </a:bodyPr>
          <a:lstStyle/>
          <a:p>
            <a:pPr>
              <a:lnSpc>
                <a:spcPct val="150000"/>
              </a:lnSpc>
            </a:pPr>
            <a:r>
              <a:rPr lang="en-IN" sz="2400" b="1" dirty="0">
                <a:latin typeface="Calibri" panose="020F0502020204030204" pitchFamily="34" charset="0"/>
                <a:ea typeface="Calibri" panose="020F0502020204030204" pitchFamily="34" charset="0"/>
                <a:cs typeface="Calibri" panose="020F0502020204030204" pitchFamily="34" charset="0"/>
              </a:rPr>
              <a:t>9. Identify threats:</a:t>
            </a:r>
            <a:r>
              <a:rPr lang="en-IN" sz="2400" dirty="0">
                <a:latin typeface="Calibri" panose="020F0502020204030204" pitchFamily="34" charset="0"/>
                <a:ea typeface="Calibri" panose="020F0502020204030204" pitchFamily="34" charset="0"/>
                <a:cs typeface="Calibri" panose="020F0502020204030204" pitchFamily="34" charset="0"/>
              </a:rPr>
              <a:t> The security team should be able to identify suspicious network activity and should be prepared if there is an attack from the network.</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b="1" dirty="0">
                <a:latin typeface="Calibri" panose="020F0502020204030204" pitchFamily="34" charset="0"/>
                <a:ea typeface="Calibri" panose="020F0502020204030204" pitchFamily="34" charset="0"/>
                <a:cs typeface="Calibri" panose="020F0502020204030204" pitchFamily="34" charset="0"/>
              </a:rPr>
              <a:t>10. Monitor data leakage:</a:t>
            </a:r>
            <a:r>
              <a:rPr lang="en-IN" sz="2400" dirty="0">
                <a:latin typeface="Calibri" panose="020F0502020204030204" pitchFamily="34" charset="0"/>
                <a:ea typeface="Calibri" panose="020F0502020204030204" pitchFamily="34" charset="0"/>
                <a:cs typeface="Calibri" panose="020F0502020204030204" pitchFamily="34" charset="0"/>
              </a:rPr>
              <a:t> Periodically checking security controls will allow the security team to have a control on the network. Regular check on internet contents to locate if any private data is available for public viewing is also a good measure to monitor data.</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b="1" dirty="0">
                <a:latin typeface="Calibri" panose="020F0502020204030204" pitchFamily="34" charset="0"/>
                <a:ea typeface="Calibri" panose="020F0502020204030204" pitchFamily="34" charset="0"/>
                <a:cs typeface="Calibri" panose="020F0502020204030204" pitchFamily="34" charset="0"/>
              </a:rPr>
              <a:t>11. Track data:</a:t>
            </a:r>
            <a:r>
              <a:rPr lang="en-IN" sz="2400" dirty="0">
                <a:latin typeface="Calibri" panose="020F0502020204030204" pitchFamily="34" charset="0"/>
                <a:ea typeface="Calibri" panose="020F0502020204030204" pitchFamily="34" charset="0"/>
                <a:cs typeface="Calibri" panose="020F0502020204030204" pitchFamily="34" charset="0"/>
              </a:rPr>
              <a:t> Tracking the motion of data within the organisational network will prevent any unintentional use of sensitive information.</a:t>
            </a:r>
            <a:br>
              <a:rPr lang="en-IN" sz="2400" dirty="0">
                <a:latin typeface="Calibri" panose="020F0502020204030204" pitchFamily="34" charset="0"/>
                <a:ea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4924522"/>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138047"/>
            <a:ext cx="11360800" cy="1122400"/>
          </a:xfrm>
        </p:spPr>
        <p:txBody>
          <a:bodyPr/>
          <a:lstStyle/>
          <a:p>
            <a:r>
              <a:rPr lang="en-IN" b="1" dirty="0"/>
              <a:t>Ways To Prevent Data And Security</a:t>
            </a:r>
            <a:r>
              <a:rPr lang="en-IN" dirty="0"/>
              <a:t> –</a:t>
            </a:r>
          </a:p>
        </p:txBody>
      </p:sp>
      <p:sp>
        <p:nvSpPr>
          <p:cNvPr id="3" name="Rectangle 2"/>
          <p:cNvSpPr/>
          <p:nvPr/>
        </p:nvSpPr>
        <p:spPr>
          <a:xfrm>
            <a:off x="294577" y="1041718"/>
            <a:ext cx="11256447" cy="5632311"/>
          </a:xfrm>
          <a:prstGeom prst="rect">
            <a:avLst/>
          </a:prstGeom>
        </p:spPr>
        <p:txBody>
          <a:bodyPr wrap="square">
            <a:spAutoFit/>
          </a:bodyPr>
          <a:lstStyle/>
          <a:p>
            <a:pPr>
              <a:lnSpc>
                <a:spcPct val="150000"/>
              </a:lnSpc>
            </a:pPr>
            <a:r>
              <a:rPr lang="en-IN" sz="2400" b="1" dirty="0">
                <a:latin typeface="Calibri" panose="020F0502020204030204" pitchFamily="34" charset="0"/>
                <a:ea typeface="Calibri" panose="020F0502020204030204" pitchFamily="34" charset="0"/>
                <a:cs typeface="Calibri" panose="020F0502020204030204" pitchFamily="34" charset="0"/>
              </a:rPr>
              <a:t>12. Define accessibility:</a:t>
            </a:r>
            <a:r>
              <a:rPr lang="en-IN" sz="2400" dirty="0">
                <a:latin typeface="Calibri" panose="020F0502020204030204" pitchFamily="34" charset="0"/>
                <a:ea typeface="Calibri" panose="020F0502020204030204" pitchFamily="34" charset="0"/>
                <a:cs typeface="Calibri" panose="020F0502020204030204" pitchFamily="34" charset="0"/>
              </a:rPr>
              <a:t> Defining accessibility to those who are working on company’s sensitive data will bring down the risk of malicious users.</a:t>
            </a:r>
            <a:br>
              <a:rPr lang="en-IN" sz="2400" dirty="0">
                <a:latin typeface="Calibri" panose="020F0502020204030204" pitchFamily="34" charset="0"/>
                <a:ea typeface="Calibri" panose="020F0502020204030204" pitchFamily="34" charset="0"/>
                <a:cs typeface="Calibri" panose="020F0502020204030204" pitchFamily="34" charset="0"/>
              </a:rPr>
            </a:br>
            <a:r>
              <a:rPr lang="en-IN" sz="2400" b="1" dirty="0">
                <a:latin typeface="Calibri" panose="020F0502020204030204" pitchFamily="34" charset="0"/>
                <a:ea typeface="Calibri" panose="020F0502020204030204" pitchFamily="34" charset="0"/>
                <a:cs typeface="Calibri" panose="020F0502020204030204" pitchFamily="34" charset="0"/>
              </a:rPr>
              <a:t>13. Security training:</a:t>
            </a:r>
            <a:r>
              <a:rPr lang="en-IN" sz="2400" dirty="0">
                <a:latin typeface="Calibri" panose="020F0502020204030204" pitchFamily="34" charset="0"/>
                <a:ea typeface="Calibri" panose="020F0502020204030204" pitchFamily="34" charset="0"/>
                <a:cs typeface="Calibri" panose="020F0502020204030204" pitchFamily="34" charset="0"/>
              </a:rPr>
              <a:t> Providing privacy and security training to all employees, clients and others related to data related activities will bring about awareness on data breach</a:t>
            </a:r>
            <a:r>
              <a:rPr lang="en-IN" sz="2400" dirty="0" smtClean="0">
                <a:latin typeface="Calibri" panose="020F0502020204030204" pitchFamily="34" charset="0"/>
                <a:ea typeface="Calibri" panose="020F0502020204030204" pitchFamily="34" charset="0"/>
                <a:cs typeface="Calibri" panose="020F0502020204030204" pitchFamily="34" charset="0"/>
              </a:rPr>
              <a:t>.</a:t>
            </a:r>
          </a:p>
          <a:p>
            <a:pPr>
              <a:lnSpc>
                <a:spcPct val="150000"/>
              </a:lnSpc>
            </a:pPr>
            <a:r>
              <a:rPr lang="en-IN" sz="2400" b="1" dirty="0">
                <a:latin typeface="Calibri" panose="020F0502020204030204" pitchFamily="34" charset="0"/>
                <a:cs typeface="Calibri" panose="020F0502020204030204" pitchFamily="34" charset="0"/>
              </a:rPr>
              <a:t>14. Stop incursion:</a:t>
            </a:r>
            <a:r>
              <a:rPr lang="en-IN" sz="2400" dirty="0">
                <a:latin typeface="Calibri" panose="020F0502020204030204" pitchFamily="34" charset="0"/>
                <a:cs typeface="Calibri" panose="020F0502020204030204" pitchFamily="34" charset="0"/>
              </a:rPr>
              <a:t> Shutting down the avenues to the company’s warehouse will prevent incursions by the hacker. Management, production and security solutions must be combined to prevent the targeted attacks</a:t>
            </a:r>
            <a:r>
              <a:rPr lang="en-IN" sz="2400" dirty="0" smtClean="0">
                <a:latin typeface="Calibri" panose="020F0502020204030204" pitchFamily="34" charset="0"/>
                <a:cs typeface="Calibri" panose="020F0502020204030204" pitchFamily="34" charset="0"/>
              </a:rPr>
              <a:t>.</a:t>
            </a:r>
          </a:p>
          <a:p>
            <a:pPr>
              <a:lnSpc>
                <a:spcPct val="150000"/>
              </a:lnSpc>
            </a:pPr>
            <a:r>
              <a:rPr lang="en-IN" sz="2400" b="1" dirty="0">
                <a:latin typeface="Calibri" panose="020F0502020204030204" pitchFamily="34" charset="0"/>
                <a:cs typeface="Calibri" panose="020F0502020204030204" pitchFamily="34" charset="0"/>
              </a:rPr>
              <a:t>15. Breach response:</a:t>
            </a:r>
            <a:r>
              <a:rPr lang="en-IN" sz="2400" dirty="0">
                <a:latin typeface="Calibri" panose="020F0502020204030204" pitchFamily="34" charset="0"/>
                <a:cs typeface="Calibri" panose="020F0502020204030204" pitchFamily="34" charset="0"/>
              </a:rPr>
              <a:t> Having a breach response plan will help in triggering quick response to data breaches and help in the reduction of harm. The plan could contain steps involving notification of the concerned staff or the agency who could contain the breach</a:t>
            </a:r>
            <a:r>
              <a:rPr lang="en-IN" sz="2400" dirty="0" smtClean="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6741526"/>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11360800" cy="1122400"/>
          </a:xfrm>
        </p:spPr>
        <p:txBody>
          <a:bodyPr/>
          <a:lstStyle/>
          <a:p>
            <a:r>
              <a:rPr lang="en-IN" b="1" dirty="0" smtClean="0"/>
              <a:t>What Is Cyber Security?</a:t>
            </a:r>
            <a:endParaRPr lang="en-IN" dirty="0"/>
          </a:p>
        </p:txBody>
      </p:sp>
      <p:sp>
        <p:nvSpPr>
          <p:cNvPr id="3" name="Rectangle 2"/>
          <p:cNvSpPr/>
          <p:nvPr/>
        </p:nvSpPr>
        <p:spPr>
          <a:xfrm>
            <a:off x="294576" y="1408365"/>
            <a:ext cx="11108530" cy="4195187"/>
          </a:xfrm>
          <a:prstGeom prst="rect">
            <a:avLst/>
          </a:prstGeom>
        </p:spPr>
        <p:txBody>
          <a:bodyPr wrap="square">
            <a:spAutoFit/>
          </a:bodyPr>
          <a:lstStyle/>
          <a:p>
            <a:pPr marL="342900" lvl="0" indent="-342900">
              <a:lnSpc>
                <a:spcPct val="150000"/>
              </a:lnSpc>
              <a:spcBef>
                <a:spcPts val="1125"/>
              </a:spcBef>
              <a:spcAft>
                <a:spcPts val="1125"/>
              </a:spcAft>
              <a:buSzPts val="1000"/>
              <a:buFont typeface="Symbol" panose="05050102010706020507" pitchFamily="18" charset="2"/>
              <a:buChar char=""/>
              <a:tabLst>
                <a:tab pos="457200" algn="l"/>
              </a:tabLst>
            </a:pPr>
            <a:r>
              <a:rPr lang="en-IN" sz="2400" dirty="0">
                <a:latin typeface="Calibri" panose="020F0502020204030204" pitchFamily="34" charset="0"/>
                <a:ea typeface="Times New Roman" panose="02020603050405020304" pitchFamily="18" charset="0"/>
                <a:cs typeface="Calibri" panose="020F0502020204030204" pitchFamily="34" charset="0"/>
              </a:rPr>
              <a:t>Cyber security is a common term concerned with all aspects of cyber space. It is a subset of information security that deals with protecting the integrity of networks, devices, and programs from attack, damage, or unauthorized outside access. </a:t>
            </a:r>
          </a:p>
          <a:p>
            <a:pPr marL="342900" lvl="0" indent="-342900">
              <a:lnSpc>
                <a:spcPct val="150000"/>
              </a:lnSpc>
              <a:spcBef>
                <a:spcPts val="1125"/>
              </a:spcBef>
              <a:spcAft>
                <a:spcPts val="1125"/>
              </a:spcAft>
              <a:buSzPts val="1000"/>
              <a:buFont typeface="Symbol" panose="05050102010706020507" pitchFamily="18" charset="2"/>
              <a:buChar char=""/>
              <a:tabLst>
                <a:tab pos="457200" algn="l"/>
              </a:tabLst>
            </a:pPr>
            <a:r>
              <a:rPr lang="en-IN" sz="2400" dirty="0">
                <a:latin typeface="Calibri" panose="020F0502020204030204" pitchFamily="34" charset="0"/>
                <a:ea typeface="Times New Roman" panose="02020603050405020304" pitchFamily="18" charset="0"/>
                <a:cs typeface="Calibri" panose="020F0502020204030204" pitchFamily="34" charset="0"/>
              </a:rPr>
              <a:t>It refers to a set of techniques, technologies, and processes designed to protect systems and networks from potential cyber-attacks. It protects the integrity of networks from unauthorized electronic access by implementing various security measures and controls in place. </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505279556"/>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99412"/>
            <a:ext cx="11360800" cy="1122400"/>
          </a:xfrm>
        </p:spPr>
        <p:txBody>
          <a:bodyPr/>
          <a:lstStyle/>
          <a:p>
            <a:r>
              <a:rPr lang="en-IN" b="1" dirty="0"/>
              <a:t>What Is Cyber Security?</a:t>
            </a:r>
            <a:endParaRPr lang="en-IN" dirty="0"/>
          </a:p>
        </p:txBody>
      </p:sp>
      <p:sp>
        <p:nvSpPr>
          <p:cNvPr id="3" name="Rectangle 2"/>
          <p:cNvSpPr/>
          <p:nvPr/>
        </p:nvSpPr>
        <p:spPr>
          <a:xfrm>
            <a:off x="294577" y="1421812"/>
            <a:ext cx="11068188" cy="3698448"/>
          </a:xfrm>
          <a:prstGeom prst="rect">
            <a:avLst/>
          </a:prstGeom>
        </p:spPr>
        <p:txBody>
          <a:bodyPr wrap="square">
            <a:spAutoFit/>
          </a:bodyPr>
          <a:lstStyle/>
          <a:p>
            <a:pPr marL="342900" lvl="0" indent="-342900">
              <a:lnSpc>
                <a:spcPct val="150000"/>
              </a:lnSpc>
              <a:spcBef>
                <a:spcPts val="1125"/>
              </a:spcBef>
              <a:spcAft>
                <a:spcPts val="1125"/>
              </a:spcAft>
              <a:buSzPts val="1000"/>
              <a:buFont typeface="Symbol" panose="05050102010706020507" pitchFamily="18" charset="2"/>
              <a:buChar char=""/>
              <a:tabLst>
                <a:tab pos="457200" algn="l"/>
              </a:tabLst>
            </a:pPr>
            <a:r>
              <a:rPr lang="en-IN" sz="2400" dirty="0">
                <a:latin typeface="Calibri" panose="020F0502020204030204" pitchFamily="34" charset="0"/>
                <a:ea typeface="Times New Roman" panose="02020603050405020304" pitchFamily="18" charset="0"/>
                <a:cs typeface="Calibri" panose="020F0502020204030204" pitchFamily="34" charset="0"/>
              </a:rPr>
              <a:t>The cyber security professionals monitor all incoming and outgoing traffic to reduce the risk of Cyber-attacks all the while protecting the organization from unauthorized exploitation of systems</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p>
          <a:p>
            <a:pPr marL="342900" indent="-342900">
              <a:lnSpc>
                <a:spcPct val="150000"/>
              </a:lnSpc>
              <a:spcBef>
                <a:spcPts val="1125"/>
              </a:spcBef>
              <a:spcAft>
                <a:spcPts val="1125"/>
              </a:spcAft>
              <a:buSzPts val="1000"/>
              <a:buFont typeface="Symbol" panose="05050102010706020507" pitchFamily="18" charset="2"/>
              <a:buChar char=""/>
              <a:tabLst>
                <a:tab pos="457200" algn="l"/>
              </a:tabLst>
            </a:pPr>
            <a:r>
              <a:rPr lang="en-IN" sz="2400" dirty="0">
                <a:latin typeface="Calibri" panose="020F0502020204030204" pitchFamily="34" charset="0"/>
                <a:ea typeface="Times New Roman" panose="02020603050405020304" pitchFamily="18" charset="0"/>
                <a:cs typeface="Calibri" panose="020F0502020204030204" pitchFamily="34" charset="0"/>
              </a:rPr>
              <a:t>Network security is a subset of information/cyber security which deals with planning and implementing network security measures to protect the integrity of networks and programs against hacking and unauthorized access. </a:t>
            </a:r>
          </a:p>
        </p:txBody>
      </p:sp>
    </p:spTree>
    <p:extLst>
      <p:ext uri="{BB962C8B-B14F-4D97-AF65-F5344CB8AC3E}">
        <p14:creationId xmlns:p14="http://schemas.microsoft.com/office/powerpoint/2010/main" val="90001136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99412"/>
            <a:ext cx="11360800" cy="1122400"/>
          </a:xfrm>
        </p:spPr>
        <p:txBody>
          <a:bodyPr/>
          <a:lstStyle/>
          <a:p>
            <a:r>
              <a:rPr lang="en-IN" b="1" dirty="0"/>
              <a:t>Several Types Of Security</a:t>
            </a:r>
          </a:p>
        </p:txBody>
      </p:sp>
      <p:sp>
        <p:nvSpPr>
          <p:cNvPr id="3" name="Rectangle 2"/>
          <p:cNvSpPr/>
          <p:nvPr/>
        </p:nvSpPr>
        <p:spPr>
          <a:xfrm>
            <a:off x="294575" y="1421813"/>
            <a:ext cx="10947165" cy="3461653"/>
          </a:xfrm>
          <a:prstGeom prst="rect">
            <a:avLst/>
          </a:prstGeom>
        </p:spPr>
        <p:txBody>
          <a:bodyPr wrap="square">
            <a:spAutoFit/>
          </a:bodyPr>
          <a:lstStyle/>
          <a:p>
            <a:pPr marL="342900" lvl="0" indent="-342900" algn="just">
              <a:lnSpc>
                <a:spcPct val="150000"/>
              </a:lnSpc>
              <a:spcAft>
                <a:spcPts val="750"/>
              </a:spcAft>
              <a:buSzPts val="1000"/>
              <a:buFont typeface="Symbol" panose="05050102010706020507" pitchFamily="18" charset="2"/>
              <a:buChar char=""/>
              <a:tabLst>
                <a:tab pos="457200" algn="l"/>
              </a:tabLst>
            </a:pPr>
            <a:r>
              <a:rPr lang="en-IN" sz="2400" b="1" dirty="0">
                <a:latin typeface="Calibri" panose="020F0502020204030204" pitchFamily="34" charset="0"/>
                <a:ea typeface="Times New Roman" panose="02020603050405020304" pitchFamily="18" charset="0"/>
                <a:cs typeface="Calibri" panose="020F0502020204030204" pitchFamily="34" charset="0"/>
              </a:rPr>
              <a:t>Email Security</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50000"/>
              </a:lnSpc>
              <a:spcAft>
                <a:spcPts val="750"/>
              </a:spcAft>
            </a:pPr>
            <a:r>
              <a:rPr lang="en-IN" sz="2400" dirty="0">
                <a:latin typeface="Calibri" panose="020F0502020204030204" pitchFamily="34" charset="0"/>
                <a:ea typeface="Times New Roman" panose="02020603050405020304" pitchFamily="18" charset="0"/>
                <a:cs typeface="Calibri" panose="020F0502020204030204" pitchFamily="34" charset="0"/>
              </a:rPr>
              <a:t>The protective measures employed to safeguard the access and content of an email account or service is called Email Security. Basically, the electronic mail is composed, saved, and delivered in multiple step-by-step procedures that start with the message’s structure. An email security software is implemented by the service provider to secure subscriber email accounts and data from hackers.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846128713"/>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29" y="259071"/>
            <a:ext cx="11360800" cy="1122400"/>
          </a:xfrm>
        </p:spPr>
        <p:txBody>
          <a:bodyPr/>
          <a:lstStyle/>
          <a:p>
            <a:r>
              <a:rPr lang="en-IN" b="1" dirty="0"/>
              <a:t>What is Network Security</a:t>
            </a:r>
            <a:r>
              <a:rPr lang="en-IN" b="1" dirty="0" smtClean="0"/>
              <a:t>?</a:t>
            </a:r>
            <a:endParaRPr lang="en-IN" dirty="0"/>
          </a:p>
        </p:txBody>
      </p:sp>
      <p:sp>
        <p:nvSpPr>
          <p:cNvPr id="3" name="Rectangle 2"/>
          <p:cNvSpPr/>
          <p:nvPr/>
        </p:nvSpPr>
        <p:spPr>
          <a:xfrm>
            <a:off x="281129" y="1225301"/>
            <a:ext cx="11202659" cy="3698448"/>
          </a:xfrm>
          <a:prstGeom prst="rect">
            <a:avLst/>
          </a:prstGeom>
        </p:spPr>
        <p:txBody>
          <a:bodyPr wrap="square">
            <a:spAutoFit/>
          </a:bodyPr>
          <a:lstStyle/>
          <a:p>
            <a:pPr marL="342900" lvl="0" indent="-342900">
              <a:lnSpc>
                <a:spcPct val="150000"/>
              </a:lnSpc>
              <a:spcBef>
                <a:spcPts val="1125"/>
              </a:spcBef>
              <a:spcAft>
                <a:spcPts val="1125"/>
              </a:spcAft>
              <a:buSzPts val="1000"/>
              <a:buFont typeface="Symbol" panose="05050102010706020507" pitchFamily="18" charset="2"/>
              <a:buChar char=""/>
              <a:tabLst>
                <a:tab pos="457200" algn="l"/>
              </a:tabLst>
            </a:pPr>
            <a:r>
              <a:rPr lang="en-IN" sz="2400" dirty="0" smtClean="0">
                <a:latin typeface="Calibri" panose="020F0502020204030204" pitchFamily="34" charset="0"/>
                <a:ea typeface="Times New Roman" panose="02020603050405020304" pitchFamily="18" charset="0"/>
                <a:cs typeface="Calibri" panose="020F0502020204030204" pitchFamily="34" charset="0"/>
              </a:rPr>
              <a:t>It </a:t>
            </a:r>
            <a:r>
              <a:rPr lang="en-IN" sz="2400" dirty="0">
                <a:latin typeface="Calibri" panose="020F0502020204030204" pitchFamily="34" charset="0"/>
                <a:ea typeface="Times New Roman" panose="02020603050405020304" pitchFamily="18" charset="0"/>
                <a:cs typeface="Calibri" panose="020F0502020204030204" pitchFamily="34" charset="0"/>
              </a:rPr>
              <a:t>protects the organization’s IT infrastructure and network-accessible resources from all kinds of cyber threats such as viruses, Trojans, malware, </a:t>
            </a:r>
            <a:r>
              <a:rPr lang="en-IN" sz="2400" dirty="0" err="1">
                <a:latin typeface="Calibri" panose="020F0502020204030204" pitchFamily="34" charset="0"/>
                <a:ea typeface="Times New Roman" panose="02020603050405020304" pitchFamily="18" charset="0"/>
                <a:cs typeface="Calibri" panose="020F0502020204030204" pitchFamily="34" charset="0"/>
              </a:rPr>
              <a:t>spamware</a:t>
            </a:r>
            <a:r>
              <a:rPr lang="en-IN" sz="2400" dirty="0">
                <a:latin typeface="Calibri" panose="020F0502020204030204" pitchFamily="34" charset="0"/>
                <a:ea typeface="Times New Roman" panose="02020603050405020304" pitchFamily="18" charset="0"/>
                <a:cs typeface="Calibri" panose="020F0502020204030204" pitchFamily="34" charset="0"/>
              </a:rPr>
              <a:t>, spyware, etc</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p>
          <a:p>
            <a:pPr marL="342900" indent="-342900">
              <a:lnSpc>
                <a:spcPct val="150000"/>
              </a:lnSpc>
              <a:spcBef>
                <a:spcPts val="1125"/>
              </a:spcBef>
              <a:spcAft>
                <a:spcPts val="1125"/>
              </a:spcAft>
              <a:buSzPts val="1000"/>
              <a:buFont typeface="Symbol" panose="05050102010706020507" pitchFamily="18" charset="2"/>
              <a:buChar char=""/>
              <a:tabLst>
                <a:tab pos="457200" algn="l"/>
              </a:tabLst>
            </a:pPr>
            <a:r>
              <a:rPr lang="en-IN" sz="2400" dirty="0">
                <a:latin typeface="Calibri" panose="020F0502020204030204" pitchFamily="34" charset="0"/>
                <a:cs typeface="Calibri" panose="020F0502020204030204" pitchFamily="34" charset="0"/>
              </a:rPr>
              <a:t>ID and passwords, internet access, firewalls, backup, encryption, comes under network security. The job of a network security professional is to make your network more secure by providing technical expertise including help with intrusion detection systems, encryption, firewalls, and digital </a:t>
            </a:r>
            <a:r>
              <a:rPr lang="en-IN" sz="2400" dirty="0" smtClean="0">
                <a:latin typeface="Calibri" panose="020F0502020204030204" pitchFamily="34" charset="0"/>
                <a:cs typeface="Calibri" panose="020F0502020204030204" pitchFamily="34" charset="0"/>
              </a:rPr>
              <a:t>certificates</a:t>
            </a:r>
            <a:r>
              <a:rPr lang="en-IN" sz="2400" dirty="0">
                <a:latin typeface="Calibri" panose="020F0502020204030204" pitchFamily="34" charset="0"/>
                <a:cs typeface="Calibri" panose="020F0502020204030204" pitchFamily="34" charset="0"/>
              </a:rPr>
              <a:t>.</a:t>
            </a:r>
            <a:r>
              <a:rPr lang="en-IN" sz="2400" dirty="0" smtClean="0">
                <a:latin typeface="Calibri" panose="020F0502020204030204" pitchFamily="34"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696479551"/>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24" y="245624"/>
            <a:ext cx="9952082" cy="1122400"/>
          </a:xfrm>
        </p:spPr>
        <p:txBody>
          <a:bodyPr/>
          <a:lstStyle/>
          <a:p>
            <a:r>
              <a:rPr lang="en-IN" b="1" dirty="0"/>
              <a:t>Types of network security -</a:t>
            </a:r>
          </a:p>
        </p:txBody>
      </p:sp>
      <p:sp>
        <p:nvSpPr>
          <p:cNvPr id="5" name="Rectangle 4"/>
          <p:cNvSpPr/>
          <p:nvPr/>
        </p:nvSpPr>
        <p:spPr>
          <a:xfrm>
            <a:off x="308024" y="1368024"/>
            <a:ext cx="11189211" cy="3544560"/>
          </a:xfrm>
          <a:prstGeom prst="rect">
            <a:avLst/>
          </a:prstGeom>
        </p:spPr>
        <p:txBody>
          <a:bodyPr wrap="square">
            <a:spAutoFit/>
          </a:bodyPr>
          <a:lstStyle/>
          <a:p>
            <a:pPr marL="457200" indent="-274320">
              <a:lnSpc>
                <a:spcPct val="150000"/>
              </a:lnSpc>
              <a:spcAft>
                <a:spcPts val="0"/>
              </a:spcAft>
            </a:pPr>
            <a:r>
              <a:rPr lang="en-IN" sz="2400" b="1" dirty="0">
                <a:latin typeface="Calibri" panose="020F0502020204030204" pitchFamily="34" charset="0"/>
                <a:ea typeface="Times New Roman" panose="02020603050405020304" pitchFamily="18" charset="0"/>
                <a:cs typeface="Calibri" panose="020F0502020204030204" pitchFamily="34" charset="0"/>
              </a:rPr>
              <a:t>Access control</a:t>
            </a:r>
          </a:p>
          <a:p>
            <a:pPr marL="228600">
              <a:lnSpc>
                <a:spcPct val="150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Not every user should have access to your network. To keep out potential attackers, you need to recognize each user and each device. Then you can enforce your security policies. You can block noncompliant endpoint devices or give them only limited access. This process is network access control (NAC</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p>
          <a:p>
            <a:pPr marL="228600">
              <a:lnSpc>
                <a:spcPct val="150000"/>
              </a:lnSpc>
              <a:spcAft>
                <a:spcPts val="1000"/>
              </a:spcAft>
            </a:pP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67799950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75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75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59071"/>
            <a:ext cx="11360800" cy="1122400"/>
          </a:xfrm>
        </p:spPr>
        <p:txBody>
          <a:bodyPr/>
          <a:lstStyle/>
          <a:p>
            <a:r>
              <a:rPr lang="en-IN" b="1" dirty="0"/>
              <a:t>Types of network security -</a:t>
            </a:r>
            <a:endParaRPr lang="en-IN" dirty="0"/>
          </a:p>
        </p:txBody>
      </p:sp>
      <p:sp>
        <p:nvSpPr>
          <p:cNvPr id="3" name="Rectangle 2"/>
          <p:cNvSpPr/>
          <p:nvPr/>
        </p:nvSpPr>
        <p:spPr>
          <a:xfrm>
            <a:off x="294577" y="1381472"/>
            <a:ext cx="11360800" cy="2805063"/>
          </a:xfrm>
          <a:prstGeom prst="rect">
            <a:avLst/>
          </a:prstGeom>
        </p:spPr>
        <p:txBody>
          <a:bodyPr wrap="square">
            <a:spAutoFit/>
          </a:bodyPr>
          <a:lstStyle/>
          <a:p>
            <a:pPr>
              <a:lnSpc>
                <a:spcPct val="150000"/>
              </a:lnSpc>
            </a:pPr>
            <a:r>
              <a:rPr lang="en-IN" sz="2400" b="1" dirty="0">
                <a:latin typeface="Calibri" panose="020F0502020204030204" pitchFamily="34" charset="0"/>
                <a:cs typeface="Calibri" panose="020F0502020204030204" pitchFamily="34" charset="0"/>
              </a:rPr>
              <a:t>Antivirus and antimalware software</a:t>
            </a:r>
          </a:p>
          <a:p>
            <a:pPr>
              <a:lnSpc>
                <a:spcPct val="150000"/>
              </a:lnSpc>
            </a:pPr>
            <a:r>
              <a:rPr lang="en-IN" sz="2400" dirty="0">
                <a:latin typeface="Calibri" panose="020F0502020204030204" pitchFamily="34" charset="0"/>
                <a:cs typeface="Calibri" panose="020F0502020204030204" pitchFamily="34" charset="0"/>
              </a:rPr>
              <a:t>"Malware," short for "malicious software," includes viruses, worms, Trojans, ransomware, and spyware. Sometimes malware will infect a network but lie dormant for days or even weeks. The </a:t>
            </a:r>
            <a:r>
              <a:rPr lang="en-IN" sz="2400" u="sng" dirty="0">
                <a:latin typeface="Calibri" panose="020F0502020204030204" pitchFamily="34" charset="0"/>
                <a:cs typeface="Calibri" panose="020F0502020204030204" pitchFamily="34" charset="0"/>
                <a:hlinkClick r:id="rId2"/>
              </a:rPr>
              <a:t>best antimalware program s</a:t>
            </a:r>
            <a:r>
              <a:rPr lang="en-IN" sz="2400" dirty="0">
                <a:latin typeface="Calibri" panose="020F0502020204030204" pitchFamily="34" charset="0"/>
                <a:cs typeface="Calibri" panose="020F0502020204030204" pitchFamily="34" charset="0"/>
              </a:rPr>
              <a:t>not only scan for malware upon entry, but also continuously track files afterward to find anomalies, remove malware, and fix damage.</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0906982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59071"/>
            <a:ext cx="11360800" cy="1122400"/>
          </a:xfrm>
        </p:spPr>
        <p:txBody>
          <a:bodyPr/>
          <a:lstStyle/>
          <a:p>
            <a:r>
              <a:rPr lang="en-IN" b="1" dirty="0"/>
              <a:t>Types of network security -</a:t>
            </a:r>
            <a:endParaRPr lang="en-IN" dirty="0"/>
          </a:p>
        </p:txBody>
      </p:sp>
      <p:sp>
        <p:nvSpPr>
          <p:cNvPr id="3" name="Rectangle 2"/>
          <p:cNvSpPr/>
          <p:nvPr/>
        </p:nvSpPr>
        <p:spPr>
          <a:xfrm>
            <a:off x="294576" y="1381471"/>
            <a:ext cx="11360800" cy="2805063"/>
          </a:xfrm>
          <a:prstGeom prst="rect">
            <a:avLst/>
          </a:prstGeom>
        </p:spPr>
        <p:txBody>
          <a:bodyPr wrap="square">
            <a:spAutoFit/>
          </a:bodyPr>
          <a:lstStyle/>
          <a:p>
            <a:pPr marL="457200" indent="-274320">
              <a:lnSpc>
                <a:spcPct val="150000"/>
              </a:lnSpc>
              <a:spcAft>
                <a:spcPts val="0"/>
              </a:spcAft>
            </a:pPr>
            <a:r>
              <a:rPr lang="en-IN" sz="2400" b="1" dirty="0">
                <a:latin typeface="Calibri" panose="020F0502020204030204" pitchFamily="34" charset="0"/>
                <a:ea typeface="Times New Roman" panose="02020603050405020304" pitchFamily="18" charset="0"/>
                <a:cs typeface="Calibri" panose="020F0502020204030204" pitchFamily="34" charset="0"/>
              </a:rPr>
              <a:t>Application security</a:t>
            </a:r>
          </a:p>
          <a:p>
            <a:pPr marL="228600">
              <a:lnSpc>
                <a:spcPct val="150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Any software you use to run your business needs to be protected, whether your IT staff builds it or whether you buy it. Unfortunately, any application may contain holes, or vulnerabilities, that attackers can use to infiltrate your network. Application security encompasses the hardware, software, and processes you use to close those holes.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238048424"/>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85965"/>
            <a:ext cx="11360800" cy="1122400"/>
          </a:xfrm>
        </p:spPr>
        <p:txBody>
          <a:bodyPr/>
          <a:lstStyle/>
          <a:p>
            <a:r>
              <a:rPr lang="en-IN" b="1" dirty="0"/>
              <a:t>Types of network security -</a:t>
            </a:r>
            <a:endParaRPr lang="en-IN" dirty="0"/>
          </a:p>
        </p:txBody>
      </p:sp>
      <p:sp>
        <p:nvSpPr>
          <p:cNvPr id="3" name="Rectangle 2"/>
          <p:cNvSpPr/>
          <p:nvPr/>
        </p:nvSpPr>
        <p:spPr>
          <a:xfrm>
            <a:off x="294577" y="1408365"/>
            <a:ext cx="11360800" cy="2805063"/>
          </a:xfrm>
          <a:prstGeom prst="rect">
            <a:avLst/>
          </a:prstGeom>
        </p:spPr>
        <p:txBody>
          <a:bodyPr wrap="square">
            <a:spAutoFit/>
          </a:bodyPr>
          <a:lstStyle/>
          <a:p>
            <a:pPr marL="457200" indent="-274320">
              <a:lnSpc>
                <a:spcPct val="150000"/>
              </a:lnSpc>
              <a:spcAft>
                <a:spcPts val="0"/>
              </a:spcAft>
            </a:pPr>
            <a:r>
              <a:rPr lang="en-IN" sz="2400" b="1" dirty="0">
                <a:latin typeface="Calibri" panose="020F0502020204030204" pitchFamily="34" charset="0"/>
                <a:ea typeface="Times New Roman" panose="02020603050405020304" pitchFamily="18" charset="0"/>
                <a:cs typeface="Calibri" panose="020F0502020204030204" pitchFamily="34" charset="0"/>
              </a:rPr>
              <a:t>Behavioural analytics</a:t>
            </a:r>
          </a:p>
          <a:p>
            <a:pPr marL="228600">
              <a:lnSpc>
                <a:spcPct val="150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To detect abnormal network behaviour, you must know what normal behaviour looks like. Behaviour analytics tools automatically discern activities that deviate from the norm. Your security team can then better identify indicators of compromise that pose a potential problem and quickly remediate threats.</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14307507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11360800" cy="1122400"/>
          </a:xfrm>
        </p:spPr>
        <p:txBody>
          <a:bodyPr/>
          <a:lstStyle/>
          <a:p>
            <a:r>
              <a:rPr lang="en-IN" b="1" dirty="0"/>
              <a:t>Types of network security -</a:t>
            </a:r>
            <a:endParaRPr lang="en-IN" dirty="0"/>
          </a:p>
        </p:txBody>
      </p:sp>
      <p:sp>
        <p:nvSpPr>
          <p:cNvPr id="3" name="Rectangle 2"/>
          <p:cNvSpPr/>
          <p:nvPr/>
        </p:nvSpPr>
        <p:spPr>
          <a:xfrm>
            <a:off x="294576" y="1206659"/>
            <a:ext cx="11360800" cy="5760551"/>
          </a:xfrm>
          <a:prstGeom prst="rect">
            <a:avLst/>
          </a:prstGeom>
        </p:spPr>
        <p:txBody>
          <a:bodyPr wrap="square">
            <a:spAutoFit/>
          </a:bodyPr>
          <a:lstStyle/>
          <a:p>
            <a:pPr marL="174625" indent="9525" algn="just">
              <a:lnSpc>
                <a:spcPct val="150000"/>
              </a:lnSpc>
              <a:spcAft>
                <a:spcPts val="0"/>
              </a:spcAft>
            </a:pPr>
            <a:r>
              <a:rPr lang="en-IN" sz="2400" b="1" dirty="0">
                <a:latin typeface="Calibri" panose="020F0502020204030204" pitchFamily="34" charset="0"/>
                <a:ea typeface="Times New Roman" panose="02020603050405020304" pitchFamily="18" charset="0"/>
                <a:cs typeface="Calibri" panose="020F0502020204030204" pitchFamily="34" charset="0"/>
              </a:rPr>
              <a:t>Data loss prevention</a:t>
            </a:r>
          </a:p>
          <a:p>
            <a:pPr marL="174625" indent="9525" algn="just">
              <a:lnSpc>
                <a:spcPct val="150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Organizations must make sure that their staff does not send sensitive information outside the network. Data loss prevention, or DLP, technologies can stop people from uploading, forwarding, or even printing critical information in an unsafe manner</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p>
          <a:p>
            <a:pPr marL="174625" indent="9525" algn="just">
              <a:lnSpc>
                <a:spcPct val="150000"/>
              </a:lnSpc>
            </a:pPr>
            <a:r>
              <a:rPr lang="en-IN" sz="2400" b="1" dirty="0">
                <a:latin typeface="Calibri" panose="020F0502020204030204" pitchFamily="34" charset="0"/>
                <a:cs typeface="Calibri" panose="020F0502020204030204" pitchFamily="34" charset="0"/>
              </a:rPr>
              <a:t>Email security</a:t>
            </a:r>
          </a:p>
          <a:p>
            <a:pPr marL="174625" indent="9525" algn="just">
              <a:lnSpc>
                <a:spcPct val="150000"/>
              </a:lnSpc>
            </a:pPr>
            <a:r>
              <a:rPr lang="en-IN" sz="2400" dirty="0">
                <a:latin typeface="Calibri" panose="020F0502020204030204" pitchFamily="34" charset="0"/>
                <a:cs typeface="Calibri" panose="020F0502020204030204" pitchFamily="34" charset="0"/>
              </a:rPr>
              <a:t>Email gateways are the number one threat vector for a security breach. Attackers use personal information and social engineering tactics to build sophisticated phishing campaigns to deceive recipients and send them to sites serving up malware. An email security application blocks incoming attacks and controls outbound messages to prevent the loss of sensitive data</a:t>
            </a:r>
            <a:r>
              <a:rPr lang="en-IN" sz="2400" dirty="0" smtClean="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6311"/>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85965"/>
            <a:ext cx="11360800" cy="1122400"/>
          </a:xfrm>
        </p:spPr>
        <p:txBody>
          <a:bodyPr/>
          <a:lstStyle/>
          <a:p>
            <a:r>
              <a:rPr lang="en-IN" b="1" dirty="0"/>
              <a:t>Types of network security -</a:t>
            </a:r>
            <a:endParaRPr lang="en-IN" dirty="0"/>
          </a:p>
        </p:txBody>
      </p:sp>
      <p:sp>
        <p:nvSpPr>
          <p:cNvPr id="3" name="Rectangle 2"/>
          <p:cNvSpPr/>
          <p:nvPr/>
        </p:nvSpPr>
        <p:spPr>
          <a:xfrm>
            <a:off x="294577" y="1408365"/>
            <a:ext cx="11360800" cy="2862322"/>
          </a:xfrm>
          <a:prstGeom prst="rect">
            <a:avLst/>
          </a:prstGeom>
        </p:spPr>
        <p:txBody>
          <a:bodyPr wrap="square">
            <a:spAutoFit/>
          </a:bodyPr>
          <a:lstStyle/>
          <a:p>
            <a:pPr>
              <a:lnSpc>
                <a:spcPct val="150000"/>
              </a:lnSpc>
              <a:spcAft>
                <a:spcPts val="0"/>
              </a:spcAft>
            </a:pPr>
            <a:r>
              <a:rPr lang="en-IN" sz="24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Firewalls</a:t>
            </a:r>
          </a:p>
          <a:p>
            <a:pPr>
              <a:lnSpc>
                <a:spcPct val="150000"/>
              </a:lnSpc>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Firewalls put up a barrier between your trusted internal network and untrusted outside networks, such as the Internet. They use a set of defined rules to allow or block traffic. A firewall can be hardware, software, or both. Cisco offers </a:t>
            </a:r>
            <a:r>
              <a:rPr lang="en-IN" sz="2400" u="sng"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unified threat management</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(UTM) devices and threat-focused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3"/>
              </a:rPr>
              <a:t>next-generation firewalls</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6963553"/>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59071"/>
            <a:ext cx="11360800" cy="1122400"/>
          </a:xfrm>
        </p:spPr>
        <p:txBody>
          <a:bodyPr/>
          <a:lstStyle/>
          <a:p>
            <a:r>
              <a:rPr lang="en-IN" b="1" dirty="0"/>
              <a:t>Types of network security -</a:t>
            </a:r>
            <a:endParaRPr lang="en-IN" dirty="0"/>
          </a:p>
        </p:txBody>
      </p:sp>
      <p:sp>
        <p:nvSpPr>
          <p:cNvPr id="3" name="Rectangle 2"/>
          <p:cNvSpPr/>
          <p:nvPr/>
        </p:nvSpPr>
        <p:spPr>
          <a:xfrm>
            <a:off x="281130" y="1381471"/>
            <a:ext cx="11360800" cy="3359061"/>
          </a:xfrm>
          <a:prstGeom prst="rect">
            <a:avLst/>
          </a:prstGeom>
        </p:spPr>
        <p:txBody>
          <a:bodyPr wrap="square">
            <a:spAutoFit/>
          </a:bodyPr>
          <a:lstStyle/>
          <a:p>
            <a:pPr marL="457200" indent="-274320">
              <a:lnSpc>
                <a:spcPct val="150000"/>
              </a:lnSpc>
              <a:spcAft>
                <a:spcPts val="0"/>
              </a:spcAft>
            </a:pPr>
            <a:r>
              <a:rPr lang="en-IN" sz="2400" b="1" dirty="0">
                <a:latin typeface="Calibri" panose="020F0502020204030204" pitchFamily="34" charset="0"/>
                <a:ea typeface="Times New Roman" panose="02020603050405020304" pitchFamily="18" charset="0"/>
                <a:cs typeface="Calibri" panose="020F0502020204030204" pitchFamily="34" charset="0"/>
              </a:rPr>
              <a:t>Intrusion prevention systems</a:t>
            </a:r>
          </a:p>
          <a:p>
            <a:pPr marL="228600">
              <a:lnSpc>
                <a:spcPct val="150000"/>
              </a:lnSpc>
              <a:spcAft>
                <a:spcPts val="0"/>
              </a:spcAft>
            </a:pPr>
            <a:r>
              <a:rPr lang="en-IN" sz="2400" dirty="0">
                <a:latin typeface="Calibri" panose="020F0502020204030204" pitchFamily="34" charset="0"/>
                <a:ea typeface="Times New Roman" panose="02020603050405020304" pitchFamily="18" charset="0"/>
                <a:cs typeface="Calibri" panose="020F0502020204030204" pitchFamily="34" charset="0"/>
              </a:rPr>
              <a:t>An intrusion prevention system (IPS) scans network traffic to actively block attacks. Cisco </a:t>
            </a:r>
            <a:r>
              <a:rPr lang="en-IN" sz="2400" u="sng"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2"/>
              </a:rPr>
              <a:t>Next-Generation IPS </a:t>
            </a:r>
            <a:r>
              <a:rPr lang="en-IN" sz="2400" dirty="0">
                <a:latin typeface="Calibri" panose="020F0502020204030204" pitchFamily="34" charset="0"/>
                <a:ea typeface="Times New Roman" panose="02020603050405020304" pitchFamily="18" charset="0"/>
                <a:cs typeface="Calibri" panose="020F0502020204030204" pitchFamily="34" charset="0"/>
              </a:rPr>
              <a:t>(NGIPS) appliances do this by correlating huge amounts of global </a:t>
            </a:r>
            <a:r>
              <a:rPr lang="en-IN" sz="2400" u="sng" dirty="0">
                <a:solidFill>
                  <a:srgbClr val="0000FF"/>
                </a:solidFill>
                <a:latin typeface="Calibri" panose="020F0502020204030204" pitchFamily="34" charset="0"/>
                <a:ea typeface="Times New Roman" panose="02020603050405020304" pitchFamily="18" charset="0"/>
                <a:cs typeface="Calibri" panose="020F0502020204030204" pitchFamily="34" charset="0"/>
                <a:hlinkClick r:id="rId3"/>
              </a:rPr>
              <a:t>threat intelligence</a:t>
            </a:r>
            <a:r>
              <a:rPr lang="en-IN" sz="2400" dirty="0">
                <a:latin typeface="Calibri" panose="020F0502020204030204" pitchFamily="34" charset="0"/>
                <a:ea typeface="Times New Roman" panose="02020603050405020304" pitchFamily="18" charset="0"/>
                <a:cs typeface="Calibri" panose="020F0502020204030204" pitchFamily="34" charset="0"/>
              </a:rPr>
              <a:t> to not only block malicious activity but also track the progression of suspect files and malware across the network to prevent the spread of outbreaks and reinfection.</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332395145"/>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30" y="259071"/>
            <a:ext cx="11360800" cy="1122400"/>
          </a:xfrm>
        </p:spPr>
        <p:txBody>
          <a:bodyPr/>
          <a:lstStyle/>
          <a:p>
            <a:r>
              <a:rPr lang="en-IN" b="1" dirty="0"/>
              <a:t>Types of network security -</a:t>
            </a:r>
            <a:endParaRPr lang="en-IN" dirty="0"/>
          </a:p>
        </p:txBody>
      </p:sp>
      <p:sp>
        <p:nvSpPr>
          <p:cNvPr id="3" name="Rectangle 2"/>
          <p:cNvSpPr/>
          <p:nvPr/>
        </p:nvSpPr>
        <p:spPr>
          <a:xfrm>
            <a:off x="281130" y="1381471"/>
            <a:ext cx="11360800" cy="2805063"/>
          </a:xfrm>
          <a:prstGeom prst="rect">
            <a:avLst/>
          </a:prstGeom>
        </p:spPr>
        <p:txBody>
          <a:bodyPr wrap="square">
            <a:spAutoFit/>
          </a:bodyPr>
          <a:lstStyle/>
          <a:p>
            <a:pPr marL="457200" indent="-274320">
              <a:lnSpc>
                <a:spcPct val="150000"/>
              </a:lnSpc>
              <a:spcAft>
                <a:spcPts val="0"/>
              </a:spcAft>
            </a:pPr>
            <a:r>
              <a:rPr lang="en-IN" sz="2400" b="1" dirty="0">
                <a:latin typeface="Calibri" panose="020F0502020204030204" pitchFamily="34" charset="0"/>
                <a:ea typeface="Times New Roman" panose="02020603050405020304" pitchFamily="18" charset="0"/>
                <a:cs typeface="Calibri" panose="020F0502020204030204" pitchFamily="34" charset="0"/>
              </a:rPr>
              <a:t>Mobile device security</a:t>
            </a:r>
          </a:p>
          <a:p>
            <a:pPr marL="228600">
              <a:lnSpc>
                <a:spcPct val="150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Cybercriminals are increasingly targeting mobile devices and apps. Within the next 3 years, 90 percent of IT organizations may support corporate applications on personal mobile devices. Of course, you need to control which devices can access your network. You will also need to configure their connections to keep network traffic private.</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11362095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7" y="285965"/>
            <a:ext cx="11360800" cy="1122400"/>
          </a:xfrm>
        </p:spPr>
        <p:txBody>
          <a:bodyPr/>
          <a:lstStyle/>
          <a:p>
            <a:r>
              <a:rPr lang="en-IN" b="1" dirty="0" smtClean="0"/>
              <a:t>Types of network security -</a:t>
            </a:r>
            <a:endParaRPr lang="en-IN" dirty="0"/>
          </a:p>
        </p:txBody>
      </p:sp>
      <p:sp>
        <p:nvSpPr>
          <p:cNvPr id="3" name="Rectangle 2"/>
          <p:cNvSpPr/>
          <p:nvPr/>
        </p:nvSpPr>
        <p:spPr>
          <a:xfrm>
            <a:off x="294577" y="1408365"/>
            <a:ext cx="11360800" cy="3359061"/>
          </a:xfrm>
          <a:prstGeom prst="rect">
            <a:avLst/>
          </a:prstGeom>
        </p:spPr>
        <p:txBody>
          <a:bodyPr wrap="square">
            <a:spAutoFit/>
          </a:bodyPr>
          <a:lstStyle/>
          <a:p>
            <a:pPr marL="457200" indent="-274320">
              <a:lnSpc>
                <a:spcPct val="150000"/>
              </a:lnSpc>
              <a:spcAft>
                <a:spcPts val="0"/>
              </a:spcAft>
            </a:pPr>
            <a:r>
              <a:rPr lang="en-IN" sz="2400" b="1" dirty="0">
                <a:latin typeface="Calibri" panose="020F0502020204030204" pitchFamily="34" charset="0"/>
                <a:ea typeface="Times New Roman" panose="02020603050405020304" pitchFamily="18" charset="0"/>
                <a:cs typeface="Calibri" panose="020F0502020204030204" pitchFamily="34" charset="0"/>
              </a:rPr>
              <a:t>Network segmentation</a:t>
            </a:r>
          </a:p>
          <a:p>
            <a:pPr marL="228600">
              <a:lnSpc>
                <a:spcPct val="150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Software-defined segmentation puts network traffic into different classifications and makes enforcing security policies easier. Ideally, the classifications are based on endpoint identity, not mere IP addresses. You can assign access rights based on role, location, and more so that the right level of access is given to the right people and suspicious devices are contained and remediated.</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207927636"/>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576" y="285965"/>
            <a:ext cx="11360800" cy="1122400"/>
          </a:xfrm>
        </p:spPr>
        <p:txBody>
          <a:bodyPr/>
          <a:lstStyle/>
          <a:p>
            <a:r>
              <a:rPr lang="en-IN" b="1" dirty="0"/>
              <a:t>Several Types Of Security</a:t>
            </a:r>
          </a:p>
        </p:txBody>
      </p:sp>
      <p:sp>
        <p:nvSpPr>
          <p:cNvPr id="3" name="Rectangle 2"/>
          <p:cNvSpPr/>
          <p:nvPr/>
        </p:nvSpPr>
        <p:spPr>
          <a:xfrm>
            <a:off x="294576" y="1408365"/>
            <a:ext cx="11243000" cy="3461653"/>
          </a:xfrm>
          <a:prstGeom prst="rect">
            <a:avLst/>
          </a:prstGeom>
        </p:spPr>
        <p:txBody>
          <a:bodyPr wrap="square">
            <a:spAutoFit/>
          </a:bodyPr>
          <a:lstStyle/>
          <a:p>
            <a:pPr marL="342900" lvl="0" indent="-342900" algn="just">
              <a:lnSpc>
                <a:spcPct val="150000"/>
              </a:lnSpc>
              <a:spcAft>
                <a:spcPts val="750"/>
              </a:spcAft>
              <a:buSzPts val="1000"/>
              <a:buFont typeface="Symbol" panose="05050102010706020507" pitchFamily="18" charset="2"/>
              <a:buChar char=""/>
              <a:tabLst>
                <a:tab pos="457200" algn="l"/>
              </a:tabLst>
            </a:pPr>
            <a:r>
              <a:rPr lang="en-IN" sz="2400" b="1" dirty="0">
                <a:latin typeface="Calibri" panose="020F0502020204030204" pitchFamily="34" charset="0"/>
                <a:ea typeface="Times New Roman" panose="02020603050405020304" pitchFamily="18" charset="0"/>
                <a:cs typeface="Calibri" panose="020F0502020204030204" pitchFamily="34" charset="0"/>
              </a:rPr>
              <a:t>IPSec Protocol</a:t>
            </a:r>
            <a:endParaRPr lang="en-IN" sz="2400" dirty="0">
              <a:latin typeface="Calibri" panose="020F0502020204030204" pitchFamily="34" charset="0"/>
              <a:ea typeface="Times New Roman" panose="02020603050405020304" pitchFamily="18" charset="0"/>
              <a:cs typeface="Calibri" panose="020F0502020204030204" pitchFamily="34" charset="0"/>
            </a:endParaRPr>
          </a:p>
          <a:p>
            <a:pPr marL="457200" algn="just">
              <a:lnSpc>
                <a:spcPct val="150000"/>
              </a:lnSpc>
              <a:spcAft>
                <a:spcPts val="750"/>
              </a:spcAft>
            </a:pPr>
            <a:r>
              <a:rPr lang="en-IN" sz="2400" dirty="0">
                <a:latin typeface="Calibri" panose="020F0502020204030204" pitchFamily="34" charset="0"/>
                <a:ea typeface="Times New Roman" panose="02020603050405020304" pitchFamily="18" charset="0"/>
                <a:cs typeface="Calibri" panose="020F0502020204030204" pitchFamily="34" charset="0"/>
              </a:rPr>
              <a:t>The IPSec Protocol was initially developed for guarding interaction using TCP/IP. It was designed by the IETF, and it provides security and verification by using the method of cryptography, the data is modified using security methods. The two main aspects of modification that form the reasons for IPSec are </a:t>
            </a:r>
            <a:r>
              <a:rPr lang="en-IN" sz="2400" b="1" dirty="0">
                <a:latin typeface="Calibri" panose="020F0502020204030204" pitchFamily="34" charset="0"/>
                <a:ea typeface="Times New Roman" panose="02020603050405020304" pitchFamily="18" charset="0"/>
                <a:cs typeface="Calibri" panose="020F0502020204030204" pitchFamily="34" charset="0"/>
              </a:rPr>
              <a:t>Authentication Header (AH)</a:t>
            </a:r>
            <a:r>
              <a:rPr lang="en-IN" sz="2400" dirty="0">
                <a:latin typeface="Calibri" panose="020F0502020204030204" pitchFamily="34" charset="0"/>
                <a:ea typeface="Times New Roman" panose="02020603050405020304" pitchFamily="18" charset="0"/>
                <a:cs typeface="Calibri" panose="020F0502020204030204" pitchFamily="34" charset="0"/>
              </a:rPr>
              <a:t> and </a:t>
            </a:r>
            <a:r>
              <a:rPr lang="en-IN" sz="2400" b="1" dirty="0">
                <a:latin typeface="Calibri" panose="020F0502020204030204" pitchFamily="34" charset="0"/>
                <a:ea typeface="Times New Roman" panose="02020603050405020304" pitchFamily="18" charset="0"/>
                <a:cs typeface="Calibri" panose="020F0502020204030204" pitchFamily="34" charset="0"/>
              </a:rPr>
              <a:t>Encapsulating Security Payload (ESP).</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608740530"/>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80" y="246520"/>
            <a:ext cx="11360800" cy="1122400"/>
          </a:xfrm>
        </p:spPr>
        <p:txBody>
          <a:bodyPr/>
          <a:lstStyle/>
          <a:p>
            <a:r>
              <a:rPr lang="en-IN" b="1" dirty="0"/>
              <a:t>Types of network security -</a:t>
            </a:r>
            <a:endParaRPr lang="en-IN" dirty="0"/>
          </a:p>
        </p:txBody>
      </p:sp>
      <p:sp>
        <p:nvSpPr>
          <p:cNvPr id="3" name="Rectangle 2"/>
          <p:cNvSpPr/>
          <p:nvPr/>
        </p:nvSpPr>
        <p:spPr>
          <a:xfrm>
            <a:off x="293680" y="1368920"/>
            <a:ext cx="11360800" cy="3913892"/>
          </a:xfrm>
          <a:prstGeom prst="rect">
            <a:avLst/>
          </a:prstGeom>
        </p:spPr>
        <p:txBody>
          <a:bodyPr wrap="square">
            <a:spAutoFit/>
          </a:bodyPr>
          <a:lstStyle/>
          <a:p>
            <a:pPr>
              <a:lnSpc>
                <a:spcPct val="150000"/>
              </a:lnSpc>
              <a:spcAft>
                <a:spcPts val="0"/>
              </a:spcAft>
            </a:pPr>
            <a:r>
              <a:rPr lang="en-IN" sz="2400" b="1" dirty="0" smtClean="0">
                <a:latin typeface="Calibri" panose="020F0502020204030204" pitchFamily="34" charset="0"/>
                <a:ea typeface="Times New Roman" panose="02020603050405020304" pitchFamily="18" charset="0"/>
                <a:cs typeface="Calibri" panose="020F0502020204030204" pitchFamily="34" charset="0"/>
              </a:rPr>
              <a:t>Security </a:t>
            </a:r>
            <a:r>
              <a:rPr lang="en-IN" sz="2400" b="1" dirty="0">
                <a:latin typeface="Calibri" panose="020F0502020204030204" pitchFamily="34" charset="0"/>
                <a:ea typeface="Times New Roman" panose="02020603050405020304" pitchFamily="18" charset="0"/>
                <a:cs typeface="Calibri" panose="020F0502020204030204" pitchFamily="34" charset="0"/>
              </a:rPr>
              <a:t>information and event management</a:t>
            </a:r>
          </a:p>
          <a:p>
            <a:pPr>
              <a:lnSpc>
                <a:spcPct val="150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SIEM </a:t>
            </a:r>
            <a:r>
              <a:rPr lang="en-IN" sz="2400" dirty="0" smtClean="0">
                <a:latin typeface="Calibri" panose="020F0502020204030204" pitchFamily="34" charset="0"/>
                <a:ea typeface="Times New Roman" panose="02020603050405020304" pitchFamily="18" charset="0"/>
                <a:cs typeface="Calibri" panose="020F0502020204030204" pitchFamily="34" charset="0"/>
              </a:rPr>
              <a:t>products </a:t>
            </a:r>
            <a:r>
              <a:rPr lang="en-IN" sz="2400" dirty="0">
                <a:latin typeface="Calibri" panose="020F0502020204030204" pitchFamily="34" charset="0"/>
                <a:ea typeface="Times New Roman" panose="02020603050405020304" pitchFamily="18" charset="0"/>
                <a:cs typeface="Calibri" panose="020F0502020204030204" pitchFamily="34" charset="0"/>
              </a:rPr>
              <a:t>pull together the information that your security staff needs to identify and respond to threats. These products come in various forms, including physical and virtual appliances and server software</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p>
          <a:p>
            <a:r>
              <a:rPr lang="en-IN" sz="2400" b="1" dirty="0">
                <a:latin typeface="Calibri" panose="020F0502020204030204" pitchFamily="34" charset="0"/>
                <a:cs typeface="Calibri" panose="020F0502020204030204" pitchFamily="34" charset="0"/>
              </a:rPr>
              <a:t>VPN</a:t>
            </a:r>
          </a:p>
          <a:p>
            <a:r>
              <a:rPr lang="en-IN" sz="2400" dirty="0">
                <a:latin typeface="Calibri" panose="020F0502020204030204" pitchFamily="34" charset="0"/>
                <a:cs typeface="Calibri" panose="020F0502020204030204" pitchFamily="34" charset="0"/>
              </a:rPr>
              <a:t>A virtual private network encrypts the connection from an endpoint to a network, often over the Internet. Typically, a remote-access VPN uses IPsec or Secure Sockets Layer to authenticate the communication between device and network</a:t>
            </a:r>
            <a:r>
              <a:rPr lang="en-IN" sz="2400" dirty="0" smtClean="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6107394"/>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80" y="307480"/>
            <a:ext cx="11360800" cy="1122400"/>
          </a:xfrm>
        </p:spPr>
        <p:txBody>
          <a:bodyPr/>
          <a:lstStyle/>
          <a:p>
            <a:r>
              <a:rPr lang="en-IN" b="1" dirty="0"/>
              <a:t>Types of network security -</a:t>
            </a:r>
            <a:endParaRPr lang="en-IN" dirty="0"/>
          </a:p>
        </p:txBody>
      </p:sp>
      <p:sp>
        <p:nvSpPr>
          <p:cNvPr id="6" name="Rectangle 5"/>
          <p:cNvSpPr/>
          <p:nvPr/>
        </p:nvSpPr>
        <p:spPr>
          <a:xfrm>
            <a:off x="293680" y="1429880"/>
            <a:ext cx="11360800" cy="2251065"/>
          </a:xfrm>
          <a:prstGeom prst="rect">
            <a:avLst/>
          </a:prstGeom>
        </p:spPr>
        <p:txBody>
          <a:bodyPr wrap="square">
            <a:spAutoFit/>
          </a:bodyPr>
          <a:lstStyle/>
          <a:p>
            <a:pPr marL="457200" indent="-274320">
              <a:lnSpc>
                <a:spcPct val="150000"/>
              </a:lnSpc>
              <a:spcAft>
                <a:spcPts val="0"/>
              </a:spcAft>
            </a:pPr>
            <a:r>
              <a:rPr lang="en-IN" sz="2400" b="1" dirty="0">
                <a:latin typeface="Calibri" panose="020F0502020204030204" pitchFamily="34" charset="0"/>
                <a:ea typeface="Times New Roman" panose="02020603050405020304" pitchFamily="18" charset="0"/>
                <a:cs typeface="Calibri" panose="020F0502020204030204" pitchFamily="34" charset="0"/>
              </a:rPr>
              <a:t>Web security</a:t>
            </a:r>
          </a:p>
          <a:p>
            <a:pPr marL="228600">
              <a:lnSpc>
                <a:spcPct val="150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A web security solution will control your staff’s web use, block web-based threats, and deny access to malicious websites. It will protect your web gateway on site or in the cloud. "Web security" also refers to the steps you take to protect your own website.</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387085393"/>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75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175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488" y="270904"/>
            <a:ext cx="11360800" cy="1122400"/>
          </a:xfrm>
        </p:spPr>
        <p:txBody>
          <a:bodyPr/>
          <a:lstStyle/>
          <a:p>
            <a:r>
              <a:rPr lang="en-IN" b="1" dirty="0"/>
              <a:t>Types of network security -</a:t>
            </a:r>
            <a:endParaRPr lang="en-IN" dirty="0"/>
          </a:p>
        </p:txBody>
      </p:sp>
      <p:sp>
        <p:nvSpPr>
          <p:cNvPr id="3" name="Rectangle 2"/>
          <p:cNvSpPr/>
          <p:nvPr/>
        </p:nvSpPr>
        <p:spPr>
          <a:xfrm>
            <a:off x="281488" y="1393304"/>
            <a:ext cx="11360800" cy="2805063"/>
          </a:xfrm>
          <a:prstGeom prst="rect">
            <a:avLst/>
          </a:prstGeom>
        </p:spPr>
        <p:txBody>
          <a:bodyPr wrap="square">
            <a:spAutoFit/>
          </a:bodyPr>
          <a:lstStyle/>
          <a:p>
            <a:pPr marL="457200" indent="-274320">
              <a:lnSpc>
                <a:spcPct val="150000"/>
              </a:lnSpc>
              <a:spcAft>
                <a:spcPts val="0"/>
              </a:spcAft>
            </a:pPr>
            <a:r>
              <a:rPr lang="en-IN" sz="2400" b="1" dirty="0">
                <a:latin typeface="Calibri" panose="020F0502020204030204" pitchFamily="34" charset="0"/>
                <a:ea typeface="Times New Roman" panose="02020603050405020304" pitchFamily="18" charset="0"/>
                <a:cs typeface="Calibri" panose="020F0502020204030204" pitchFamily="34" charset="0"/>
              </a:rPr>
              <a:t>Wireless security</a:t>
            </a:r>
          </a:p>
          <a:p>
            <a:pPr marL="228600">
              <a:lnSpc>
                <a:spcPct val="150000"/>
              </a:lnSpc>
              <a:spcAft>
                <a:spcPts val="1000"/>
              </a:spcAft>
            </a:pPr>
            <a:r>
              <a:rPr lang="en-IN" sz="2400" dirty="0">
                <a:latin typeface="Calibri" panose="020F0502020204030204" pitchFamily="34" charset="0"/>
                <a:ea typeface="Times New Roman" panose="02020603050405020304" pitchFamily="18" charset="0"/>
                <a:cs typeface="Calibri" panose="020F0502020204030204" pitchFamily="34" charset="0"/>
              </a:rPr>
              <a:t>Wireless networks are not as secure as wired ones. Without stringent security measures, installing a wireless LAN can be like putting Ethernet ports everywhere, including the parking lot. To prevent an exploit from taking hold, you need products specifically designed to protect a wireless network.</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796311257"/>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80" y="307480"/>
            <a:ext cx="11360800" cy="1122400"/>
          </a:xfrm>
        </p:spPr>
        <p:txBody>
          <a:bodyPr/>
          <a:lstStyle/>
          <a:p>
            <a:r>
              <a:rPr lang="en-IN" b="1" dirty="0"/>
              <a:t>Ways to Prevent </a:t>
            </a:r>
            <a:r>
              <a:rPr lang="en-IN" b="1" dirty="0" smtClean="0"/>
              <a:t>Attacks-</a:t>
            </a:r>
            <a:endParaRPr lang="en-IN" dirty="0"/>
          </a:p>
        </p:txBody>
      </p:sp>
      <p:sp>
        <p:nvSpPr>
          <p:cNvPr id="3" name="Rectangle 2"/>
          <p:cNvSpPr/>
          <p:nvPr/>
        </p:nvSpPr>
        <p:spPr>
          <a:xfrm>
            <a:off x="293680" y="1280160"/>
            <a:ext cx="11360800" cy="4524315"/>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Train employees in cyber security principles.</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Install, use and regularly update antivirus and antispyware software on every computer used in your business.</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Use a firewall for your Internet connection.</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Download and install software updates for your operating systems and applications as they become available.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Make backup copies of important business data and information.</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Control physical access to your computers and network components</a:t>
            </a:r>
            <a:r>
              <a:rPr lang="en-IN" sz="2400" dirty="0" smtClean="0">
                <a:latin typeface="Calibri" panose="020F0502020204030204" pitchFamily="34" charset="0"/>
                <a:ea typeface="Times New Roman" panose="02020603050405020304" pitchFamily="18" charset="0"/>
                <a:cs typeface="Calibri" panose="020F0502020204030204" pitchFamily="34" charset="0"/>
              </a:rPr>
              <a: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6048188"/>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75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75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680" y="295288"/>
            <a:ext cx="11360800" cy="1122400"/>
          </a:xfrm>
        </p:spPr>
        <p:txBody>
          <a:bodyPr/>
          <a:lstStyle/>
          <a:p>
            <a:r>
              <a:rPr lang="en-IN" b="1" dirty="0"/>
              <a:t>Ways to Prevent Attacks-</a:t>
            </a:r>
            <a:endParaRPr lang="en-IN" dirty="0"/>
          </a:p>
        </p:txBody>
      </p:sp>
      <p:sp>
        <p:nvSpPr>
          <p:cNvPr id="3" name="Rectangle 2"/>
          <p:cNvSpPr/>
          <p:nvPr/>
        </p:nvSpPr>
        <p:spPr>
          <a:xfrm>
            <a:off x="293680" y="1417688"/>
            <a:ext cx="11252144" cy="2805063"/>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Secure your Wi-Fi networks. If you have a Wi-Fi network for your workplace make sure it is secure and hidden.</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Require individual user accounts for each employee.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Limit employee access to data and information and limit authority to install software.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800"/>
              </a:spcAft>
              <a:buFont typeface="Symbol" panose="05050102010706020507" pitchFamily="18" charset="2"/>
              <a:buChar char=""/>
            </a:pPr>
            <a:r>
              <a:rPr lang="en-IN" sz="2400" dirty="0">
                <a:latin typeface="Calibri" panose="020F0502020204030204" pitchFamily="34" charset="0"/>
                <a:ea typeface="Times New Roman" panose="02020603050405020304" pitchFamily="18" charset="0"/>
                <a:cs typeface="Calibri" panose="020F0502020204030204" pitchFamily="34" charset="0"/>
              </a:rPr>
              <a:t>Regularly change passwords.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4894521"/>
      </p:ext>
    </p:extLst>
  </p:cSld>
  <p:clrMapOvr>
    <a:masterClrMapping/>
  </p:clrMapOvr>
  <mc:AlternateContent xmlns:mc="http://schemas.openxmlformats.org/markup-compatibility/2006">
    <mc:Choice xmlns:p14="http://schemas.microsoft.com/office/powerpoint/2010/main" Requires="p14">
      <p:transition spd="slow" p14:dur="1750">
        <p:fad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7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023" y="299411"/>
            <a:ext cx="11360800" cy="1122400"/>
          </a:xfrm>
        </p:spPr>
        <p:txBody>
          <a:bodyPr/>
          <a:lstStyle/>
          <a:p>
            <a:r>
              <a:rPr lang="en-IN" b="1" dirty="0" smtClean="0"/>
              <a:t>Data Security Vs. System Security </a:t>
            </a:r>
            <a:endParaRPr lang="en-IN" dirty="0"/>
          </a:p>
        </p:txBody>
      </p:sp>
      <p:sp>
        <p:nvSpPr>
          <p:cNvPr id="3" name="Rectangle 2"/>
          <p:cNvSpPr/>
          <p:nvPr/>
        </p:nvSpPr>
        <p:spPr>
          <a:xfrm>
            <a:off x="308023" y="1421811"/>
            <a:ext cx="10947165" cy="4672241"/>
          </a:xfrm>
          <a:prstGeom prst="rect">
            <a:avLst/>
          </a:prstGeom>
        </p:spPr>
        <p:txBody>
          <a:bodyPr wrap="square">
            <a:spAutoFit/>
          </a:bodyPr>
          <a:lstStyle/>
          <a:p>
            <a:pPr marL="342900" lvl="0" indent="-342900" algn="just">
              <a:lnSpc>
                <a:spcPct val="150000"/>
              </a:lnSpc>
              <a:spcAft>
                <a:spcPts val="750"/>
              </a:spcAft>
              <a:buFont typeface="+mj-lt"/>
              <a:buAutoNum type="arabicPeriod"/>
            </a:pPr>
            <a:r>
              <a:rPr lang="en-IN" sz="2400" dirty="0">
                <a:latin typeface="Calibri" panose="020F0502020204030204" pitchFamily="34" charset="0"/>
                <a:ea typeface="Times New Roman" panose="02020603050405020304" pitchFamily="18" charset="0"/>
                <a:cs typeface="Calibri" panose="020F0502020204030204" pitchFamily="34" charset="0"/>
              </a:rPr>
              <a:t>Data security refers to the efforts that an organization takes to guarantee that the information stored isn’t deliberately accessed or accidentally deleted or modified, manipulated or otherwise abused for illegal money-making. </a:t>
            </a:r>
          </a:p>
          <a:p>
            <a:pPr marL="342900" lvl="0" indent="-342900" algn="just">
              <a:lnSpc>
                <a:spcPct val="150000"/>
              </a:lnSpc>
              <a:spcAft>
                <a:spcPts val="750"/>
              </a:spcAft>
              <a:buFont typeface="+mj-lt"/>
              <a:buAutoNum type="arabicPeriod"/>
            </a:pPr>
            <a:r>
              <a:rPr lang="en-IN" sz="2400" dirty="0">
                <a:latin typeface="Calibri" panose="020F0502020204030204" pitchFamily="34" charset="0"/>
                <a:ea typeface="Times New Roman" panose="02020603050405020304" pitchFamily="18" charset="0"/>
                <a:cs typeface="Calibri" panose="020F0502020204030204" pitchFamily="34" charset="0"/>
              </a:rPr>
              <a:t>System security works closely associating with data security. System security protects everything that an organization wants to ensure in its networks and resources. </a:t>
            </a:r>
          </a:p>
          <a:p>
            <a:pPr marL="342900" lvl="0" indent="-342900" algn="just">
              <a:lnSpc>
                <a:spcPct val="150000"/>
              </a:lnSpc>
              <a:spcAft>
                <a:spcPts val="750"/>
              </a:spcAft>
              <a:buFont typeface="+mj-lt"/>
              <a:buAutoNum type="arabicPeriod"/>
            </a:pPr>
            <a:r>
              <a:rPr lang="en-IN" sz="2400" dirty="0">
                <a:latin typeface="Calibri" panose="020F0502020204030204" pitchFamily="34" charset="0"/>
                <a:ea typeface="Times New Roman" panose="02020603050405020304" pitchFamily="18" charset="0"/>
                <a:cs typeface="Calibri" panose="020F0502020204030204" pitchFamily="34" charset="0"/>
              </a:rPr>
              <a:t>Simply put, data security is meant to protect the information and system security is what protects the information containing the devices and network. </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935655059"/>
      </p:ext>
    </p:extLst>
  </p:cSld>
  <p:clrMapOvr>
    <a:masterClrMapping/>
  </p:clrMapOvr>
  <mc:AlternateContent xmlns:mc="http://schemas.openxmlformats.org/markup-compatibility/2006" xmlns:p14="http://schemas.microsoft.com/office/powerpoint/2010/main">
    <mc:Choice Requires="p14">
      <p:transition spd="slow" p14:dur="17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5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5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7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am Gurukul Team">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am Gurukul Team" id="{5A781415-CD58-4697-92E8-958761A1F58E}" vid="{C71A8BBA-7A9A-46D9-BBE6-7B6323B30D79}"/>
    </a:ext>
  </a:extLst>
</a:theme>
</file>

<file path=docProps/app.xml><?xml version="1.0" encoding="utf-8"?>
<Properties xmlns="http://schemas.openxmlformats.org/officeDocument/2006/extended-properties" xmlns:vt="http://schemas.openxmlformats.org/officeDocument/2006/docPropsVTypes">
  <Template>Team Gurukul Team</Template>
  <TotalTime>470</TotalTime>
  <Words>5203</Words>
  <Application>Microsoft Office PowerPoint</Application>
  <PresentationFormat>Widescreen</PresentationFormat>
  <Paragraphs>265</Paragraphs>
  <Slides>84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Courier New</vt:lpstr>
      <vt:lpstr>Symbol</vt:lpstr>
      <vt:lpstr>Times New Roman</vt:lpstr>
      <vt:lpstr>Wingdings</vt:lpstr>
      <vt:lpstr>Team Gurukul Team</vt:lpstr>
      <vt:lpstr>Data Security</vt:lpstr>
      <vt:lpstr>What Is Data Security?</vt:lpstr>
      <vt:lpstr>Why Data Security Needed?</vt:lpstr>
      <vt:lpstr>Why Data Security Needed?</vt:lpstr>
      <vt:lpstr>Types Of Data Security And Their Importance - </vt:lpstr>
      <vt:lpstr>Several Types Of Security</vt:lpstr>
      <vt:lpstr>Several Types Of Security</vt:lpstr>
      <vt:lpstr>Several Types Of Security</vt:lpstr>
      <vt:lpstr>Data Security Vs. System Security </vt:lpstr>
      <vt:lpstr>Some Common Techniques Of Cyber-attacks</vt:lpstr>
      <vt:lpstr>Some Common Techniques Of Cyber-attacks</vt:lpstr>
      <vt:lpstr>Some Common Techniques Of Cyber-attacks</vt:lpstr>
      <vt:lpstr>Some Common Techniques Of Cyber-attacks</vt:lpstr>
      <vt:lpstr>How To Secure Organization’s Data</vt:lpstr>
      <vt:lpstr>How To Secure Organization’s Data</vt:lpstr>
      <vt:lpstr>How To Secure Organization’s Data</vt:lpstr>
      <vt:lpstr>How To Secure Organization’s Data</vt:lpstr>
      <vt:lpstr>How To Secure Organization’s Data</vt:lpstr>
      <vt:lpstr>How To Secure Organization’s Data</vt:lpstr>
      <vt:lpstr>How To Secure Organization’s Data</vt:lpstr>
      <vt:lpstr>What Is Attack ?</vt:lpstr>
      <vt:lpstr>What Is Attack ?</vt:lpstr>
      <vt:lpstr>Types Of Attacks </vt:lpstr>
      <vt:lpstr>Denial-of-service (DoS) and distributed denial-of-service (DDoS) attacks- </vt:lpstr>
      <vt:lpstr>Denial-of-service (DoS) and distributed denial-of-service (DDoS) attacks- </vt:lpstr>
      <vt:lpstr>Denial-of-service (DoS) and distributed denial-of-service (DDoS) attacks- </vt:lpstr>
      <vt:lpstr>Denial-of-service (DoS) and distributed denial-of-service (DDoS) attacks- </vt:lpstr>
      <vt:lpstr>Denial-of-service (DoS) and distributed denial-of-service (DDoS) attacks- </vt:lpstr>
      <vt:lpstr>Denial-of-service (DoS) and distributed denial-of-service (DDoS) attacks- </vt:lpstr>
      <vt:lpstr>Denial-of-service (DoS) and distributed denial-of-service (DDoS) attacks- </vt:lpstr>
      <vt:lpstr>2. Man-in-the-middle (Mitm) Attack -</vt:lpstr>
      <vt:lpstr>Man-in-the-middle (Mitm) Attack -</vt:lpstr>
      <vt:lpstr>Man-in-the-middle (Mitm) Attack -</vt:lpstr>
      <vt:lpstr>Man-in-the-middle (Mitm) Attack -</vt:lpstr>
      <vt:lpstr>Man-in-the-middle (Mitm) Attack -</vt:lpstr>
      <vt:lpstr>Man-in-the-middle (Mitm) Attack -</vt:lpstr>
      <vt:lpstr>Man-in-the-middle (Mitm) Attack -</vt:lpstr>
      <vt:lpstr>Man-in-the-middle (Mitm) Attack -</vt:lpstr>
      <vt:lpstr>3. Phishing and spear phishing attacks-</vt:lpstr>
      <vt:lpstr>Phishing and spear phishing attacks-</vt:lpstr>
      <vt:lpstr>To Reduce The Risk Of Being Phished, You Can Use These Techniques - </vt:lpstr>
      <vt:lpstr>To Reduce The Risk Of Being Phished, You Can Use These Techniques :</vt:lpstr>
      <vt:lpstr>4. Drive-by attack -</vt:lpstr>
      <vt:lpstr>4. Drive-by attack -</vt:lpstr>
      <vt:lpstr>5. Password attack -</vt:lpstr>
      <vt:lpstr>Password attack -</vt:lpstr>
      <vt:lpstr>6. SQL injection attack -</vt:lpstr>
      <vt:lpstr>SQL injection attack -</vt:lpstr>
      <vt:lpstr>SQL injection attack -</vt:lpstr>
      <vt:lpstr>SQL injection attack -</vt:lpstr>
      <vt:lpstr>7. Cross-site scripting (XSS) attack -</vt:lpstr>
      <vt:lpstr>Cross-site scripting (XSS) attack -</vt:lpstr>
      <vt:lpstr>Cross-site scripting (XSS) attack -</vt:lpstr>
      <vt:lpstr>8. Eavesdropping attack -</vt:lpstr>
      <vt:lpstr>9. Birthday attack -</vt:lpstr>
      <vt:lpstr> Birthday attack -</vt:lpstr>
      <vt:lpstr>10. Malware attack -</vt:lpstr>
      <vt:lpstr> Malware attack -</vt:lpstr>
      <vt:lpstr>  Malware attack -</vt:lpstr>
      <vt:lpstr>  Malware attack -</vt:lpstr>
      <vt:lpstr> Malware attack -</vt:lpstr>
      <vt:lpstr> Malware attack -</vt:lpstr>
      <vt:lpstr> Malware attack -</vt:lpstr>
      <vt:lpstr>Ways To Prevent Data And Security –</vt:lpstr>
      <vt:lpstr>Ways To Prevent Data And Security –</vt:lpstr>
      <vt:lpstr>Ways To Prevent Data And Security –</vt:lpstr>
      <vt:lpstr>Ways To Prevent Data And Security –</vt:lpstr>
      <vt:lpstr>What Is Cyber Security?</vt:lpstr>
      <vt:lpstr>What Is Cyber Security?</vt:lpstr>
      <vt:lpstr>What is Network Security?</vt:lpstr>
      <vt:lpstr>Types of network security -</vt:lpstr>
      <vt:lpstr>Types of network security -</vt:lpstr>
      <vt:lpstr>Types of network security -</vt:lpstr>
      <vt:lpstr>Types of network security -</vt:lpstr>
      <vt:lpstr>Types of network security -</vt:lpstr>
      <vt:lpstr>Types of network security -</vt:lpstr>
      <vt:lpstr>Types of network security -</vt:lpstr>
      <vt:lpstr>Types of network security -</vt:lpstr>
      <vt:lpstr>Types of network security -</vt:lpstr>
      <vt:lpstr>Types of network security -</vt:lpstr>
      <vt:lpstr>Types of network security -</vt:lpstr>
      <vt:lpstr>Types of network security -</vt:lpstr>
      <vt:lpstr>Ways to Prevent Attacks-</vt:lpstr>
      <vt:lpstr>Ways to Prevent Attacks-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Security</dc:title>
  <dc:creator>Windows User</dc:creator>
  <cp:lastModifiedBy>Windows User</cp:lastModifiedBy>
  <cp:revision>44</cp:revision>
  <dcterms:created xsi:type="dcterms:W3CDTF">2019-05-24T11:30:48Z</dcterms:created>
  <dcterms:modified xsi:type="dcterms:W3CDTF">2019-05-27T11:44:30Z</dcterms:modified>
</cp:coreProperties>
</file>