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7" r:id="rId4"/>
    <p:sldId id="259" r:id="rId5"/>
  </p:sldIdLst>
  <p:sldSz cx="9144000" cy="6858000" type="screen4x3"/>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1817D562-EE96-4F50-B286-1A309DC9BA81}" type="datetimeFigureOut">
              <a:rPr lang="es-CO" smtClean="0"/>
              <a:t>27/06/2021</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C6AB91C8-C864-4A25-A845-7C4EB4EAF274}" type="slidenum">
              <a:rPr lang="es-CO" smtClean="0"/>
              <a:t>‹Nº›</a:t>
            </a:fld>
            <a:endParaRPr lang="es-CO"/>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1817D562-EE96-4F50-B286-1A309DC9BA81}" type="datetimeFigureOut">
              <a:rPr lang="es-CO" smtClean="0"/>
              <a:t>27/06/2021</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C6AB91C8-C864-4A25-A845-7C4EB4EAF274}" type="slidenum">
              <a:rPr lang="es-CO" smtClean="0"/>
              <a:t>‹Nº›</a:t>
            </a:fld>
            <a:endParaRPr lang="es-CO"/>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1817D562-EE96-4F50-B286-1A309DC9BA81}" type="datetimeFigureOut">
              <a:rPr lang="es-CO" smtClean="0"/>
              <a:t>27/06/2021</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C6AB91C8-C864-4A25-A845-7C4EB4EAF274}" type="slidenum">
              <a:rPr lang="es-CO" smtClean="0"/>
              <a:t>‹Nº›</a:t>
            </a:fld>
            <a:endParaRPr lang="es-CO"/>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1817D562-EE96-4F50-B286-1A309DC9BA81}" type="datetimeFigureOut">
              <a:rPr lang="es-CO" smtClean="0"/>
              <a:t>27/06/2021</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C6AB91C8-C864-4A25-A845-7C4EB4EAF274}" type="slidenum">
              <a:rPr lang="es-CO" smtClean="0"/>
              <a:t>‹Nº›</a:t>
            </a:fld>
            <a:endParaRPr lang="es-CO"/>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1817D562-EE96-4F50-B286-1A309DC9BA81}" type="datetimeFigureOut">
              <a:rPr lang="es-CO" smtClean="0"/>
              <a:t>27/06/2021</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C6AB91C8-C864-4A25-A845-7C4EB4EAF274}" type="slidenum">
              <a:rPr lang="es-CO" smtClean="0"/>
              <a:t>‹Nº›</a:t>
            </a:fld>
            <a:endParaRPr lang="es-CO"/>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1817D562-EE96-4F50-B286-1A309DC9BA81}" type="datetimeFigureOut">
              <a:rPr lang="es-CO" smtClean="0"/>
              <a:t>27/06/2021</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C6AB91C8-C864-4A25-A845-7C4EB4EAF274}" type="slidenum">
              <a:rPr lang="es-CO" smtClean="0"/>
              <a:t>‹Nº›</a:t>
            </a:fld>
            <a:endParaRPr lang="es-CO"/>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Date Placeholder 6"/>
          <p:cNvSpPr>
            <a:spLocks noGrp="1"/>
          </p:cNvSpPr>
          <p:nvPr>
            <p:ph type="dt" sz="half" idx="10"/>
          </p:nvPr>
        </p:nvSpPr>
        <p:spPr/>
        <p:txBody>
          <a:bodyPr/>
          <a:lstStyle/>
          <a:p>
            <a:fld id="{1817D562-EE96-4F50-B286-1A309DC9BA81}" type="datetimeFigureOut">
              <a:rPr lang="es-CO" smtClean="0"/>
              <a:t>27/06/2021</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C6AB91C8-C864-4A25-A845-7C4EB4EAF274}" type="slidenum">
              <a:rPr lang="es-CO" smtClean="0"/>
              <a:t>‹Nº›</a:t>
            </a:fld>
            <a:endParaRPr lang="es-CO"/>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Date Placeholder 2"/>
          <p:cNvSpPr>
            <a:spLocks noGrp="1"/>
          </p:cNvSpPr>
          <p:nvPr>
            <p:ph type="dt" sz="half" idx="10"/>
          </p:nvPr>
        </p:nvSpPr>
        <p:spPr/>
        <p:txBody>
          <a:bodyPr/>
          <a:lstStyle/>
          <a:p>
            <a:fld id="{1817D562-EE96-4F50-B286-1A309DC9BA81}" type="datetimeFigureOut">
              <a:rPr lang="es-CO" smtClean="0"/>
              <a:t>27/06/2021</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C6AB91C8-C864-4A25-A845-7C4EB4EAF274}" type="slidenum">
              <a:rPr lang="es-CO" smtClean="0"/>
              <a:t>‹Nº›</a:t>
            </a:fld>
            <a:endParaRPr lang="es-CO"/>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17D562-EE96-4F50-B286-1A309DC9BA81}" type="datetimeFigureOut">
              <a:rPr lang="es-CO" smtClean="0"/>
              <a:t>27/06/2021</a:t>
            </a:fld>
            <a:endParaRPr lang="es-CO"/>
          </a:p>
        </p:txBody>
      </p:sp>
      <p:sp>
        <p:nvSpPr>
          <p:cNvPr id="3" name="Footer Placeholder 2"/>
          <p:cNvSpPr>
            <a:spLocks noGrp="1"/>
          </p:cNvSpPr>
          <p:nvPr>
            <p:ph type="ftr" sz="quarter" idx="11"/>
          </p:nvPr>
        </p:nvSpPr>
        <p:spPr/>
        <p:txBody>
          <a:bodyPr/>
          <a:lstStyle/>
          <a:p>
            <a:endParaRPr lang="es-CO"/>
          </a:p>
        </p:txBody>
      </p:sp>
      <p:sp>
        <p:nvSpPr>
          <p:cNvPr id="4" name="Slide Number Placeholder 3"/>
          <p:cNvSpPr>
            <a:spLocks noGrp="1"/>
          </p:cNvSpPr>
          <p:nvPr>
            <p:ph type="sldNum" sz="quarter" idx="12"/>
          </p:nvPr>
        </p:nvSpPr>
        <p:spPr/>
        <p:txBody>
          <a:bodyPr/>
          <a:lstStyle/>
          <a:p>
            <a:fld id="{C6AB91C8-C864-4A25-A845-7C4EB4EAF274}" type="slidenum">
              <a:rPr lang="es-CO" smtClean="0"/>
              <a:t>‹Nº›</a:t>
            </a:fld>
            <a:endParaRPr lang="es-CO"/>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1817D562-EE96-4F50-B286-1A309DC9BA81}" type="datetimeFigureOut">
              <a:rPr lang="es-CO" smtClean="0"/>
              <a:t>27/06/2021</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C6AB91C8-C864-4A25-A845-7C4EB4EAF274}" type="slidenum">
              <a:rPr lang="es-CO" smtClean="0"/>
              <a:t>‹Nº›</a:t>
            </a:fld>
            <a:endParaRPr lang="es-CO"/>
          </a:p>
        </p:txBody>
      </p:sp>
      <p:sp>
        <p:nvSpPr>
          <p:cNvPr id="9" name="Content Placeholder 8"/>
          <p:cNvSpPr>
            <a:spLocks noGrp="1"/>
          </p:cNvSpPr>
          <p:nvPr>
            <p:ph sz="quarter" idx="13"/>
          </p:nvPr>
        </p:nvSpPr>
        <p:spPr>
          <a:xfrm>
            <a:off x="304800" y="381000"/>
            <a:ext cx="7772400" cy="494284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s-ES" smtClean="0"/>
              <a:t>Haga clic para modificar el estilo de título del patrón</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8" name="Date Placeholder 7"/>
          <p:cNvSpPr>
            <a:spLocks noGrp="1"/>
          </p:cNvSpPr>
          <p:nvPr>
            <p:ph type="dt" sz="half" idx="10"/>
          </p:nvPr>
        </p:nvSpPr>
        <p:spPr/>
        <p:txBody>
          <a:bodyPr/>
          <a:lstStyle/>
          <a:p>
            <a:fld id="{1817D562-EE96-4F50-B286-1A309DC9BA81}" type="datetimeFigureOut">
              <a:rPr lang="es-CO" smtClean="0"/>
              <a:t>27/06/2021</a:t>
            </a:fld>
            <a:endParaRPr lang="es-CO"/>
          </a:p>
        </p:txBody>
      </p:sp>
      <p:sp>
        <p:nvSpPr>
          <p:cNvPr id="9" name="Slide Number Placeholder 8"/>
          <p:cNvSpPr>
            <a:spLocks noGrp="1"/>
          </p:cNvSpPr>
          <p:nvPr>
            <p:ph type="sldNum" sz="quarter" idx="11"/>
          </p:nvPr>
        </p:nvSpPr>
        <p:spPr/>
        <p:txBody>
          <a:bodyPr/>
          <a:lstStyle/>
          <a:p>
            <a:fld id="{C6AB91C8-C864-4A25-A845-7C4EB4EAF274}" type="slidenum">
              <a:rPr lang="es-CO" smtClean="0"/>
              <a:t>‹Nº›</a:t>
            </a:fld>
            <a:endParaRPr lang="es-CO"/>
          </a:p>
        </p:txBody>
      </p:sp>
      <p:sp>
        <p:nvSpPr>
          <p:cNvPr id="10" name="Footer Placeholder 9"/>
          <p:cNvSpPr>
            <a:spLocks noGrp="1"/>
          </p:cNvSpPr>
          <p:nvPr>
            <p:ph type="ftr" sz="quarter" idx="12"/>
          </p:nvPr>
        </p:nvSpPr>
        <p:spPr/>
        <p:txBody>
          <a:bodyPr/>
          <a:lstStyle/>
          <a:p>
            <a:endParaRPr lang="es-CO"/>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C6AB91C8-C864-4A25-A845-7C4EB4EAF274}" type="slidenum">
              <a:rPr lang="es-CO" smtClean="0"/>
              <a:t>‹Nº›</a:t>
            </a:fld>
            <a:endParaRPr lang="es-CO"/>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s-CO"/>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1817D562-EE96-4F50-B286-1A309DC9BA81}" type="datetimeFigureOut">
              <a:rPr lang="es-CO" smtClean="0"/>
              <a:t>27/06/2021</a:t>
            </a:fld>
            <a:endParaRPr lang="es-CO"/>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467544" y="332656"/>
            <a:ext cx="7772400" cy="1470025"/>
          </a:xfrm>
        </p:spPr>
        <p:txBody>
          <a:bodyPr/>
          <a:lstStyle/>
          <a:p>
            <a:r>
              <a:rPr lang="es-CO" dirty="0" smtClean="0"/>
              <a:t>Requerimientos </a:t>
            </a:r>
            <a:endParaRPr lang="es-CO" dirty="0"/>
          </a:p>
        </p:txBody>
      </p:sp>
      <p:sp>
        <p:nvSpPr>
          <p:cNvPr id="3" name="2 Subtítulo"/>
          <p:cNvSpPr>
            <a:spLocks noGrp="1"/>
          </p:cNvSpPr>
          <p:nvPr>
            <p:ph type="subTitle" idx="1"/>
          </p:nvPr>
        </p:nvSpPr>
        <p:spPr>
          <a:xfrm>
            <a:off x="323528" y="1988840"/>
            <a:ext cx="7992888" cy="2880320"/>
          </a:xfrm>
        </p:spPr>
        <p:style>
          <a:lnRef idx="2">
            <a:schemeClr val="accent1"/>
          </a:lnRef>
          <a:fillRef idx="1">
            <a:schemeClr val="lt1"/>
          </a:fillRef>
          <a:effectRef idx="0">
            <a:schemeClr val="accent1"/>
          </a:effectRef>
          <a:fontRef idx="minor">
            <a:schemeClr val="dk1"/>
          </a:fontRef>
        </p:style>
        <p:txBody>
          <a:bodyPr>
            <a:normAutofit lnSpcReduction="10000"/>
          </a:bodyPr>
          <a:lstStyle/>
          <a:p>
            <a:pPr algn="just"/>
            <a:r>
              <a:rPr lang="es-CO" dirty="0" smtClean="0"/>
              <a:t>Son las necesidades que ve el usuario , características que debe tener el software desde unos estatutos abstractos en alto nivel de un servicio o unas restricciones del sistema hasta una especificación funcional matemática detallada.</a:t>
            </a:r>
          </a:p>
          <a:p>
            <a:pPr algn="just"/>
            <a:r>
              <a:rPr lang="es-CO" dirty="0" smtClean="0"/>
              <a:t>Estos requerimientos se obtienen de la recolección de los datos gracias a diferentes metodologías y estrategias , como , encuestas , conversatorios , en especial del modelo </a:t>
            </a:r>
            <a:r>
              <a:rPr lang="es-CO" dirty="0" err="1" smtClean="0"/>
              <a:t>Canvas</a:t>
            </a:r>
            <a:r>
              <a:rPr lang="es-CO" dirty="0" smtClean="0"/>
              <a:t> el cual muestra la organización, en todos sus procesos , se debe tener en cuenta para el levantamiento de requisitos el inventario de procesos de la empresa, frente a sus actividades claves.</a:t>
            </a:r>
            <a:endParaRPr lang="es-CO" dirty="0"/>
          </a:p>
        </p:txBody>
      </p:sp>
    </p:spTree>
    <p:extLst>
      <p:ext uri="{BB962C8B-B14F-4D97-AF65-F5344CB8AC3E}">
        <p14:creationId xmlns:p14="http://schemas.microsoft.com/office/powerpoint/2010/main" val="32451341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dirty="0" smtClean="0"/>
              <a:t>Que es el </a:t>
            </a:r>
            <a:r>
              <a:rPr lang="es-CO" dirty="0" err="1" smtClean="0"/>
              <a:t>product</a:t>
            </a:r>
            <a:r>
              <a:rPr lang="es-CO" dirty="0" smtClean="0"/>
              <a:t> back log</a:t>
            </a:r>
            <a:endParaRPr lang="es-CO" dirty="0"/>
          </a:p>
        </p:txBody>
      </p:sp>
      <p:sp>
        <p:nvSpPr>
          <p:cNvPr id="3" name="2 Marcador de contenido"/>
          <p:cNvSpPr>
            <a:spLocks noGrp="1"/>
          </p:cNvSpPr>
          <p:nvPr>
            <p:ph idx="1"/>
          </p:nvPr>
        </p:nvSpPr>
        <p:spPr/>
        <p:txBody>
          <a:bodyPr/>
          <a:lstStyle/>
          <a:p>
            <a:r>
              <a:rPr lang="es-CO" dirty="0"/>
              <a:t>El </a:t>
            </a:r>
            <a:r>
              <a:rPr lang="es-CO" b="1" dirty="0" err="1"/>
              <a:t>Product</a:t>
            </a:r>
            <a:r>
              <a:rPr lang="es-CO" b="1" dirty="0"/>
              <a:t> </a:t>
            </a:r>
            <a:r>
              <a:rPr lang="es-CO" b="1" dirty="0" err="1"/>
              <a:t>Backlog</a:t>
            </a:r>
            <a:r>
              <a:rPr lang="es-CO" dirty="0"/>
              <a:t> o pila de producto en un proyecto que sigue la metodología </a:t>
            </a:r>
            <a:r>
              <a:rPr lang="es-CO" b="1" dirty="0" err="1"/>
              <a:t>Scrum</a:t>
            </a:r>
            <a:r>
              <a:rPr lang="es-CO" dirty="0"/>
              <a:t> consiste en una lista con todos los </a:t>
            </a:r>
            <a:r>
              <a:rPr lang="es-CO" dirty="0" smtClean="0"/>
              <a:t>requerimientos </a:t>
            </a:r>
            <a:r>
              <a:rPr lang="es-CO" dirty="0"/>
              <a:t>iniciales del producto que se va a desarrollar</a:t>
            </a:r>
            <a:r>
              <a:rPr lang="es-CO" dirty="0" smtClean="0"/>
              <a:t>.</a:t>
            </a:r>
          </a:p>
          <a:p>
            <a:r>
              <a:rPr lang="es-CO" dirty="0"/>
              <a:t>Se trata de una lista dinámica, que irá evolucionando a medida que lo hace el producto y el entorno del proyecto. La finalidad de crear esta lista no es otra que identificar las necesidades del producto para lograr su máxima utilidad</a:t>
            </a:r>
            <a:r>
              <a:rPr lang="es-CO" dirty="0" smtClean="0"/>
              <a:t>.</a:t>
            </a:r>
          </a:p>
          <a:p>
            <a:r>
              <a:rPr lang="es-CO" dirty="0"/>
              <a:t>Esta </a:t>
            </a:r>
            <a:r>
              <a:rPr lang="es-CO" b="1" dirty="0"/>
              <a:t>lista de </a:t>
            </a:r>
            <a:r>
              <a:rPr lang="es-CO" b="1" dirty="0" err="1"/>
              <a:t>Product</a:t>
            </a:r>
            <a:r>
              <a:rPr lang="es-CO" b="1" dirty="0"/>
              <a:t> </a:t>
            </a:r>
            <a:r>
              <a:rPr lang="es-CO" b="1" dirty="0" err="1"/>
              <a:t>Backlog</a:t>
            </a:r>
            <a:r>
              <a:rPr lang="es-CO" dirty="0"/>
              <a:t> contiene la descripción de las tareas y </a:t>
            </a:r>
            <a:r>
              <a:rPr lang="es-CO" dirty="0" err="1"/>
              <a:t>subtareas</a:t>
            </a:r>
            <a:r>
              <a:rPr lang="es-CO" dirty="0"/>
              <a:t> que se van a realizar para la ejecución de cada requisito. Tareas que se organizarán en función de sus prioridades. Además, la pila de producto también indica una estimación del tiempo en la que cada tarea se va a desarrollar y el valor que cada una le da al producto.</a:t>
            </a:r>
          </a:p>
        </p:txBody>
      </p:sp>
    </p:spTree>
    <p:extLst>
      <p:ext uri="{BB962C8B-B14F-4D97-AF65-F5344CB8AC3E}">
        <p14:creationId xmlns:p14="http://schemas.microsoft.com/office/powerpoint/2010/main" val="10355409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dirty="0" smtClean="0"/>
              <a:t>Funciónales y no funcionales </a:t>
            </a:r>
            <a:endParaRPr lang="es-CO" dirty="0"/>
          </a:p>
        </p:txBody>
      </p:sp>
      <p:sp>
        <p:nvSpPr>
          <p:cNvPr id="3" name="2 Marcador de contenido"/>
          <p:cNvSpPr>
            <a:spLocks noGrp="1"/>
          </p:cNvSpPr>
          <p:nvPr>
            <p:ph idx="1"/>
          </p:nvPr>
        </p:nvSpPr>
        <p:spPr>
          <a:xfrm>
            <a:off x="251520" y="1600200"/>
            <a:ext cx="3600400" cy="4997152"/>
          </a:xfrm>
        </p:spPr>
        <p:txBody>
          <a:bodyPr>
            <a:normAutofit lnSpcReduction="10000"/>
          </a:bodyPr>
          <a:lstStyle/>
          <a:p>
            <a:r>
              <a:rPr lang="es-CO" dirty="0" smtClean="0"/>
              <a:t>Funcionales  UI</a:t>
            </a:r>
          </a:p>
          <a:p>
            <a:r>
              <a:rPr lang="es-CO" sz="1600" dirty="0" smtClean="0"/>
              <a:t>Características del software</a:t>
            </a:r>
          </a:p>
          <a:p>
            <a:r>
              <a:rPr lang="es-CO" sz="1600" dirty="0" smtClean="0"/>
              <a:t>Lo que el usuario necesita</a:t>
            </a:r>
          </a:p>
          <a:p>
            <a:r>
              <a:rPr lang="es-CO" sz="1600" dirty="0" smtClean="0"/>
              <a:t>Chat</a:t>
            </a:r>
          </a:p>
          <a:p>
            <a:r>
              <a:rPr lang="es-CO" sz="1600" dirty="0" smtClean="0"/>
              <a:t>Formularios, listado de piezas  informativas, alertas, QR, elementos de conexión</a:t>
            </a:r>
          </a:p>
          <a:p>
            <a:r>
              <a:rPr lang="es-CO" sz="1600" dirty="0" smtClean="0"/>
              <a:t>Reportes , controles, eventos , ajuste ala historia de cada usuario actor del sistema</a:t>
            </a:r>
          </a:p>
          <a:p>
            <a:r>
              <a:rPr lang="es-CO" sz="1600" dirty="0" smtClean="0"/>
              <a:t>Adaptabilidad , responsiva,  </a:t>
            </a:r>
          </a:p>
          <a:p>
            <a:r>
              <a:rPr lang="es-CO" sz="1600" dirty="0" err="1" smtClean="0"/>
              <a:t>multi</a:t>
            </a:r>
            <a:r>
              <a:rPr lang="es-CO" sz="1600" dirty="0" smtClean="0"/>
              <a:t> plataforma</a:t>
            </a:r>
          </a:p>
          <a:p>
            <a:r>
              <a:rPr lang="es-CO" sz="1600" dirty="0" smtClean="0"/>
              <a:t>--------------------DB-------------------</a:t>
            </a:r>
          </a:p>
          <a:p>
            <a:r>
              <a:rPr lang="es-CO" sz="1600" dirty="0" smtClean="0"/>
              <a:t>Niveles de acceso , restricciones en nivel de CRUD</a:t>
            </a:r>
          </a:p>
          <a:p>
            <a:r>
              <a:rPr lang="es-CO" sz="1600" dirty="0" smtClean="0"/>
              <a:t>Niveles jerárquicos  , autoridad</a:t>
            </a:r>
          </a:p>
          <a:p>
            <a:r>
              <a:rPr lang="es-CO" sz="1600" dirty="0" smtClean="0"/>
              <a:t>Requerimientos de INTERFACE</a:t>
            </a:r>
          </a:p>
          <a:p>
            <a:r>
              <a:rPr lang="es-CO" sz="1600" dirty="0" smtClean="0"/>
              <a:t>Recolección de información nivel </a:t>
            </a:r>
            <a:r>
              <a:rPr lang="es-CO" sz="1600" b="1" dirty="0" smtClean="0"/>
              <a:t>API</a:t>
            </a:r>
          </a:p>
          <a:p>
            <a:endParaRPr lang="es-CO" sz="1600" b="1" dirty="0" smtClean="0"/>
          </a:p>
          <a:p>
            <a:endParaRPr lang="es-CO" dirty="0"/>
          </a:p>
        </p:txBody>
      </p:sp>
      <p:sp>
        <p:nvSpPr>
          <p:cNvPr id="4" name="2 Marcador de contenido"/>
          <p:cNvSpPr txBox="1">
            <a:spLocks/>
          </p:cNvSpPr>
          <p:nvPr/>
        </p:nvSpPr>
        <p:spPr>
          <a:xfrm>
            <a:off x="4211960" y="1124744"/>
            <a:ext cx="3600400" cy="5429200"/>
          </a:xfrm>
          <a:prstGeom prst="rect">
            <a:avLst/>
          </a:prstGeom>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r>
              <a:rPr lang="es-CO" sz="1600" dirty="0" smtClean="0"/>
              <a:t>No Funcionales UX</a:t>
            </a:r>
          </a:p>
          <a:p>
            <a:r>
              <a:rPr lang="es-CO" sz="1600" dirty="0" smtClean="0"/>
              <a:t>Efectividad y eficiencia</a:t>
            </a:r>
          </a:p>
          <a:p>
            <a:r>
              <a:rPr lang="es-CO" sz="1600" dirty="0" smtClean="0"/>
              <a:t>Operaciones, tiempo de respuesta, estabilidad  en peticiones , no </a:t>
            </a:r>
            <a:r>
              <a:rPr lang="es-CO" sz="1600" dirty="0" err="1" smtClean="0"/>
              <a:t>extres</a:t>
            </a:r>
            <a:endParaRPr lang="es-CO" sz="1600" dirty="0" smtClean="0"/>
          </a:p>
          <a:p>
            <a:r>
              <a:rPr lang="es-CO" sz="1600" dirty="0" smtClean="0"/>
              <a:t>Carga en línea</a:t>
            </a:r>
          </a:p>
          <a:p>
            <a:r>
              <a:rPr lang="es-CO" sz="1600" dirty="0" smtClean="0"/>
              <a:t> buenas practicas, certificados de seguridad</a:t>
            </a:r>
          </a:p>
          <a:p>
            <a:r>
              <a:rPr lang="es-CO" sz="1600" dirty="0" smtClean="0"/>
              <a:t>Validaciones de acceso</a:t>
            </a:r>
          </a:p>
          <a:p>
            <a:r>
              <a:rPr lang="es-CO" sz="1600" dirty="0" smtClean="0"/>
              <a:t>Actualizaciones</a:t>
            </a:r>
          </a:p>
          <a:p>
            <a:r>
              <a:rPr lang="es-CO" sz="1600" dirty="0" smtClean="0"/>
              <a:t>Limitaciones a solo aplicaciones del software, tolerabilidad limitada</a:t>
            </a:r>
          </a:p>
          <a:p>
            <a:r>
              <a:rPr lang="es-CO" sz="1600" dirty="0" smtClean="0"/>
              <a:t>Copias de </a:t>
            </a:r>
            <a:r>
              <a:rPr lang="es-CO" sz="1600" dirty="0" smtClean="0"/>
              <a:t>seguridad</a:t>
            </a:r>
          </a:p>
          <a:p>
            <a:r>
              <a:rPr lang="es-CO" sz="1600" dirty="0" smtClean="0"/>
              <a:t>##----------------------------------------##</a:t>
            </a:r>
          </a:p>
          <a:p>
            <a:r>
              <a:rPr lang="es-CO" sz="1600" dirty="0" smtClean="0"/>
              <a:t>El tiempo de carga de cada uno de los elementos de l software.</a:t>
            </a:r>
          </a:p>
          <a:p>
            <a:r>
              <a:rPr lang="es-CO" sz="1600" dirty="0" smtClean="0"/>
              <a:t>La  frecuencia con que va a pedir actualización el sistema.</a:t>
            </a:r>
          </a:p>
          <a:p>
            <a:r>
              <a:rPr lang="es-CO" sz="1600" dirty="0" smtClean="0"/>
              <a:t>El uso de periféricos</a:t>
            </a:r>
          </a:p>
          <a:p>
            <a:r>
              <a:rPr lang="es-CO" sz="1600" dirty="0" smtClean="0"/>
              <a:t>Escalabilidad del software</a:t>
            </a:r>
            <a:endParaRPr lang="es-CO" sz="1600" dirty="0" smtClean="0"/>
          </a:p>
          <a:p>
            <a:pPr marL="114300" indent="0">
              <a:buNone/>
            </a:pPr>
            <a:endParaRPr lang="es-CO" sz="1600" dirty="0" smtClean="0"/>
          </a:p>
          <a:p>
            <a:endParaRPr lang="es-CO" sz="1600" dirty="0" smtClean="0"/>
          </a:p>
          <a:p>
            <a:endParaRPr lang="es-CO" dirty="0"/>
          </a:p>
        </p:txBody>
      </p:sp>
    </p:spTree>
    <p:extLst>
      <p:ext uri="{BB962C8B-B14F-4D97-AF65-F5344CB8AC3E}">
        <p14:creationId xmlns:p14="http://schemas.microsoft.com/office/powerpoint/2010/main" val="30764313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39552" y="188640"/>
            <a:ext cx="7620000" cy="1143000"/>
          </a:xfrm>
        </p:spPr>
        <p:txBody>
          <a:bodyPr/>
          <a:lstStyle/>
          <a:p>
            <a:r>
              <a:rPr lang="es-CO" dirty="0" smtClean="0"/>
              <a:t>Entregables :</a:t>
            </a:r>
            <a:endParaRPr lang="es-CO" dirty="0"/>
          </a:p>
        </p:txBody>
      </p:sp>
      <p:sp>
        <p:nvSpPr>
          <p:cNvPr id="3" name="2 Marcador de contenido"/>
          <p:cNvSpPr>
            <a:spLocks noGrp="1"/>
          </p:cNvSpPr>
          <p:nvPr>
            <p:ph idx="1"/>
          </p:nvPr>
        </p:nvSpPr>
        <p:spPr/>
        <p:txBody>
          <a:bodyPr/>
          <a:lstStyle/>
          <a:p>
            <a:pPr>
              <a:buFont typeface="Wingdings" pitchFamily="2" charset="2"/>
              <a:buChar char="Ø"/>
            </a:pPr>
            <a:r>
              <a:rPr lang="es-CO" dirty="0" smtClean="0"/>
              <a:t>Modelo </a:t>
            </a:r>
            <a:r>
              <a:rPr lang="es-CO" dirty="0" err="1" smtClean="0"/>
              <a:t>canvas</a:t>
            </a:r>
            <a:endParaRPr lang="es-CO" dirty="0" smtClean="0"/>
          </a:p>
          <a:p>
            <a:pPr>
              <a:buFont typeface="Wingdings" pitchFamily="2" charset="2"/>
              <a:buChar char="Ø"/>
            </a:pPr>
            <a:r>
              <a:rPr lang="es-CO" dirty="0" smtClean="0"/>
              <a:t>Encuesta</a:t>
            </a:r>
          </a:p>
          <a:p>
            <a:pPr>
              <a:buFont typeface="Wingdings" pitchFamily="2" charset="2"/>
              <a:buChar char="Ø"/>
            </a:pPr>
            <a:r>
              <a:rPr lang="es-CO" dirty="0" smtClean="0"/>
              <a:t>Documento descriptivo del software</a:t>
            </a:r>
          </a:p>
          <a:p>
            <a:pPr>
              <a:buFont typeface="Wingdings" pitchFamily="2" charset="2"/>
              <a:buChar char="Ø"/>
            </a:pPr>
            <a:r>
              <a:rPr lang="es-CO" dirty="0" smtClean="0"/>
              <a:t>Documento descriptivo de la infraestructura: , características de soporte.</a:t>
            </a:r>
          </a:p>
          <a:p>
            <a:pPr>
              <a:buFont typeface="Wingdings" pitchFamily="2" charset="2"/>
              <a:buChar char="Ø"/>
            </a:pPr>
            <a:r>
              <a:rPr lang="es-CO" dirty="0" smtClean="0"/>
              <a:t>Muestra de mercado objeto , Alcance numero de conexiones soportadas, limitaciones del sistema: Infraestructura, </a:t>
            </a:r>
            <a:r>
              <a:rPr lang="es-CO" dirty="0" err="1" smtClean="0"/>
              <a:t>politicas</a:t>
            </a:r>
            <a:r>
              <a:rPr lang="es-CO" dirty="0" smtClean="0"/>
              <a:t> de Gobierno, software base para el funcionamiento, SAS, PAS IAS</a:t>
            </a:r>
          </a:p>
          <a:p>
            <a:pPr>
              <a:buFont typeface="Wingdings" pitchFamily="2" charset="2"/>
              <a:buChar char="Ø"/>
            </a:pPr>
            <a:r>
              <a:rPr lang="es-CO" dirty="0" smtClean="0"/>
              <a:t>- plantilla de requerimientos o </a:t>
            </a:r>
            <a:r>
              <a:rPr lang="es-CO" dirty="0" err="1" smtClean="0"/>
              <a:t>backlog</a:t>
            </a:r>
            <a:endParaRPr lang="es-CO" dirty="0" smtClean="0"/>
          </a:p>
          <a:p>
            <a:pPr>
              <a:buFont typeface="Wingdings" pitchFamily="2" charset="2"/>
              <a:buChar char="Ø"/>
            </a:pPr>
            <a:r>
              <a:rPr lang="es-CO" dirty="0" err="1" smtClean="0"/>
              <a:t>Trello</a:t>
            </a:r>
            <a:r>
              <a:rPr lang="es-CO" dirty="0" smtClean="0"/>
              <a:t> </a:t>
            </a:r>
            <a:r>
              <a:rPr lang="es-CO" dirty="0" err="1" smtClean="0"/>
              <a:t>kamban</a:t>
            </a:r>
            <a:r>
              <a:rPr lang="es-CO" dirty="0" smtClean="0"/>
              <a:t> diagrama de Gantt , mapas de procesos </a:t>
            </a:r>
            <a:endParaRPr lang="es-CO" dirty="0" smtClean="0"/>
          </a:p>
          <a:p>
            <a:pPr>
              <a:buFont typeface="Wingdings" pitchFamily="2" charset="2"/>
              <a:buChar char="Ø"/>
            </a:pPr>
            <a:r>
              <a:rPr lang="es-CO" dirty="0" smtClean="0"/>
              <a:t>Historias de </a:t>
            </a:r>
            <a:r>
              <a:rPr lang="es-CO" dirty="0" smtClean="0"/>
              <a:t>usuario, casos de uso</a:t>
            </a:r>
            <a:endParaRPr lang="es-CO" dirty="0"/>
          </a:p>
        </p:txBody>
      </p:sp>
    </p:spTree>
    <p:extLst>
      <p:ext uri="{BB962C8B-B14F-4D97-AF65-F5344CB8AC3E}">
        <p14:creationId xmlns:p14="http://schemas.microsoft.com/office/powerpoint/2010/main" val="3904580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yacencia">
  <a:themeElements>
    <a:clrScheme name="Adyacencia">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yacencia">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433</TotalTime>
  <Words>331</Words>
  <Application>Microsoft Office PowerPoint</Application>
  <PresentationFormat>Presentación en pantalla (4:3)</PresentationFormat>
  <Paragraphs>45</Paragraphs>
  <Slides>4</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4</vt:i4>
      </vt:variant>
    </vt:vector>
  </HeadingPairs>
  <TitlesOfParts>
    <vt:vector size="9" baseType="lpstr">
      <vt:lpstr>Arial</vt:lpstr>
      <vt:lpstr>Calibri</vt:lpstr>
      <vt:lpstr>Cambria</vt:lpstr>
      <vt:lpstr>Wingdings</vt:lpstr>
      <vt:lpstr>Adyacencia</vt:lpstr>
      <vt:lpstr>Requerimientos </vt:lpstr>
      <vt:lpstr>Que es el product back log</vt:lpstr>
      <vt:lpstr>Funciónales y no funcionales </vt:lpstr>
      <vt:lpstr>Entregables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Requerimientos</dc:title>
  <dc:creator>joseph13-</dc:creator>
  <cp:lastModifiedBy>Joseph13</cp:lastModifiedBy>
  <cp:revision>10</cp:revision>
  <dcterms:created xsi:type="dcterms:W3CDTF">2021-03-21T12:59:51Z</dcterms:created>
  <dcterms:modified xsi:type="dcterms:W3CDTF">2021-06-27T14:01:16Z</dcterms:modified>
</cp:coreProperties>
</file>