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6" r:id="rId4"/>
    <p:sldId id="287" r:id="rId5"/>
    <p:sldId id="288" r:id="rId6"/>
    <p:sldId id="289" r:id="rId7"/>
    <p:sldId id="291" r:id="rId8"/>
    <p:sldId id="290" r:id="rId9"/>
    <p:sldId id="297" r:id="rId10"/>
    <p:sldId id="295" r:id="rId11"/>
    <p:sldId id="294" r:id="rId12"/>
    <p:sldId id="299" r:id="rId13"/>
    <p:sldId id="296" r:id="rId14"/>
    <p:sldId id="29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C06"/>
    <a:srgbClr val="FAE8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hp.net/manual/es/language.types.null.php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r0j3ct.com/" TargetMode="External"/><Relationship Id="rId7" Type="http://schemas.openxmlformats.org/officeDocument/2006/relationships/hyperlink" Target="https://www.php.net/manual/es/language.types.numeric-strings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280892/difference-between-float-and-double-in-php/41650078" TargetMode="External"/><Relationship Id="rId3" Type="http://schemas.openxmlformats.org/officeDocument/2006/relationships/hyperlink" Target="https://www.php.net/manual/es/language.types.float.php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hyperlink" Target="https://pr0j3ct.com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language.types.boolean.php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s://pr0j3c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0j3c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179512" y="6453336"/>
            <a:ext cx="4547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MF0492_3  - UF1844 </a:t>
            </a:r>
            <a:r>
              <a:rPr lang="pt-B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pt-B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aplicaciones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 entorno servidor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093307"/>
            <a:ext cx="3771497" cy="2036609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3275856" y="4129916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TIPOS DE DATOS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es-E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y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755576" y="112474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clases y los objetos son los dos aspectos principales de la </a:t>
            </a:r>
            <a:r>
              <a:rPr lang="es-ES" b="1" dirty="0" smtClean="0"/>
              <a:t>programación orientada a objetos</a:t>
            </a:r>
            <a:r>
              <a:rPr lang="es-ES" dirty="0" smtClean="0"/>
              <a:t> (OOP*).</a:t>
            </a:r>
          </a:p>
          <a:p>
            <a:endParaRPr lang="es-ES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3923928" y="162880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Una </a:t>
            </a:r>
            <a:r>
              <a:rPr lang="es-ES" sz="2000" b="1" i="1" dirty="0" err="1" smtClean="0"/>
              <a:t>class</a:t>
            </a:r>
            <a:r>
              <a:rPr lang="es-ES" sz="2000" dirty="0" smtClean="0"/>
              <a:t> </a:t>
            </a:r>
            <a:r>
              <a:rPr lang="es-ES" dirty="0" smtClean="0"/>
              <a:t>es una </a:t>
            </a:r>
            <a:r>
              <a:rPr lang="es-ES" b="1" dirty="0" smtClean="0"/>
              <a:t>plantilla</a:t>
            </a:r>
            <a:r>
              <a:rPr lang="es-ES" dirty="0" smtClean="0"/>
              <a:t> para los </a:t>
            </a:r>
            <a:r>
              <a:rPr lang="es-ES" b="1" i="1" dirty="0" err="1" smtClean="0"/>
              <a:t>objects</a:t>
            </a:r>
            <a:r>
              <a:rPr lang="es-ES" b="1" i="1" dirty="0" smtClean="0"/>
              <a:t> </a:t>
            </a:r>
          </a:p>
          <a:p>
            <a:r>
              <a:rPr lang="es-ES" dirty="0" smtClean="0"/>
              <a:t>y un </a:t>
            </a:r>
            <a:r>
              <a:rPr lang="es-ES" b="1" i="1" dirty="0" err="1" smtClean="0"/>
              <a:t>object</a:t>
            </a:r>
            <a:r>
              <a:rPr lang="es-ES" dirty="0" smtClean="0"/>
              <a:t> es una </a:t>
            </a:r>
            <a:r>
              <a:rPr lang="es-ES" b="1" dirty="0" smtClean="0"/>
              <a:t>instancia</a:t>
            </a:r>
            <a:r>
              <a:rPr lang="es-ES" dirty="0" smtClean="0"/>
              <a:t> de una </a:t>
            </a:r>
            <a:r>
              <a:rPr lang="es-ES" b="1" i="1" dirty="0" err="1" smtClean="0"/>
              <a:t>class</a:t>
            </a:r>
            <a:r>
              <a:rPr lang="es-ES" dirty="0" smtClean="0"/>
              <a:t>.</a:t>
            </a:r>
          </a:p>
        </p:txBody>
      </p:sp>
      <p:pic>
        <p:nvPicPr>
          <p:cNvPr id="2050" name="Picture 2" descr="C:\Program Files (x86)\MARC\FEINA\2021-ETIF Best Formació\2021\MF0492_3 Program web entorno SERVIDOR\UF1844 Dev apps web entorno servidor\imatges\php-class-objec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564904"/>
            <a:ext cx="6779175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1619672" y="620688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OOP Programación Orientada a Objetos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27584" y="142555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OOP es una forma especial de programar, más cercana a como expresaríamos las cosas en la vida real que otros tipos de programación, hay que destacar que </a:t>
            </a:r>
            <a:r>
              <a:rPr lang="es-ES" b="1" dirty="0" smtClean="0"/>
              <a:t>en POO todo se define como un objeto</a:t>
            </a:r>
            <a:r>
              <a:rPr lang="es-ES" dirty="0" smtClean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27584" y="250567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objeto en la programación se define como un a clase que contiene </a:t>
            </a:r>
            <a:r>
              <a:rPr lang="es-ES" b="1" dirty="0" smtClean="0"/>
              <a:t>atributos y métodos</a:t>
            </a:r>
            <a:r>
              <a:rPr lang="es-ES" dirty="0" smtClean="0"/>
              <a:t>, esta clase tiene la posibilidad de heredar datos de otras y también poder definir algunos métodos especiales.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27584" y="371703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EJEMPLO BÁSICO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555776" y="4149080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persona puede tener </a:t>
            </a:r>
            <a:r>
              <a:rPr lang="es-ES" b="1" dirty="0" smtClean="0"/>
              <a:t>propiedades</a:t>
            </a:r>
            <a:r>
              <a:rPr lang="es-ES" dirty="0" smtClean="0"/>
              <a:t>: nombre, edad, calzado… </a:t>
            </a:r>
            <a:br>
              <a:rPr lang="es-ES" dirty="0" smtClean="0"/>
            </a:br>
            <a:r>
              <a:rPr lang="es-ES" dirty="0" smtClean="0"/>
              <a:t>Esto son los </a:t>
            </a:r>
            <a:r>
              <a:rPr lang="es-ES" b="1" dirty="0" smtClean="0"/>
              <a:t>atributos</a:t>
            </a:r>
            <a:r>
              <a:rPr lang="es-ES" dirty="0" smtClean="0"/>
              <a:t> del objeto en OOP (ID, título, contenido…), es decir, definir </a:t>
            </a:r>
            <a:r>
              <a:rPr lang="es-ES" b="1" dirty="0" smtClean="0"/>
              <a:t>variables</a:t>
            </a:r>
          </a:p>
          <a:p>
            <a:endParaRPr lang="es-ES" dirty="0" smtClean="0"/>
          </a:p>
          <a:p>
            <a:r>
              <a:rPr lang="es-ES" dirty="0" smtClean="0"/>
              <a:t>Una persona puede realizar </a:t>
            </a:r>
            <a:r>
              <a:rPr lang="es-ES" b="1" dirty="0" smtClean="0"/>
              <a:t>acciones</a:t>
            </a:r>
            <a:r>
              <a:rPr lang="es-ES" dirty="0" smtClean="0"/>
              <a:t>: correr, hablar, escuchar…</a:t>
            </a:r>
          </a:p>
          <a:p>
            <a:r>
              <a:rPr lang="es-ES" dirty="0" smtClean="0"/>
              <a:t>Esto son los </a:t>
            </a:r>
            <a:r>
              <a:rPr lang="es-ES" b="1" dirty="0" smtClean="0"/>
              <a:t>métodos </a:t>
            </a:r>
            <a:r>
              <a:rPr lang="es-ES" dirty="0" smtClean="0"/>
              <a:t>del objeto en OOP (Crear, editar, eliminar, ver…), es decir, definir </a:t>
            </a:r>
            <a:r>
              <a:rPr lang="es-ES" b="1" dirty="0" smtClean="0"/>
              <a:t>funciones</a:t>
            </a:r>
          </a:p>
        </p:txBody>
      </p:sp>
      <p:pic>
        <p:nvPicPr>
          <p:cNvPr id="1026" name="Picture 2" descr="C:\Program Files (x86)\MARC\FEINA\2021-ETIF Best Formació\2021\MF0492_3 Program web entorno SERVIDOR\UF1844 Dev apps web entorno servidor\imatges\runn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077072"/>
            <a:ext cx="2385084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1763688" y="447055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OOP Diferencia con el resto de programación</a:t>
            </a:r>
            <a:endParaRPr lang="es-ES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4139952" y="1196752"/>
            <a:ext cx="3960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Programación Lineal: </a:t>
            </a:r>
            <a:r>
              <a:rPr lang="es-ES" dirty="0" smtClean="0"/>
              <a:t>Es cuando desarrollamos todo el código disponiendo instrucciones PHP alternando con </a:t>
            </a:r>
            <a:r>
              <a:rPr lang="es-ES" b="1" dirty="0" smtClean="0"/>
              <a:t>HTML</a:t>
            </a:r>
            <a:r>
              <a:rPr lang="es-ES" dirty="0" smtClean="0"/>
              <a:t> de la página.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827584" y="3190910"/>
            <a:ext cx="7560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Programación Estructurada: </a:t>
            </a:r>
            <a:r>
              <a:rPr lang="es-ES" dirty="0" smtClean="0"/>
              <a:t>Es cuando planteamos </a:t>
            </a:r>
            <a:r>
              <a:rPr lang="es-ES" b="1" dirty="0" smtClean="0"/>
              <a:t>funciones</a:t>
            </a:r>
            <a:r>
              <a:rPr lang="es-ES" dirty="0" smtClean="0"/>
              <a:t> que agrupan actividades a desarrollar y luego dentro de la página llamamos a dichas funciones que pueden estar dentro del mismo archivo o en una librería separada.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27584" y="4778568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Programación OOP: </a:t>
            </a:r>
            <a:r>
              <a:rPr lang="es-ES" dirty="0" smtClean="0"/>
              <a:t>Es cuando planteamos </a:t>
            </a:r>
            <a:r>
              <a:rPr lang="es-ES" b="1" dirty="0" smtClean="0"/>
              <a:t>clases </a:t>
            </a:r>
            <a:r>
              <a:rPr lang="es-ES" dirty="0" smtClean="0"/>
              <a:t> y definimos </a:t>
            </a:r>
            <a:r>
              <a:rPr lang="es-ES" b="1" dirty="0" smtClean="0"/>
              <a:t>objetos</a:t>
            </a:r>
            <a:r>
              <a:rPr lang="es-ES" dirty="0" smtClean="0"/>
              <a:t> de las mismas.</a:t>
            </a:r>
          </a:p>
        </p:txBody>
      </p:sp>
      <p:pic>
        <p:nvPicPr>
          <p:cNvPr id="3074" name="Picture 2" descr="C:\Program Files (x86)\MARC\FEINA\2021-ETIF Best Formació\2021\MF0492_3 Program web entorno SERVIDOR\UF1844 Dev apps web entorno servidor\imatges\2456398_98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340769"/>
            <a:ext cx="2880320" cy="162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899592" y="980728"/>
            <a:ext cx="446449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987824" y="260648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es-E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971601" y="980728"/>
            <a:ext cx="4464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&lt;?</a:t>
            </a:r>
            <a:r>
              <a:rPr lang="es-ES" dirty="0" err="1" smtClean="0"/>
              <a:t>php</a:t>
            </a:r>
            <a:r>
              <a:rPr lang="es-ES" dirty="0" smtClean="0"/>
              <a:t>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//Creamos la clase Profesor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    </a:t>
            </a:r>
            <a:r>
              <a:rPr lang="es-ES" dirty="0" err="1" smtClean="0"/>
              <a:t>class</a:t>
            </a:r>
            <a:r>
              <a:rPr lang="es-ES" dirty="0" smtClean="0"/>
              <a:t> Profesor {</a:t>
            </a:r>
          </a:p>
          <a:p>
            <a:r>
              <a:rPr lang="es-ES" dirty="0" smtClean="0"/>
              <a:t>        //Atributos</a:t>
            </a:r>
          </a:p>
          <a:p>
            <a:r>
              <a:rPr lang="es-ES" dirty="0" smtClean="0"/>
              <a:t>        </a:t>
            </a:r>
            <a:r>
              <a:rPr lang="es-ES" dirty="0" err="1" smtClean="0"/>
              <a:t>public</a:t>
            </a:r>
            <a:r>
              <a:rPr lang="es-ES" dirty="0" smtClean="0"/>
              <a:t> $nombre = 'Marc';</a:t>
            </a:r>
          </a:p>
          <a:p>
            <a:r>
              <a:rPr lang="es-ES" dirty="0" smtClean="0"/>
              <a:t>        //echo $nombre; no funciona</a:t>
            </a:r>
          </a:p>
          <a:p>
            <a:r>
              <a:rPr lang="es-ES" dirty="0" smtClean="0"/>
              <a:t>        //Métodos</a:t>
            </a:r>
          </a:p>
          <a:p>
            <a:r>
              <a:rPr lang="es-ES" dirty="0" smtClean="0"/>
              <a:t>        </a:t>
            </a:r>
            <a:r>
              <a:rPr lang="es-ES" dirty="0" err="1" smtClean="0"/>
              <a:t>public</a:t>
            </a:r>
            <a:r>
              <a:rPr lang="es-ES" dirty="0" smtClean="0"/>
              <a:t> </a:t>
            </a:r>
            <a:r>
              <a:rPr lang="es-ES" dirty="0" err="1" smtClean="0"/>
              <a:t>function</a:t>
            </a:r>
            <a:r>
              <a:rPr lang="es-ES" dirty="0" smtClean="0"/>
              <a:t> hablar($mensaje){</a:t>
            </a:r>
          </a:p>
          <a:p>
            <a:r>
              <a:rPr lang="es-ES" dirty="0" smtClean="0"/>
              <a:t>            echo $mensaje;</a:t>
            </a:r>
          </a:p>
          <a:p>
            <a:r>
              <a:rPr lang="es-ES" dirty="0" smtClean="0"/>
              <a:t>        }</a:t>
            </a:r>
          </a:p>
          <a:p>
            <a:r>
              <a:rPr lang="es-ES" dirty="0" smtClean="0"/>
              <a:t>    }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    $persona = new Profesor();</a:t>
            </a:r>
          </a:p>
          <a:p>
            <a:r>
              <a:rPr lang="es-ES" dirty="0" smtClean="0"/>
              <a:t>    // echo $persona-&gt;nombre;</a:t>
            </a:r>
          </a:p>
          <a:p>
            <a:r>
              <a:rPr lang="es-ES" dirty="0" smtClean="0"/>
              <a:t>    // $persona-&gt;hablar("Un cordial saludo");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?&gt;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724128" y="980728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Programación OOP: </a:t>
            </a:r>
            <a:r>
              <a:rPr lang="es-ES" dirty="0" smtClean="0"/>
              <a:t>Es cuando planteamos </a:t>
            </a:r>
            <a:r>
              <a:rPr lang="es-ES" b="1" dirty="0" smtClean="0"/>
              <a:t>clases </a:t>
            </a:r>
            <a:r>
              <a:rPr lang="es-ES" dirty="0" smtClean="0"/>
              <a:t> y definimos </a:t>
            </a:r>
            <a:r>
              <a:rPr lang="es-ES" b="1" dirty="0" smtClean="0"/>
              <a:t>objetos</a:t>
            </a:r>
            <a:r>
              <a:rPr lang="es-ES" dirty="0" smtClean="0"/>
              <a:t> de las mismas.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724128" y="2420888"/>
            <a:ext cx="280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crea la </a:t>
            </a:r>
            <a:r>
              <a:rPr lang="es-ES" b="1" dirty="0" err="1" smtClean="0"/>
              <a:t>class</a:t>
            </a:r>
            <a:r>
              <a:rPr lang="es-ES" b="1" dirty="0" smtClean="0"/>
              <a:t> Profesor{} </a:t>
            </a:r>
            <a:r>
              <a:rPr lang="es-ES" dirty="0" smtClean="0"/>
              <a:t>con un </a:t>
            </a:r>
            <a:r>
              <a:rPr lang="es-ES" b="1" dirty="0" smtClean="0"/>
              <a:t>atributo</a:t>
            </a:r>
            <a:r>
              <a:rPr lang="es-ES" dirty="0" smtClean="0"/>
              <a:t> variable $nombre y un </a:t>
            </a:r>
            <a:r>
              <a:rPr lang="es-ES" b="1" dirty="0" smtClean="0"/>
              <a:t>método</a:t>
            </a:r>
            <a:r>
              <a:rPr lang="es-ES" dirty="0" smtClean="0"/>
              <a:t> función hablar().</a:t>
            </a:r>
          </a:p>
          <a:p>
            <a:endParaRPr lang="es-ES" dirty="0" smtClean="0"/>
          </a:p>
          <a:p>
            <a:r>
              <a:rPr lang="es-ES" dirty="0" smtClean="0"/>
              <a:t>Para crear el objeto, necesitamos el “molde” </a:t>
            </a:r>
            <a:r>
              <a:rPr lang="es-ES" dirty="0" err="1" smtClean="0"/>
              <a:t>class</a:t>
            </a:r>
            <a:r>
              <a:rPr lang="es-ES" dirty="0" smtClean="0"/>
              <a:t> que le dará estructura, de esa manera cuando hacemos new Profesor(), estamos creando el objeto y podremos “llamar” al </a:t>
            </a:r>
            <a:r>
              <a:rPr lang="es-ES" b="1" dirty="0" smtClean="0"/>
              <a:t>atributo</a:t>
            </a:r>
            <a:r>
              <a:rPr lang="es-ES" dirty="0" smtClean="0"/>
              <a:t> y al </a:t>
            </a:r>
            <a:r>
              <a:rPr lang="es-ES" b="1" dirty="0" smtClean="0"/>
              <a:t>método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3887924" y="404664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3923928" y="148478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 smtClean="0"/>
              <a:t>Null</a:t>
            </a:r>
            <a:r>
              <a:rPr lang="es-ES" dirty="0" smtClean="0"/>
              <a:t> es un tipo de datos especial que solo puede tener un valor: </a:t>
            </a:r>
            <a:r>
              <a:rPr lang="es-ES" b="1" dirty="0" smtClean="0"/>
              <a:t>NULL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Una variable de tipo de datos NULL es una variable que no tiene ningún valor asignado.</a:t>
            </a:r>
          </a:p>
          <a:p>
            <a:endParaRPr lang="es-ES" dirty="0" smtClean="0"/>
          </a:p>
          <a:p>
            <a:r>
              <a:rPr lang="es-ES" dirty="0" smtClean="0"/>
              <a:t>Sugerencia: Si se crea una variable sin un valor, se le asigna automáticamente un valor de NULL.</a:t>
            </a:r>
          </a:p>
          <a:p>
            <a:endParaRPr lang="es-ES" dirty="0" smtClean="0"/>
          </a:p>
          <a:p>
            <a:r>
              <a:rPr lang="es-ES" dirty="0" smtClean="0"/>
              <a:t>Las variables también se pueden vaciar estableciendo el valor en </a:t>
            </a:r>
            <a:r>
              <a:rPr lang="es-ES" dirty="0" smtClean="0">
                <a:hlinkClick r:id="rId5"/>
              </a:rPr>
              <a:t>NULL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48072" y="1484784"/>
            <a:ext cx="259228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2" name="11 Rectángulo"/>
          <p:cNvSpPr/>
          <p:nvPr/>
        </p:nvSpPr>
        <p:spPr>
          <a:xfrm>
            <a:off x="827584" y="1556792"/>
            <a:ext cx="2304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&lt;?</a:t>
            </a:r>
            <a:r>
              <a:rPr lang="ca-ES" dirty="0" err="1" smtClean="0"/>
              <a:t>php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$x = "</a:t>
            </a:r>
            <a:r>
              <a:rPr lang="ca-ES" dirty="0" err="1" smtClean="0"/>
              <a:t>Hello</a:t>
            </a:r>
            <a:r>
              <a:rPr lang="ca-ES" dirty="0" smtClean="0"/>
              <a:t> </a:t>
            </a:r>
            <a:r>
              <a:rPr lang="ca-ES" dirty="0" err="1" smtClean="0"/>
              <a:t>world</a:t>
            </a:r>
            <a:r>
              <a:rPr lang="ca-ES" dirty="0" smtClean="0"/>
              <a:t>!";</a:t>
            </a:r>
            <a:br>
              <a:rPr lang="ca-ES" dirty="0" smtClean="0"/>
            </a:br>
            <a:r>
              <a:rPr lang="ca-ES" dirty="0" smtClean="0"/>
              <a:t>$x = </a:t>
            </a:r>
            <a:r>
              <a:rPr lang="ca-ES" b="1" dirty="0" err="1" smtClean="0"/>
              <a:t>null</a:t>
            </a:r>
            <a:r>
              <a:rPr lang="ca-ES" dirty="0" smtClean="0"/>
              <a:t>;</a:t>
            </a:r>
            <a:br>
              <a:rPr lang="ca-ES" dirty="0" smtClean="0"/>
            </a:br>
            <a:r>
              <a:rPr lang="ca-ES" dirty="0" smtClean="0"/>
              <a:t>var_</a:t>
            </a:r>
            <a:r>
              <a:rPr lang="ca-ES" dirty="0" err="1" smtClean="0"/>
              <a:t>dump</a:t>
            </a:r>
            <a:r>
              <a:rPr lang="ca-ES" dirty="0" smtClean="0"/>
              <a:t>($x);</a:t>
            </a:r>
            <a:br>
              <a:rPr lang="ca-ES" dirty="0" smtClean="0"/>
            </a:br>
            <a:r>
              <a:rPr lang="ca-ES" dirty="0" smtClean="0"/>
              <a:t>?&gt;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1187624" y="1268760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Las variables pueden almacenar datos de diferentes tipos y los diferentes tipos de datos pueden hacer cosas diferentes.</a:t>
            </a:r>
          </a:p>
          <a:p>
            <a:endParaRPr lang="es-ES" dirty="0" smtClean="0"/>
          </a:p>
          <a:p>
            <a:r>
              <a:rPr lang="es-ES" dirty="0" smtClean="0"/>
              <a:t>PHP admite los siguientes tipos de datos:</a:t>
            </a:r>
            <a:endParaRPr lang="es-ES" dirty="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732240" y="4293096"/>
            <a:ext cx="2088232" cy="147732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Nota: </a:t>
            </a:r>
            <a:r>
              <a:rPr lang="es-ES" i="1" dirty="0" smtClean="0"/>
              <a:t>si no se dice lo contrario, cada variable tendrá el tipo de dato que le asignemos</a:t>
            </a:r>
            <a:endParaRPr kumimoji="0" lang="es-E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23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5517232"/>
            <a:ext cx="792088" cy="792088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2915816" y="764704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TIPOS DE DATOS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907704" y="2564904"/>
            <a:ext cx="6264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String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Cadena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texto</a:t>
            </a:r>
            <a:r>
              <a:rPr lang="en-US" sz="1600" b="1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Integer </a:t>
            </a:r>
            <a:r>
              <a:rPr lang="en-US" sz="1600" b="1" dirty="0" smtClean="0">
                <a:solidFill>
                  <a:prstClr val="black"/>
                </a:solidFill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</a:rPr>
              <a:t>número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</a:rPr>
              <a:t>enteros</a:t>
            </a:r>
            <a:r>
              <a:rPr lang="en-US" sz="1600" b="1" dirty="0" smtClean="0">
                <a:solidFill>
                  <a:prstClr val="black"/>
                </a:solidFill>
              </a:rPr>
              <a:t>)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Float/double </a:t>
            </a:r>
            <a:r>
              <a:rPr lang="es-ES" sz="1600" b="1" dirty="0" smtClean="0"/>
              <a:t>(números de coma flotante decimal)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Boolean </a:t>
            </a:r>
            <a:r>
              <a:rPr lang="en-US" sz="1600" b="1" dirty="0" smtClean="0">
                <a:solidFill>
                  <a:prstClr val="black"/>
                </a:solidFill>
              </a:rPr>
              <a:t>(true/false)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Array </a:t>
            </a:r>
            <a:r>
              <a:rPr lang="en-US" sz="1600" b="1" dirty="0" smtClean="0">
                <a:solidFill>
                  <a:prstClr val="black"/>
                </a:solidFill>
              </a:rPr>
              <a:t>(Matrices “</a:t>
            </a:r>
            <a:r>
              <a:rPr lang="en-US" sz="1600" b="1" dirty="0" err="1" smtClean="0">
                <a:solidFill>
                  <a:prstClr val="black"/>
                </a:solidFill>
              </a:rPr>
              <a:t>arreglos</a:t>
            </a:r>
            <a:r>
              <a:rPr lang="en-US" sz="1600" b="1" dirty="0" smtClean="0">
                <a:solidFill>
                  <a:prstClr val="black"/>
                </a:solidFill>
              </a:rPr>
              <a:t>”)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Object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clases</a:t>
            </a:r>
            <a:r>
              <a:rPr lang="en-US" sz="1600" b="1" dirty="0" smtClean="0"/>
              <a:t> y </a:t>
            </a:r>
            <a:r>
              <a:rPr lang="en-US" sz="1600" b="1" dirty="0" err="1" smtClean="0"/>
              <a:t>objetos</a:t>
            </a:r>
            <a:r>
              <a:rPr lang="en-US" sz="1600" b="1" dirty="0" smtClean="0"/>
              <a:t>)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NULL </a:t>
            </a:r>
            <a:r>
              <a:rPr lang="en-US" sz="1600" b="1" dirty="0" smtClean="0"/>
              <a:t>(variables sin </a:t>
            </a:r>
            <a:r>
              <a:rPr lang="en-US" sz="1600" b="1" dirty="0" err="1" smtClean="0"/>
              <a:t>definir</a:t>
            </a:r>
            <a:r>
              <a:rPr lang="en-US" sz="1600" b="1" dirty="0" smtClean="0"/>
              <a:t> el </a:t>
            </a:r>
            <a:r>
              <a:rPr lang="en-US" sz="1600" b="1" dirty="0" err="1" smtClean="0"/>
              <a:t>tipo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971600" y="1340768"/>
            <a:ext cx="71287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 smtClean="0"/>
              <a:t>string</a:t>
            </a:r>
            <a:r>
              <a:rPr lang="es-ES" dirty="0" smtClean="0"/>
              <a:t> es una secuencia de caracteres, como "¡Hola mundo!".</a:t>
            </a:r>
          </a:p>
          <a:p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 err="1" smtClean="0"/>
              <a:t>string</a:t>
            </a:r>
            <a:r>
              <a:rPr lang="es-ES" dirty="0" smtClean="0"/>
              <a:t> puede ser cualquier texto entre comillas. Se puede utilizar comillas simples o dobles.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868144" y="3140968"/>
            <a:ext cx="2520280" cy="232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3" name="12 Rectángulo"/>
          <p:cNvSpPr/>
          <p:nvPr/>
        </p:nvSpPr>
        <p:spPr>
          <a:xfrm>
            <a:off x="6084168" y="316477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&lt;?</a:t>
            </a:r>
            <a:r>
              <a:rPr lang="es-ES" dirty="0" err="1" smtClean="0"/>
              <a:t>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$x = "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!";</a:t>
            </a:r>
            <a:br>
              <a:rPr lang="es-ES" dirty="0" smtClean="0"/>
            </a:br>
            <a:r>
              <a:rPr lang="es-ES" dirty="0" smtClean="0"/>
              <a:t>$y = '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!';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echo $x;</a:t>
            </a:r>
            <a:br>
              <a:rPr lang="es-ES" dirty="0" smtClean="0"/>
            </a:br>
            <a:r>
              <a:rPr lang="es-ES" dirty="0" smtClean="0"/>
              <a:t>echo "&lt;</a:t>
            </a:r>
            <a:r>
              <a:rPr lang="es-ES" dirty="0" err="1" smtClean="0"/>
              <a:t>br</a:t>
            </a:r>
            <a:r>
              <a:rPr lang="es-ES" dirty="0" smtClean="0"/>
              <a:t>&gt;";</a:t>
            </a:r>
            <a:br>
              <a:rPr lang="es-ES" dirty="0" smtClean="0"/>
            </a:br>
            <a:r>
              <a:rPr lang="es-ES" dirty="0" smtClean="0"/>
              <a:t>echo $y;</a:t>
            </a:r>
            <a:br>
              <a:rPr lang="es-ES" dirty="0" smtClean="0"/>
            </a:br>
            <a:r>
              <a:rPr lang="es-ES" dirty="0" smtClean="0"/>
              <a:t>?&gt;</a:t>
            </a:r>
            <a:endParaRPr lang="es-E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780928"/>
            <a:ext cx="4524052" cy="292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Program Files (x86)\MARC\FEINA\2021-ETIF Best Formació\2021\MF0492_3 Program web entorno SERVIDOR\UF1844 Dev apps web entorno servidor\imatges\str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332656"/>
            <a:ext cx="1980732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integer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971600" y="1340768"/>
            <a:ext cx="73448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 smtClean="0"/>
              <a:t>integer</a:t>
            </a:r>
            <a:r>
              <a:rPr lang="es-ES" sz="2400" b="1" dirty="0" smtClean="0"/>
              <a:t>: </a:t>
            </a:r>
            <a:r>
              <a:rPr lang="es-ES" dirty="0" smtClean="0"/>
              <a:t>Un tipo de dato entero es un número no decimal entre </a:t>
            </a:r>
          </a:p>
          <a:p>
            <a:pPr algn="ctr"/>
            <a:r>
              <a:rPr lang="es-ES" dirty="0" smtClean="0"/>
              <a:t>-</a:t>
            </a:r>
            <a:r>
              <a:rPr lang="es-ES" sz="2800" dirty="0" smtClean="0"/>
              <a:t>2,147,483,648 y 2,147,483,647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6084168" y="2685112"/>
            <a:ext cx="2520280" cy="182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3" name="12 Rectángulo"/>
          <p:cNvSpPr/>
          <p:nvPr/>
        </p:nvSpPr>
        <p:spPr>
          <a:xfrm>
            <a:off x="6300192" y="2708920"/>
            <a:ext cx="2520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&lt;?</a:t>
            </a:r>
            <a:r>
              <a:rPr lang="ca-ES" dirty="0" err="1" smtClean="0"/>
              <a:t>php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$x = 5985;</a:t>
            </a:r>
            <a:br>
              <a:rPr lang="ca-ES" dirty="0" smtClean="0"/>
            </a:br>
            <a:r>
              <a:rPr lang="ca-ES" dirty="0" smtClean="0"/>
              <a:t>var_</a:t>
            </a:r>
            <a:r>
              <a:rPr lang="ca-ES" dirty="0" err="1" smtClean="0"/>
              <a:t>dump</a:t>
            </a:r>
            <a:r>
              <a:rPr lang="ca-ES" dirty="0" smtClean="0"/>
              <a:t>($x);</a:t>
            </a:r>
          </a:p>
          <a:p>
            <a:r>
              <a:rPr lang="ca-ES" dirty="0" smtClean="0"/>
              <a:t>//</a:t>
            </a:r>
            <a:r>
              <a:rPr lang="ca-ES" dirty="0" err="1" smtClean="0"/>
              <a:t>devuelve</a:t>
            </a:r>
            <a:r>
              <a:rPr lang="ca-ES" dirty="0" smtClean="0"/>
              <a:t> valor y </a:t>
            </a:r>
            <a:r>
              <a:rPr lang="ca-ES" dirty="0" err="1" smtClean="0"/>
              <a:t>tipo</a:t>
            </a:r>
            <a:endParaRPr lang="ca-ES" dirty="0" smtClean="0"/>
          </a:p>
          <a:p>
            <a:r>
              <a:rPr lang="ca-ES" dirty="0" smtClean="0"/>
              <a:t>//</a:t>
            </a:r>
            <a:r>
              <a:rPr lang="ca-ES" dirty="0" err="1" smtClean="0"/>
              <a:t>int</a:t>
            </a:r>
            <a:r>
              <a:rPr lang="ca-ES" dirty="0" smtClean="0"/>
              <a:t>(5985)</a:t>
            </a:r>
            <a:br>
              <a:rPr lang="ca-ES" dirty="0" smtClean="0"/>
            </a:br>
            <a:r>
              <a:rPr lang="ca-ES" dirty="0" smtClean="0"/>
              <a:t>?&gt;</a:t>
            </a:r>
            <a:endParaRPr lang="es-ES" dirty="0"/>
          </a:p>
        </p:txBody>
      </p:sp>
      <p:pic>
        <p:nvPicPr>
          <p:cNvPr id="14" name="Picture 2" descr="C:\Program Files (x86)\MARC\FEINA\2021-ETIF Best Formació\2021\MF0492_3 Program web entorno SERVIDOR\UF1844 Dev apps web entorno servidor\imatges\integer-1n7393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32656"/>
            <a:ext cx="2232248" cy="892669"/>
          </a:xfrm>
          <a:prstGeom prst="rect">
            <a:avLst/>
          </a:prstGeom>
          <a:noFill/>
        </p:spPr>
      </p:pic>
      <p:pic>
        <p:nvPicPr>
          <p:cNvPr id="3074" name="Picture 2" descr="C:\Program Files (x86)\MARC\FEINA\2021-ETIF Best Formació\2021\MF0492_3 Program web entorno SERVIDOR\UF1844 Dev apps web entorno servidor\imatges\infinity-1837436-640_b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5085184"/>
            <a:ext cx="1661170" cy="830585"/>
          </a:xfrm>
          <a:prstGeom prst="rect">
            <a:avLst/>
          </a:prstGeom>
          <a:noFill/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627784" y="5013176"/>
            <a:ext cx="2088232" cy="9233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Nota: </a:t>
            </a:r>
            <a:r>
              <a:rPr lang="es-ES" i="1" dirty="0" smtClean="0"/>
              <a:t>En la realidad no puede ir de -infinito a +infinito</a:t>
            </a:r>
            <a:endParaRPr kumimoji="0" lang="es-E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084168" y="227687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539552" y="2492896"/>
            <a:ext cx="5112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Reglas</a:t>
            </a:r>
            <a:r>
              <a:rPr lang="es-ES" dirty="0" smtClean="0"/>
              <a:t> para enteros: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Un número entero debe tener al menos un dígito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Un número entero no debe tener un punto decimal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Un número entero puede ser positivo o negativo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Los números enteros se pueden especificar en: notación decimal (base 10), hexadecimal (base 16), octal (base 8) o binaria (base 2)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48264" y="5517232"/>
            <a:ext cx="20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hlinkClick r:id="rId7"/>
              </a:rPr>
              <a:t>***</a:t>
            </a:r>
            <a:r>
              <a:rPr lang="es-ES" i="1" dirty="0" err="1" smtClean="0">
                <a:hlinkClick r:id="rId7"/>
              </a:rPr>
              <a:t>Numeric</a:t>
            </a:r>
            <a:r>
              <a:rPr lang="es-ES" i="1" dirty="0" smtClean="0">
                <a:hlinkClick r:id="rId7"/>
              </a:rPr>
              <a:t> strings</a:t>
            </a:r>
            <a:endParaRPr lang="es-ES" i="1" dirty="0"/>
          </a:p>
        </p:txBody>
      </p:sp>
      <p:pic>
        <p:nvPicPr>
          <p:cNvPr id="23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5445224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float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971600" y="1340768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 smtClean="0"/>
              <a:t>float</a:t>
            </a:r>
            <a:r>
              <a:rPr lang="es-ES" sz="2400" b="1" dirty="0" smtClean="0"/>
              <a:t>: </a:t>
            </a:r>
            <a:r>
              <a:rPr lang="es-ES" dirty="0" smtClean="0"/>
              <a:t>Los números de coma flotante (también conocidos como "flotantes", "dobles" o "números reales") se pueden especificar mediante cualquiera de las siguientes sintaxis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563888" y="2132856"/>
            <a:ext cx="4104456" cy="225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3" name="12 Rectángulo"/>
          <p:cNvSpPr/>
          <p:nvPr/>
        </p:nvSpPr>
        <p:spPr>
          <a:xfrm>
            <a:off x="3635896" y="2132856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r>
              <a:rPr lang="pt-BR" dirty="0" smtClean="0"/>
              <a:t>$a = 1.234; </a:t>
            </a:r>
          </a:p>
          <a:p>
            <a:r>
              <a:rPr lang="pt-BR" dirty="0" smtClean="0"/>
              <a:t>$b = 1.2e3; </a:t>
            </a:r>
          </a:p>
          <a:p>
            <a:r>
              <a:rPr lang="pt-BR" dirty="0" smtClean="0"/>
              <a:t>$c = 7E-10;</a:t>
            </a:r>
          </a:p>
          <a:p>
            <a:r>
              <a:rPr lang="pt-BR" dirty="0" smtClean="0"/>
              <a:t>$x = 1234456.3;</a:t>
            </a:r>
          </a:p>
          <a:p>
            <a:r>
              <a:rPr lang="pt-BR" dirty="0" smtClean="0"/>
              <a:t>$d = 1_234.567; // a partir de PHP 7.4.0</a:t>
            </a:r>
          </a:p>
          <a:p>
            <a:r>
              <a:rPr lang="pt-BR" dirty="0" err="1" smtClean="0"/>
              <a:t>echo</a:t>
            </a:r>
            <a:r>
              <a:rPr lang="pt-BR" dirty="0" smtClean="0"/>
              <a:t> $a," ",$b," ",$c," ",$d," ",$x;</a:t>
            </a:r>
          </a:p>
          <a:p>
            <a:r>
              <a:rPr lang="pt-BR" dirty="0" smtClean="0"/>
              <a:t>?&gt;</a:t>
            </a:r>
            <a:endParaRPr lang="pt-BR" dirty="0"/>
          </a:p>
        </p:txBody>
      </p:sp>
      <p:pic>
        <p:nvPicPr>
          <p:cNvPr id="4098" name="Picture 2" descr="C:\Program Files (x86)\MARC\FEINA\2021-ETIF Best Formació\2021\MF0492_3 Program web entorno SERVIDOR\UF1844 Dev apps web entorno servidor\imatges\flo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32656"/>
            <a:ext cx="1980733" cy="792088"/>
          </a:xfrm>
          <a:prstGeom prst="rect">
            <a:avLst/>
          </a:prstGeom>
          <a:noFill/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15616" y="4077072"/>
            <a:ext cx="2088232" cy="9233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Nota: </a:t>
            </a:r>
            <a:r>
              <a:rPr lang="es-ES" i="1" dirty="0" smtClean="0"/>
              <a:t>¿Cuáles son las diferencias entre </a:t>
            </a:r>
            <a:r>
              <a:rPr lang="es-ES" i="1" dirty="0" err="1" smtClean="0"/>
              <a:t>float</a:t>
            </a:r>
            <a:r>
              <a:rPr lang="es-ES" i="1" dirty="0" smtClean="0"/>
              <a:t> y </a:t>
            </a:r>
            <a:r>
              <a:rPr lang="es-ES" i="1" dirty="0" err="1" smtClean="0"/>
              <a:t>double</a:t>
            </a:r>
            <a:r>
              <a:rPr lang="es-ES" i="1" dirty="0" smtClean="0"/>
              <a:t>?</a:t>
            </a:r>
            <a:endParaRPr kumimoji="0" lang="es-E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23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5024208"/>
            <a:ext cx="792088" cy="792088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3203848" y="4797152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Parece ser que la comunidad habla de pocas diferencias en PHP sobre </a:t>
            </a:r>
            <a:r>
              <a:rPr lang="es-ES" dirty="0" err="1" smtClean="0"/>
              <a:t>double</a:t>
            </a:r>
            <a:r>
              <a:rPr lang="es-ES" dirty="0" smtClean="0"/>
              <a:t> y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asi</a:t>
            </a:r>
            <a:r>
              <a:rPr lang="es-ES" dirty="0" smtClean="0"/>
              <a:t> que se tratan de igual forma, son decimales.</a:t>
            </a:r>
          </a:p>
          <a:p>
            <a:r>
              <a:rPr lang="es-ES" dirty="0" smtClean="0">
                <a:hlinkClick r:id="rId8"/>
              </a:rPr>
              <a:t>Hilo </a:t>
            </a:r>
            <a:r>
              <a:rPr lang="es-ES" dirty="0" err="1" smtClean="0">
                <a:hlinkClick r:id="rId8"/>
              </a:rPr>
              <a:t>stackoverflow</a:t>
            </a:r>
            <a:endParaRPr lang="es-ES" dirty="0"/>
          </a:p>
        </p:txBody>
      </p:sp>
      <p:pic>
        <p:nvPicPr>
          <p:cNvPr id="4099" name="Picture 3" descr="C:\Program Files (x86)\MARC\FEINA\2021-ETIF Best Formació\2021\MF0492_3 Program web entorno SERVIDOR\UF1844 Dev apps web entorno servidor\imatges\1280px-Stack_Overflow_logo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5733256"/>
            <a:ext cx="2368724" cy="464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boolean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971600" y="1340768"/>
            <a:ext cx="734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boolean: </a:t>
            </a:r>
            <a:r>
              <a:rPr lang="es-ES" dirty="0" smtClean="0"/>
              <a:t>Un booleano representa dos estados posibles: VERDADERO o FALSO, true/false, abierto/cerrado, 0 o 1.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211960" y="2204864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3" name="12 Rectángulo"/>
          <p:cNvSpPr/>
          <p:nvPr/>
        </p:nvSpPr>
        <p:spPr>
          <a:xfrm>
            <a:off x="4283968" y="2204864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&lt;?</a:t>
            </a:r>
            <a:r>
              <a:rPr lang="es-ES" dirty="0" err="1" smtClean="0"/>
              <a:t>php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$</a:t>
            </a:r>
            <a:r>
              <a:rPr lang="es-ES" dirty="0" err="1" smtClean="0"/>
              <a:t>foo</a:t>
            </a:r>
            <a:r>
              <a:rPr lang="es-ES" dirty="0" smtClean="0"/>
              <a:t> = True; // asigna el valor TRUE a $</a:t>
            </a:r>
            <a:r>
              <a:rPr lang="es-ES" dirty="0" err="1" smtClean="0"/>
              <a:t>foo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?&gt;</a:t>
            </a:r>
            <a:endParaRPr lang="pt-BR" dirty="0"/>
          </a:p>
        </p:txBody>
      </p:sp>
      <p:pic>
        <p:nvPicPr>
          <p:cNvPr id="5123" name="Picture 3" descr="C:\Program Files (x86)\MARC\FEINA\2021-ETIF Best Formació\2021\MF0492_3 Program web entorno SERVIDOR\UF1844 Dev apps web entorno servidor\imatges\boole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32656"/>
            <a:ext cx="2095996" cy="838182"/>
          </a:xfrm>
          <a:prstGeom prst="rect">
            <a:avLst/>
          </a:prstGeom>
          <a:noFill/>
        </p:spPr>
      </p:pic>
      <p:sp>
        <p:nvSpPr>
          <p:cNvPr id="20" name="19 CuadroTexto"/>
          <p:cNvSpPr txBox="1"/>
          <p:nvPr/>
        </p:nvSpPr>
        <p:spPr>
          <a:xfrm>
            <a:off x="1043608" y="220486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es el tipo más simple. Un boolean expresa un valor que indica </a:t>
            </a:r>
            <a:r>
              <a:rPr lang="es-ES" b="1" dirty="0" smtClean="0"/>
              <a:t>verdad</a:t>
            </a:r>
            <a:r>
              <a:rPr lang="es-ES" dirty="0" smtClean="0"/>
              <a:t>. Puede ser true (verdadero) o false (falso).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39952" y="328498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especificar un tipo </a:t>
            </a:r>
            <a:r>
              <a:rPr lang="es-ES" i="1" dirty="0" smtClean="0"/>
              <a:t>boolean</a:t>
            </a:r>
            <a:r>
              <a:rPr lang="es-ES" dirty="0" smtClean="0"/>
              <a:t> se emplean las constantes true o false. Ambas no son susceptibles a mayúsculas y minúsculas.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1115616" y="436510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Normalmente el resultado de un operador que devuelve un valor de tipo </a:t>
            </a:r>
            <a:r>
              <a:rPr lang="es-ES" b="1" dirty="0" smtClean="0"/>
              <a:t>boolean</a:t>
            </a:r>
            <a:r>
              <a:rPr lang="es-ES" dirty="0" smtClean="0"/>
              <a:t> es pasado a una </a:t>
            </a:r>
            <a:r>
              <a:rPr lang="es-ES" b="1" dirty="0" smtClean="0"/>
              <a:t>estructura de control</a:t>
            </a:r>
            <a:r>
              <a:rPr lang="es-ES" dirty="0" smtClean="0"/>
              <a:t> (</a:t>
            </a:r>
            <a:r>
              <a:rPr lang="es-ES" dirty="0" err="1" smtClean="0"/>
              <a:t>if</a:t>
            </a:r>
            <a:r>
              <a:rPr lang="es-ES" dirty="0" smtClean="0"/>
              <a:t>/</a:t>
            </a:r>
            <a:r>
              <a:rPr lang="es-ES" dirty="0" err="1" smtClean="0"/>
              <a:t>else</a:t>
            </a:r>
            <a:r>
              <a:rPr lang="es-ES" dirty="0" smtClean="0"/>
              <a:t>, </a:t>
            </a:r>
            <a:r>
              <a:rPr lang="es-ES" dirty="0" err="1" smtClean="0"/>
              <a:t>while</a:t>
            </a:r>
            <a:r>
              <a:rPr lang="es-ES" dirty="0" smtClean="0"/>
              <a:t>, </a:t>
            </a:r>
            <a:r>
              <a:rPr lang="es-ES" dirty="0" err="1" smtClean="0"/>
              <a:t>for</a:t>
            </a:r>
            <a:r>
              <a:rPr lang="es-ES" dirty="0" smtClean="0"/>
              <a:t>…)</a:t>
            </a:r>
            <a:endParaRPr lang="es-ES" dirty="0"/>
          </a:p>
        </p:txBody>
      </p:sp>
      <p:pic>
        <p:nvPicPr>
          <p:cNvPr id="5126" name="Picture 6" descr="C:\Program Files (x86)\MARC\FEINA\2021-ETIF Best Formació\2021\MF0492_3 Program web entorno SERVIDOR\UF1844 Dev apps web entorno servidor\imatges\boolean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5013176"/>
            <a:ext cx="3352800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539552" y="1124744"/>
            <a:ext cx="3672408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25" name="24 CuadroTexto"/>
          <p:cNvSpPr txBox="1"/>
          <p:nvPr/>
        </p:nvSpPr>
        <p:spPr>
          <a:xfrm>
            <a:off x="4860032" y="1124744"/>
            <a:ext cx="3384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tipo de dato está optimizado para varios usos diferentes: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matriz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lista (vector)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tabla hash (una implementación de un mapa)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diccionario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colección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pila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cola</a:t>
            </a:r>
          </a:p>
          <a:p>
            <a:endParaRPr lang="es-ES" dirty="0" smtClean="0"/>
          </a:p>
          <a:p>
            <a:r>
              <a:rPr lang="es-ES" dirty="0" smtClean="0"/>
              <a:t>Como los valores de la matriz pueden ser otras matrices, también son posibles árboles y matrices multidimensionales.</a:t>
            </a:r>
          </a:p>
        </p:txBody>
      </p:sp>
      <p:pic>
        <p:nvPicPr>
          <p:cNvPr id="19458" name="Picture 2" descr="C:\Program Files (x86)\MARC\FEINA\2021-ETIF Best Formació\2021\MF0492_3 Program web entorno SERVIDOR\UF1844 Dev apps web entorno servidor\imatges\arr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04664"/>
            <a:ext cx="1728192" cy="691098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611560" y="1225689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&lt;!DOCTYPE 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</a:t>
            </a:r>
            <a:r>
              <a:rPr lang="es-ES" sz="1600" dirty="0" err="1" smtClean="0"/>
              <a:t>body</a:t>
            </a:r>
            <a:r>
              <a:rPr lang="es-ES" sz="1600" dirty="0" smtClean="0"/>
              <a:t>&gt;</a:t>
            </a:r>
          </a:p>
          <a:p>
            <a:endParaRPr lang="es-ES" sz="1600" dirty="0" smtClean="0"/>
          </a:p>
          <a:p>
            <a:r>
              <a:rPr lang="es-ES" sz="1600" dirty="0" smtClean="0"/>
              <a:t>&lt;?</a:t>
            </a:r>
            <a:r>
              <a:rPr lang="es-ES" sz="1600" dirty="0" err="1" smtClean="0"/>
              <a:t>php</a:t>
            </a:r>
            <a:r>
              <a:rPr lang="es-ES" sz="1600" dirty="0" smtClean="0"/>
              <a:t>  </a:t>
            </a:r>
          </a:p>
          <a:p>
            <a:r>
              <a:rPr lang="es-ES" sz="1600" dirty="0" smtClean="0"/>
              <a:t>$cars = </a:t>
            </a:r>
            <a:r>
              <a:rPr lang="es-ES" sz="1600" dirty="0" err="1" smtClean="0"/>
              <a:t>array</a:t>
            </a:r>
            <a:r>
              <a:rPr lang="es-ES" sz="1600" dirty="0" smtClean="0"/>
              <a:t>("</a:t>
            </a:r>
            <a:r>
              <a:rPr lang="es-ES" sz="1600" dirty="0" err="1" smtClean="0"/>
              <a:t>Volvo","BMW","Toyota</a:t>
            </a:r>
            <a:r>
              <a:rPr lang="es-ES" sz="1600" dirty="0" smtClean="0"/>
              <a:t>");</a:t>
            </a:r>
          </a:p>
          <a:p>
            <a:r>
              <a:rPr lang="es-ES" sz="1600" dirty="0" smtClean="0"/>
              <a:t>$coches = [1,2,3];</a:t>
            </a:r>
          </a:p>
          <a:p>
            <a:r>
              <a:rPr lang="es-ES" sz="1600" dirty="0" err="1" smtClean="0"/>
              <a:t>var_dump</a:t>
            </a:r>
            <a:r>
              <a:rPr lang="es-ES" sz="1600" dirty="0" smtClean="0"/>
              <a:t>($coches);</a:t>
            </a:r>
          </a:p>
          <a:p>
            <a:r>
              <a:rPr lang="es-ES" sz="1600" dirty="0" smtClean="0"/>
              <a:t>echo "&lt;</a:t>
            </a:r>
            <a:r>
              <a:rPr lang="es-ES" sz="1600" dirty="0" err="1" smtClean="0"/>
              <a:t>br</a:t>
            </a:r>
            <a:r>
              <a:rPr lang="es-ES" sz="1600" dirty="0" smtClean="0"/>
              <a:t>&gt;";</a:t>
            </a:r>
          </a:p>
          <a:p>
            <a:r>
              <a:rPr lang="es-ES" sz="1600" dirty="0" err="1" smtClean="0"/>
              <a:t>var_dump</a:t>
            </a:r>
            <a:r>
              <a:rPr lang="es-ES" sz="1600" dirty="0" smtClean="0"/>
              <a:t>($cars);</a:t>
            </a:r>
          </a:p>
          <a:p>
            <a:r>
              <a:rPr lang="es-ES" sz="1600" dirty="0" smtClean="0"/>
              <a:t>$cars[7] = "Opel";</a:t>
            </a:r>
          </a:p>
          <a:p>
            <a:r>
              <a:rPr lang="es-ES" sz="1600" dirty="0" smtClean="0"/>
              <a:t>echo "&lt;</a:t>
            </a:r>
            <a:r>
              <a:rPr lang="es-ES" sz="1600" dirty="0" err="1" smtClean="0"/>
              <a:t>br</a:t>
            </a:r>
            <a:r>
              <a:rPr lang="es-ES" sz="1600" dirty="0" smtClean="0"/>
              <a:t>&gt;";</a:t>
            </a:r>
          </a:p>
          <a:p>
            <a:r>
              <a:rPr lang="es-ES" sz="1600" dirty="0" err="1" smtClean="0"/>
              <a:t>var_dump</a:t>
            </a:r>
            <a:r>
              <a:rPr lang="es-ES" sz="1600" dirty="0" smtClean="0"/>
              <a:t>($cars);</a:t>
            </a:r>
          </a:p>
          <a:p>
            <a:r>
              <a:rPr lang="es-ES" sz="1600" dirty="0" smtClean="0"/>
              <a:t>$coches[modelo]="</a:t>
            </a:r>
            <a:r>
              <a:rPr lang="es-ES" sz="1600" dirty="0" err="1" smtClean="0"/>
              <a:t>Astra</a:t>
            </a:r>
            <a:r>
              <a:rPr lang="es-ES" sz="1600" dirty="0" smtClean="0"/>
              <a:t>"; //Asociativo</a:t>
            </a:r>
          </a:p>
          <a:p>
            <a:r>
              <a:rPr lang="es-ES" sz="1600" dirty="0" smtClean="0"/>
              <a:t>echo "&lt;</a:t>
            </a:r>
            <a:r>
              <a:rPr lang="es-ES" sz="1600" dirty="0" err="1" smtClean="0"/>
              <a:t>br</a:t>
            </a:r>
            <a:r>
              <a:rPr lang="es-ES" sz="1600" dirty="0" smtClean="0"/>
              <a:t>&gt;";</a:t>
            </a:r>
          </a:p>
          <a:p>
            <a:r>
              <a:rPr lang="es-ES" sz="1600" dirty="0" err="1" smtClean="0"/>
              <a:t>var_dump</a:t>
            </a:r>
            <a:r>
              <a:rPr lang="es-ES" sz="1600" dirty="0" smtClean="0"/>
              <a:t>($coches);</a:t>
            </a:r>
          </a:p>
          <a:p>
            <a:r>
              <a:rPr lang="es-ES" sz="1600" dirty="0" smtClean="0"/>
              <a:t>?&gt;  </a:t>
            </a:r>
          </a:p>
          <a:p>
            <a:endParaRPr lang="es-ES" sz="1600" dirty="0" smtClean="0"/>
          </a:p>
          <a:p>
            <a:r>
              <a:rPr lang="es-ES" sz="1600" dirty="0" smtClean="0"/>
              <a:t>&lt;/</a:t>
            </a:r>
            <a:r>
              <a:rPr lang="es-ES" sz="1600" dirty="0" err="1" smtClean="0"/>
              <a:t>body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&lt;/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  <a:endParaRPr lang="es-ES" sz="16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1840" y="5877272"/>
            <a:ext cx="2088232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arrays</a:t>
            </a: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indexadas</a:t>
            </a:r>
            <a:endParaRPr kumimoji="0" lang="es-E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5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5600272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971600" y="1929606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 smtClean="0"/>
              <a:t>array</a:t>
            </a:r>
            <a:r>
              <a:rPr lang="es-ES" sz="2400" b="1" dirty="0" smtClean="0"/>
              <a:t>: </a:t>
            </a:r>
            <a:r>
              <a:rPr lang="es-ES" dirty="0" smtClean="0"/>
              <a:t>También llamada </a:t>
            </a:r>
            <a:r>
              <a:rPr lang="es-ES" i="1" dirty="0" smtClean="0"/>
              <a:t>arreglo</a:t>
            </a:r>
            <a:r>
              <a:rPr lang="es-ES" dirty="0" smtClean="0"/>
              <a:t> o </a:t>
            </a:r>
            <a:r>
              <a:rPr lang="es-ES" i="1" dirty="0" smtClean="0"/>
              <a:t>matriz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436096" y="1556792"/>
            <a:ext cx="2592288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3" name="12 Rectángulo"/>
          <p:cNvSpPr/>
          <p:nvPr/>
        </p:nvSpPr>
        <p:spPr>
          <a:xfrm>
            <a:off x="5615608" y="1628800"/>
            <a:ext cx="3348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$array = array(</a:t>
            </a:r>
            <a:br>
              <a:rPr lang="en-US" dirty="0" smtClean="0"/>
            </a:br>
            <a:r>
              <a:rPr lang="en-US" dirty="0" smtClean="0"/>
              <a:t>    1    =&gt; "a",</a:t>
            </a:r>
            <a:br>
              <a:rPr lang="en-US" dirty="0" smtClean="0"/>
            </a:br>
            <a:r>
              <a:rPr lang="en-US" dirty="0" smtClean="0"/>
              <a:t>    "1"  =&gt; "b",</a:t>
            </a:r>
            <a:br>
              <a:rPr lang="en-US" dirty="0" smtClean="0"/>
            </a:br>
            <a:r>
              <a:rPr lang="en-US" dirty="0" smtClean="0"/>
              <a:t>    1.5  =&gt; "c",</a:t>
            </a:r>
            <a:br>
              <a:rPr lang="en-US" dirty="0" smtClean="0"/>
            </a:br>
            <a:r>
              <a:rPr lang="en-US" dirty="0" smtClean="0"/>
              <a:t>    true =&gt; "d",</a:t>
            </a:r>
            <a:br>
              <a:rPr lang="en-US" dirty="0" smtClean="0"/>
            </a:b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var_dump</a:t>
            </a:r>
            <a:r>
              <a:rPr lang="en-US" dirty="0" smtClean="0"/>
              <a:t>($array);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 </a:t>
            </a: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corta</a:t>
            </a:r>
            <a:endParaRPr lang="en-US" dirty="0" smtClean="0"/>
          </a:p>
          <a:p>
            <a:r>
              <a:rPr lang="en-US" dirty="0" smtClean="0"/>
              <a:t>$array = </a:t>
            </a:r>
            <a:r>
              <a:rPr lang="en-US" b="1" dirty="0" smtClean="0"/>
              <a:t>[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“clave” =&gt; ”valor1",</a:t>
            </a:r>
            <a:br>
              <a:rPr lang="en-US" dirty="0" smtClean="0"/>
            </a:br>
            <a:r>
              <a:rPr lang="en-US" dirty="0" smtClean="0"/>
              <a:t>    “clave2" =&gt; “valor2",</a:t>
            </a:r>
            <a:br>
              <a:rPr lang="en-US" dirty="0" smtClean="0"/>
            </a:br>
            <a:r>
              <a:rPr lang="en-US" b="1" dirty="0" smtClean="0"/>
              <a:t>]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?&gt;</a:t>
            </a:r>
            <a:endParaRPr lang="pt-B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971600" y="286571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matriz almacena varios valores en una sola variable</a:t>
            </a:r>
            <a:endParaRPr lang="es-ES" dirty="0"/>
          </a:p>
        </p:txBody>
      </p:sp>
      <p:pic>
        <p:nvPicPr>
          <p:cNvPr id="19458" name="Picture 2" descr="C:\Program Files (x86)\MARC\FEINA\2021-ETIF Best Formació\2021\MF0492_3 Program web entorno SERVIDOR\UF1844 Dev apps web entorno servidor\imatges\arr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60649"/>
            <a:ext cx="2852614" cy="1140750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971600" y="4017838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array</a:t>
            </a:r>
            <a:r>
              <a:rPr lang="es-ES" dirty="0" smtClean="0"/>
              <a:t> (arreglo </a:t>
            </a:r>
            <a:r>
              <a:rPr lang="es-ES" i="1" dirty="0" err="1" smtClean="0"/>
              <a:t>es_U</a:t>
            </a:r>
            <a:r>
              <a:rPr lang="es-ES" dirty="0" err="1" smtClean="0"/>
              <a:t>S</a:t>
            </a:r>
            <a:r>
              <a:rPr lang="es-ES" dirty="0" smtClean="0"/>
              <a:t>) PHP es en realidad un </a:t>
            </a:r>
            <a:r>
              <a:rPr lang="es-ES" b="1" dirty="0" smtClean="0"/>
              <a:t>mapa ordenado</a:t>
            </a:r>
            <a:r>
              <a:rPr lang="es-ES" dirty="0" smtClean="0"/>
              <a:t>. Un mapa es un tipo que asocia </a:t>
            </a:r>
            <a:r>
              <a:rPr lang="es-ES" b="1" dirty="0" smtClean="0"/>
              <a:t>valores</a:t>
            </a:r>
            <a:r>
              <a:rPr lang="es-ES" dirty="0" smtClean="0"/>
              <a:t> a </a:t>
            </a:r>
            <a:r>
              <a:rPr lang="es-ES" b="1" dirty="0" smtClean="0"/>
              <a:t>claves</a:t>
            </a:r>
            <a:r>
              <a:rPr lang="es-ES" dirty="0" smtClean="0"/>
              <a:t> (=&gt;)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419872" y="5733256"/>
            <a:ext cx="2088232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arrays</a:t>
            </a: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asociativas</a:t>
            </a:r>
            <a:endParaRPr kumimoji="0" lang="es-E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5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5445224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rc\Desktop\ETIF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71414"/>
            <a:ext cx="1500166" cy="66674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99792" y="404664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es-E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endParaRPr lang="es-E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07504" y="6525344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UF1844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095387" y="6525344"/>
            <a:ext cx="194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</a:t>
            </a:r>
            <a:r>
              <a:rPr lang="ca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12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Marc Esteve Garcia</a:t>
            </a:r>
            <a:endParaRPr lang="ca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421157" y="6453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64BAC2-4902-413B-89DA-684D92F8D1E3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0" name="Picture 2" descr="C:\Program Files (x86)\MARC\FEINA\2021-ETIF Best Formació\2021\MF0492_3 Program web entorno SERVIDOR\UF1844 Dev apps web entorno servidor\imatges\1200px-PHP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1232" y="188641"/>
            <a:ext cx="666741" cy="360040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5436096" y="1556792"/>
            <a:ext cx="30243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  <p:sp>
        <p:nvSpPr>
          <p:cNvPr id="13" name="12 Rectángulo"/>
          <p:cNvSpPr/>
          <p:nvPr/>
        </p:nvSpPr>
        <p:spPr>
          <a:xfrm>
            <a:off x="5615608" y="1628800"/>
            <a:ext cx="3348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s-ES" dirty="0" smtClean="0"/>
              <a:t>$amigos = </a:t>
            </a:r>
            <a:r>
              <a:rPr lang="es-ES" dirty="0" err="1" smtClean="0"/>
              <a:t>array</a:t>
            </a:r>
            <a:r>
              <a:rPr lang="es-ES" dirty="0" smtClean="0"/>
              <a:t>(</a:t>
            </a:r>
          </a:p>
          <a:p>
            <a:r>
              <a:rPr lang="es-ES" dirty="0" smtClean="0"/>
              <a:t>    </a:t>
            </a:r>
            <a:r>
              <a:rPr lang="es-ES" dirty="0" err="1" smtClean="0"/>
              <a:t>array</a:t>
            </a:r>
            <a:r>
              <a:rPr lang="es-ES" dirty="0" smtClean="0"/>
              <a:t>('Marc', 35, true),</a:t>
            </a:r>
          </a:p>
          <a:p>
            <a:r>
              <a:rPr lang="es-ES" dirty="0" smtClean="0"/>
              <a:t>    </a:t>
            </a:r>
            <a:r>
              <a:rPr lang="es-ES" dirty="0" err="1" smtClean="0"/>
              <a:t>array</a:t>
            </a:r>
            <a:r>
              <a:rPr lang="es-ES" dirty="0" smtClean="0"/>
              <a:t>('Héctor', 33, 3.14),</a:t>
            </a:r>
          </a:p>
          <a:p>
            <a:r>
              <a:rPr lang="es-ES" dirty="0" smtClean="0"/>
              <a:t>    </a:t>
            </a:r>
            <a:r>
              <a:rPr lang="es-ES" dirty="0" err="1" smtClean="0"/>
              <a:t>array</a:t>
            </a:r>
            <a:r>
              <a:rPr lang="es-ES" dirty="0" smtClean="0"/>
              <a:t>('Daniel', 38, $hola) </a:t>
            </a:r>
          </a:p>
          <a:p>
            <a:r>
              <a:rPr lang="es-ES" dirty="0" smtClean="0"/>
              <a:t>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  <a:endParaRPr lang="pt-BR" dirty="0"/>
          </a:p>
        </p:txBody>
      </p:sp>
      <p:pic>
        <p:nvPicPr>
          <p:cNvPr id="19458" name="Picture 2" descr="C:\Program Files (x86)\MARC\FEINA\2021-ETIF Best Formació\2021\MF0492_3 Program web entorno SERVIDOR\UF1844 Dev apps web entorno servidor\imatges\arr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085184"/>
            <a:ext cx="2852614" cy="1140750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827584" y="1772816"/>
            <a:ext cx="4104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</a:t>
            </a:r>
            <a:r>
              <a:rPr lang="es-ES" dirty="0" err="1" smtClean="0"/>
              <a:t>array</a:t>
            </a:r>
            <a:r>
              <a:rPr lang="es-ES" dirty="0" smtClean="0"/>
              <a:t> multidimensionales aparecen cuando tenemos más variables de tipo </a:t>
            </a:r>
            <a:r>
              <a:rPr lang="es-ES" dirty="0" err="1" smtClean="0"/>
              <a:t>array</a:t>
            </a:r>
            <a:r>
              <a:rPr lang="es-ES" dirty="0" smtClean="0"/>
              <a:t> dentro de otras </a:t>
            </a:r>
            <a:r>
              <a:rPr lang="es-ES" dirty="0" err="1" smtClean="0"/>
              <a:t>array</a:t>
            </a:r>
            <a:r>
              <a:rPr lang="es-ES" dirty="0" smtClean="0"/>
              <a:t> y de esta manera se convierten en matrices de datos con múltiples “columnas y filas” y para acceder a ellas lo haríamos por dos coordenadas. </a:t>
            </a:r>
            <a:r>
              <a:rPr lang="es-ES" sz="2000" b="1" dirty="0" smtClean="0"/>
              <a:t>$variable[x][y];</a:t>
            </a:r>
            <a:endParaRPr lang="es-ES" b="1" dirty="0" smtClean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8104" y="1052736"/>
            <a:ext cx="2952328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arrays</a:t>
            </a: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multidimensionales</a:t>
            </a:r>
            <a:endParaRPr kumimoji="0" lang="es-E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5" name="Picture 8" descr="C:\Users\Marc\Desktop\PROJECTES ONLINE\ETIF Best Formació\IFCD0210 - Desarrollo de aplicaciones con tecnologia web\MF0491_3\UF1841 Elaboració de documents web mitjançant llenguatges de marques\768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4077072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1044</Words>
  <Application>Microsoft Office PowerPoint</Application>
  <PresentationFormat>Presentación en pantalla (4:3)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</dc:creator>
  <cp:lastModifiedBy>Marc</cp:lastModifiedBy>
  <cp:revision>125</cp:revision>
  <dcterms:created xsi:type="dcterms:W3CDTF">2017-12-18T17:15:44Z</dcterms:created>
  <dcterms:modified xsi:type="dcterms:W3CDTF">2021-05-13T22:34:11Z</dcterms:modified>
</cp:coreProperties>
</file>