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B9F-630B-4BAC-97B6-D881CC2A1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C313D-386A-4DBE-A5C7-54360081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903E-340A-416C-982F-31D6F58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E4A7-65CF-421F-8FC6-6FD27F1A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2765-231F-4EAF-8805-C508797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AECC-0CDF-4970-80A0-692B9E82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6756A-BACD-4EAD-9C07-94B4A14D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4E79-2252-443E-A8A8-D815FCD3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B113-B27C-4E17-8702-0DE1E1E7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C5E2-9E40-454E-9589-F2F095CA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5AD5-11FB-4FEA-8C30-B8CE7E60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DE54-BCA1-4725-B040-1B974999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77E8-6CB4-4E76-B406-313DEF20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DAE2-3D82-4C57-A710-248A5C1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C697-3DFD-43AF-84B1-2C7D462A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619D-F0C4-427E-A7B3-DF28BDB8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1A33-A3A1-4341-A1A4-D87CF26E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7461-E1AB-402C-B975-D100208A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FE9D-0F6E-4483-9B2C-A9CADCF8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3425-B14D-43CF-91F7-B4D28B6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CFA5-81F1-4DF5-A092-8ECD962B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73A50-5AB9-41D6-90D1-B9471084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4CB7-4BF7-4B3E-9A05-687AD62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9442-7C55-4270-BC61-778DDA6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942D-9DDF-4962-9E4B-21223A68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947D-F795-4795-99E3-8CBCCC59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4951-6C45-443B-B291-368313AE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D8A8D-4685-40DF-858D-092DB56B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7C60-47DA-42CA-A560-3CC75313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59F0-F801-47B2-B858-E22B96A4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CCE8A-8E76-42B0-A817-03BC6B1C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835D-3EE5-40BD-8EDB-47D01625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D19D-0D19-4811-AEC7-26FE8AED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6B60C-CFAE-45CC-927D-B2A7C0C31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1D18F-B927-4223-A16B-74354A7A7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76805-E3D5-45B0-80A0-3C055C5D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5DA3C-9618-406F-884E-D2867891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EB80-5338-457B-8830-6A26CE32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7DE01-CD54-457C-A59B-9F6CBD59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25C4-F76F-45AC-8790-95DA34F8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4235-44F8-40B9-8776-32158AA4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9C1CC-00B6-430C-A1CA-3559791C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01F90-3E65-490C-BF21-58A4F797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F7DB0-681B-4987-B529-3DAF4DB7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45322-30E0-4F9B-ADC9-597C995E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50370-3941-4344-9AE5-743E4938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0298-D8AB-4C38-A4F2-5B7CD9E3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70D2-380A-4C54-8B69-0FA2F359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0306C-CB4E-424E-A991-654EF05D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3695-C4AF-48D9-9103-2CC5DC41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CD785-3A85-4173-B7A1-3D7AFC2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6B09-9BBE-4DA9-A0A8-AC909F72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1B49-5B53-4B69-ADC2-5B3561A7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076E2-FCA5-49C0-B1B9-CF41251A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FD45-BBA2-4958-BC6B-5FA8EC6A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8006-1F07-47E9-AA8E-2131E1A3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3C813-9718-4E42-86EF-D395C33D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BB8A-5B2B-4A17-A66F-1F1FC887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4FFAA-C691-4F22-B835-5C0013D1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DA14-74C9-4DEA-8672-E1949B1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9EFA-2877-4400-9546-7441E7385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6AB93-C4BF-4739-B737-87B7091BA66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58F0-3DAE-459B-8D99-03195B68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002E-C4A2-4838-92B3-60AEBE4C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CF9A-3F0F-4D06-8647-0BA4ECB2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25B181E-9AFB-43C4-84BA-4C33E3B9094C}"/>
              </a:ext>
            </a:extLst>
          </p:cNvPr>
          <p:cNvSpPr txBox="1">
            <a:spLocks/>
          </p:cNvSpPr>
          <p:nvPr/>
        </p:nvSpPr>
        <p:spPr>
          <a:xfrm>
            <a:off x="4206240" y="4491674"/>
            <a:ext cx="2103120" cy="56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CC0973E-24AE-424B-9773-B1544049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D766B-509F-40CD-9B5C-35C57DD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01600"/>
            <a:ext cx="9806305" cy="67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9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42A0-138A-41AA-86CD-4F32E328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ACAF9D-D7BE-4347-A02E-B72C053FC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30" y="75813"/>
            <a:ext cx="10010502" cy="67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E213-54B4-4010-84B0-AF22878E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253821"/>
            <a:ext cx="5806440" cy="1325563"/>
          </a:xfrm>
        </p:spPr>
        <p:txBody>
          <a:bodyPr/>
          <a:lstStyle/>
          <a:p>
            <a:r>
              <a:rPr lang="en-US" dirty="0"/>
              <a:t>Physical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CD4-3A23-4B92-B4CB-07F38799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47" y="1590059"/>
            <a:ext cx="11483833" cy="4351338"/>
          </a:xfrm>
        </p:spPr>
        <p:txBody>
          <a:bodyPr/>
          <a:lstStyle/>
          <a:p>
            <a:r>
              <a:rPr lang="en-US" dirty="0"/>
              <a:t>Included physical computing resources such as</a:t>
            </a:r>
          </a:p>
          <a:p>
            <a:pPr lvl="1"/>
            <a:r>
              <a:rPr lang="en-US" dirty="0"/>
              <a:t>Physical Servers</a:t>
            </a:r>
          </a:p>
          <a:p>
            <a:pPr lvl="1"/>
            <a:r>
              <a:rPr lang="en-US" dirty="0"/>
              <a:t>Storage Systems</a:t>
            </a:r>
          </a:p>
          <a:p>
            <a:pPr lvl="1"/>
            <a:r>
              <a:rPr lang="en-US" dirty="0"/>
              <a:t>N/</a:t>
            </a:r>
            <a:r>
              <a:rPr lang="en-US" dirty="0" err="1"/>
              <a:t>Ws</a:t>
            </a:r>
            <a:r>
              <a:rPr lang="en-US" dirty="0"/>
              <a:t> (IP, IP SAN, FC SAN, </a:t>
            </a:r>
            <a:r>
              <a:rPr lang="en-US" dirty="0" err="1"/>
              <a:t>FCoE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7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E7E-8D8E-479A-9324-F28FB41C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14E3-97BB-4B8B-AE37-A7A17CFB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infrastructure is built on top of the physical layer </a:t>
            </a:r>
          </a:p>
          <a:p>
            <a:r>
              <a:rPr lang="en-US" dirty="0"/>
              <a:t>Allows for:</a:t>
            </a:r>
          </a:p>
          <a:p>
            <a:pPr lvl="1"/>
            <a:r>
              <a:rPr lang="en-US" dirty="0"/>
              <a:t>Resource pooling </a:t>
            </a:r>
          </a:p>
          <a:p>
            <a:pPr lvl="1"/>
            <a:r>
              <a:rPr lang="en-US" dirty="0"/>
              <a:t>Rapid elasticity</a:t>
            </a:r>
          </a:p>
          <a:p>
            <a:r>
              <a:rPr lang="en-US" dirty="0"/>
              <a:t>Helps reduce the cost of providing cloud services</a:t>
            </a:r>
          </a:p>
          <a:p>
            <a:r>
              <a:rPr lang="en-US" dirty="0"/>
              <a:t>Multiple CPUs at the physical layer may be consolidated together at the virtual layer to provide  computing resource pool</a:t>
            </a:r>
          </a:p>
          <a:p>
            <a:r>
              <a:rPr lang="en-US" dirty="0"/>
              <a:t>Similarly there is memory pool (RAM), N/W pool, and storage pool</a:t>
            </a:r>
          </a:p>
        </p:txBody>
      </p:sp>
    </p:spTree>
    <p:extLst>
      <p:ext uri="{BB962C8B-B14F-4D97-AF65-F5344CB8AC3E}">
        <p14:creationId xmlns:p14="http://schemas.microsoft.com/office/powerpoint/2010/main" val="255021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B534-049B-4727-B7A8-3B2F4CE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Platform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30F7-885B-46A7-8D36-0742A033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and platform are hosted on virtual M/Cs to create:</a:t>
            </a:r>
          </a:p>
          <a:p>
            <a:pPr lvl="1"/>
            <a:r>
              <a:rPr lang="en-US" dirty="0"/>
              <a:t>PaaS (Only platform services are given)</a:t>
            </a:r>
          </a:p>
          <a:p>
            <a:pPr lvl="1"/>
            <a:r>
              <a:rPr lang="en-US" dirty="0"/>
              <a:t>SaaS (Both application and platform are provided)</a:t>
            </a:r>
          </a:p>
          <a:p>
            <a:r>
              <a:rPr lang="en-US" dirty="0"/>
              <a:t>PaaS- operating system, programming language execution environment, database, web server etc.</a:t>
            </a:r>
          </a:p>
          <a:p>
            <a:r>
              <a:rPr lang="en-US" dirty="0"/>
              <a:t> </a:t>
            </a:r>
            <a:r>
              <a:rPr lang="en-US" b="1" dirty="0"/>
              <a:t>Examples</a:t>
            </a:r>
            <a:r>
              <a:rPr lang="en-US" dirty="0"/>
              <a:t>: AWS Elastic Beanstalk, Windows Azure, Heroku, Force.com, Google App Engine, Apache Stratos</a:t>
            </a:r>
          </a:p>
          <a:p>
            <a:r>
              <a:rPr lang="en-US" dirty="0"/>
              <a:t>SaaS Examples: Microsoft Office Suite</a:t>
            </a:r>
          </a:p>
        </p:txBody>
      </p:sp>
    </p:spTree>
    <p:extLst>
      <p:ext uri="{BB962C8B-B14F-4D97-AF65-F5344CB8AC3E}">
        <p14:creationId xmlns:p14="http://schemas.microsoft.com/office/powerpoint/2010/main" val="260780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D1B-EFE3-43E9-92AC-7A340984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7" y="-122555"/>
            <a:ext cx="10674531" cy="1325563"/>
          </a:xfrm>
        </p:spPr>
        <p:txBody>
          <a:bodyPr/>
          <a:lstStyle/>
          <a:p>
            <a:r>
              <a:rPr lang="en-US" dirty="0"/>
              <a:t>Cloud management and Service Creation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B410-6B4B-4B91-AEDF-8A5F8AF3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5" y="984067"/>
            <a:ext cx="10515600" cy="5610906"/>
          </a:xfrm>
        </p:spPr>
        <p:txBody>
          <a:bodyPr/>
          <a:lstStyle/>
          <a:p>
            <a:r>
              <a:rPr lang="en-US" dirty="0"/>
              <a:t>They include 3 types of s/w:</a:t>
            </a:r>
          </a:p>
          <a:p>
            <a:pPr lvl="1"/>
            <a:r>
              <a:rPr lang="en-US" dirty="0"/>
              <a:t>Physical and virtual infrastructure management s/w</a:t>
            </a:r>
          </a:p>
          <a:p>
            <a:pPr lvl="1"/>
            <a:r>
              <a:rPr lang="en-US" dirty="0"/>
              <a:t>Unified management s/w</a:t>
            </a:r>
          </a:p>
          <a:p>
            <a:pPr lvl="1"/>
            <a:r>
              <a:rPr lang="en-US" dirty="0"/>
              <a:t>User-access management s/w</a:t>
            </a:r>
          </a:p>
          <a:p>
            <a:r>
              <a:rPr lang="en-US" dirty="0"/>
              <a:t>Physical and virtual infrastructure management s/w provides interface to construct a virtual infrastructure from the underlying physical infrastructure</a:t>
            </a:r>
          </a:p>
          <a:p>
            <a:r>
              <a:rPr lang="en-US" dirty="0"/>
              <a:t>Unified management s/w allows an administrator to monitor performance, capacity, and availability of physical and virtual resources. </a:t>
            </a:r>
          </a:p>
          <a:p>
            <a:r>
              <a:rPr lang="en-US" dirty="0"/>
              <a:t>User-access management s/w provides a web based user interface to consumers where they can view the catalogue and request cloud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5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8059-19C5-4D66-9E9F-D505E97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FFCA93-1CFC-4F9C-A95F-47DFB5098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92" y="1843042"/>
            <a:ext cx="9748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F8B9-C77A-4268-8BF6-2C989176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279309"/>
            <a:ext cx="10515600" cy="1325563"/>
          </a:xfrm>
        </p:spPr>
        <p:txBody>
          <a:bodyPr/>
          <a:lstStyle/>
          <a:p>
            <a:r>
              <a:rPr lang="en-US" dirty="0"/>
              <a:t>Cloud adoption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C6F5-3031-4A87-8A47-6384C184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6" y="775063"/>
            <a:ext cx="10961914" cy="591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Selection of deployment model:</a:t>
            </a:r>
          </a:p>
          <a:p>
            <a:pPr lvl="1"/>
            <a:r>
              <a:rPr lang="en-US" dirty="0"/>
              <a:t>Public cloud (individuals; backup, archive and testing of companies)</a:t>
            </a:r>
          </a:p>
          <a:p>
            <a:pPr lvl="1"/>
            <a:r>
              <a:rPr lang="en-US" dirty="0"/>
              <a:t>Private cloud (large companies that use </a:t>
            </a:r>
            <a:r>
              <a:rPr lang="en-US" dirty="0" err="1"/>
              <a:t>OLTP</a:t>
            </a:r>
            <a:r>
              <a:rPr lang="en-US" dirty="0"/>
              <a:t>[Online Transaction Processing])</a:t>
            </a:r>
          </a:p>
          <a:p>
            <a:pPr lvl="1"/>
            <a:r>
              <a:rPr lang="en-US" dirty="0"/>
              <a:t>Hybrid cloud (medium size companies)</a:t>
            </a:r>
          </a:p>
          <a:p>
            <a:r>
              <a:rPr lang="en-US" dirty="0"/>
              <a:t>Application suitability:</a:t>
            </a:r>
          </a:p>
          <a:p>
            <a:pPr lvl="1"/>
            <a:r>
              <a:rPr lang="en-US" dirty="0"/>
              <a:t>n/w traffic intensive applications may not be suitable</a:t>
            </a:r>
          </a:p>
          <a:p>
            <a:pPr lvl="1"/>
            <a:r>
              <a:rPr lang="en-US" dirty="0"/>
              <a:t>Non-proprietary and non-mission critical applications are suitable</a:t>
            </a:r>
          </a:p>
          <a:p>
            <a:r>
              <a:rPr lang="en-US" dirty="0"/>
              <a:t>Financial advantage:</a:t>
            </a:r>
          </a:p>
          <a:p>
            <a:pPr lvl="1"/>
            <a:r>
              <a:rPr lang="en-US" dirty="0"/>
              <a:t>They should consider cost of deployment and maintenance</a:t>
            </a:r>
          </a:p>
          <a:p>
            <a:pPr lvl="1"/>
            <a:r>
              <a:rPr lang="en-US" dirty="0"/>
              <a:t>CAPEX (Capital Expenditure) and OPEX(Operational Expenditure)</a:t>
            </a:r>
          </a:p>
          <a:p>
            <a:pPr lvl="1"/>
            <a:r>
              <a:rPr lang="en-US" dirty="0"/>
              <a:t>Basically ROI (Return Of Investment) should be high</a:t>
            </a:r>
          </a:p>
          <a:p>
            <a:r>
              <a:rPr lang="en-US" dirty="0"/>
              <a:t>Selection of cloud service provider: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Ease of migration</a:t>
            </a:r>
          </a:p>
          <a:p>
            <a:pPr lvl="1"/>
            <a:r>
              <a:rPr lang="en-US" dirty="0"/>
              <a:t>Security, legal and privacy requirements</a:t>
            </a:r>
          </a:p>
          <a:p>
            <a:r>
              <a:rPr lang="en-US" dirty="0"/>
              <a:t>SLA(Service Level Agreement)</a:t>
            </a:r>
          </a:p>
          <a:p>
            <a:pPr lvl="1"/>
            <a:r>
              <a:rPr lang="en-US" dirty="0"/>
              <a:t>QOS (Quality Of Service)- throughput and uptime</a:t>
            </a:r>
          </a:p>
          <a:p>
            <a:pPr lvl="1"/>
            <a:r>
              <a:rPr lang="en-US" dirty="0"/>
              <a:t>Check if QOS is good or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6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Physical Infrastructure</vt:lpstr>
      <vt:lpstr>Virtual Infrastructure</vt:lpstr>
      <vt:lpstr>Applications and Platform Software</vt:lpstr>
      <vt:lpstr>Cloud management and Service Creation Tools</vt:lpstr>
      <vt:lpstr>Cloud Challenges</vt:lpstr>
      <vt:lpstr>Cloud adoption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Jairaj Pisupati</dc:creator>
  <cp:lastModifiedBy>Jairaj Pisupati</cp:lastModifiedBy>
  <cp:revision>8</cp:revision>
  <dcterms:created xsi:type="dcterms:W3CDTF">2019-10-02T13:14:12Z</dcterms:created>
  <dcterms:modified xsi:type="dcterms:W3CDTF">2019-10-02T14:50:47Z</dcterms:modified>
</cp:coreProperties>
</file>