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7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583"/>
    <a:srgbClr val="FF9265"/>
    <a:srgbClr val="FF8D7C"/>
    <a:srgbClr val="FF9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88"/>
    <p:restoredTop sz="95082"/>
  </p:normalViewPr>
  <p:slideViewPr>
    <p:cSldViewPr snapToGrid="0" snapToObjects="1">
      <p:cViewPr varScale="1">
        <p:scale>
          <a:sx n="97" d="100"/>
          <a:sy n="97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8E05742-3EF4-9344-9F15-FD2F9E6CE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285" y="4903304"/>
            <a:ext cx="10190923" cy="2227102"/>
          </a:xfrm>
        </p:spPr>
        <p:txBody>
          <a:bodyPr>
            <a:noAutofit/>
          </a:bodyPr>
          <a:lstStyle/>
          <a:p>
            <a:r>
              <a:rPr lang="th-TH" sz="8000" dirty="0">
                <a:latin typeface="Abadi MT Condensed Light" panose="020B0306030101010103" pitchFamily="34" charset="77"/>
              </a:rPr>
              <a:t>หุ่นแบบไหนจะดึงดูดกว่ากัน ?</a:t>
            </a:r>
            <a:endParaRPr lang="en-US" sz="8000" dirty="0">
              <a:latin typeface="Abadi MT Condensed Light" panose="020B0306030101010103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63553E-18E1-6D4B-A848-A9364746C2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415"/>
          <a:stretch/>
        </p:blipFill>
        <p:spPr>
          <a:xfrm>
            <a:off x="2815535" y="0"/>
            <a:ext cx="6412428" cy="490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7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8B6D-F6F2-A241-BC80-0C1F23A3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</a:pPr>
            <a:r>
              <a:rPr lang="th-TH" sz="6000" cap="none" dirty="0">
                <a:latin typeface="+mn-lt"/>
                <a:ea typeface="+mn-ea"/>
                <a:cs typeface="+mn-cs"/>
              </a:rPr>
              <a:t>หุ่นแบบไหนจะดึงดูดกว่ามากกว่ากัน?</a:t>
            </a:r>
            <a:endParaRPr lang="en-US" sz="6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358B4-24F4-5C47-ADD5-A6BFF3497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515" y="803595"/>
            <a:ext cx="2070649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6000" dirty="0"/>
              <a:t>หุ่นบาง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52B49A-20D0-084E-931A-6657F625717D}"/>
              </a:ext>
            </a:extLst>
          </p:cNvPr>
          <p:cNvSpPr txBox="1">
            <a:spLocks/>
          </p:cNvSpPr>
          <p:nvPr/>
        </p:nvSpPr>
        <p:spPr>
          <a:xfrm>
            <a:off x="8130074" y="803595"/>
            <a:ext cx="260736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th-TH" sz="6000" dirty="0"/>
              <a:t>หุ่นมีกล้าม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871428-418D-8A40-AAE2-5BC3EE48D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615" y="2932987"/>
            <a:ext cx="3219173" cy="342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3013A4-D140-804A-BEC5-7889982B5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575" y="2932987"/>
            <a:ext cx="4648864" cy="342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40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48E70-74E3-A94C-91FB-2BBD9662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600" dirty="0">
                <a:cs typeface="+mn-cs"/>
              </a:rPr>
              <a:t>แบบสำรวจ</a:t>
            </a:r>
            <a:endParaRPr lang="en-US" sz="6600" dirty="0"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704F4C-02F4-854C-BC30-DEC1FDC7ACE1}"/>
              </a:ext>
            </a:extLst>
          </p:cNvPr>
          <p:cNvSpPr txBox="1">
            <a:spLocks/>
          </p:cNvSpPr>
          <p:nvPr/>
        </p:nvSpPr>
        <p:spPr>
          <a:xfrm>
            <a:off x="685801" y="2895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6600" dirty="0">
                <a:cs typeface="+mn-cs"/>
              </a:rPr>
              <a:t>จำนวนข้อมูล </a:t>
            </a:r>
            <a:r>
              <a:rPr lang="en-US" sz="6600" dirty="0">
                <a:cs typeface="+mn-cs"/>
              </a:rPr>
              <a:t>26 </a:t>
            </a:r>
            <a:r>
              <a:rPr lang="th-TH" sz="6600" dirty="0">
                <a:cs typeface="+mn-cs"/>
              </a:rPr>
              <a:t>ชุด</a:t>
            </a:r>
            <a:endParaRPr lang="en-US" sz="6600" dirty="0"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AA36A2-7332-9C46-9522-6AE59BE93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964733"/>
              </p:ext>
            </p:extLst>
          </p:nvPr>
        </p:nvGraphicFramePr>
        <p:xfrm>
          <a:off x="1263995" y="1881809"/>
          <a:ext cx="8913678" cy="8077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5613">
                  <a:extLst>
                    <a:ext uri="{9D8B030D-6E8A-4147-A177-3AD203B41FA5}">
                      <a16:colId xmlns:a16="http://schemas.microsoft.com/office/drawing/2014/main" val="1667635629"/>
                    </a:ext>
                  </a:extLst>
                </a:gridCol>
                <a:gridCol w="1485613">
                  <a:extLst>
                    <a:ext uri="{9D8B030D-6E8A-4147-A177-3AD203B41FA5}">
                      <a16:colId xmlns:a16="http://schemas.microsoft.com/office/drawing/2014/main" val="3933842012"/>
                    </a:ext>
                  </a:extLst>
                </a:gridCol>
                <a:gridCol w="1485613">
                  <a:extLst>
                    <a:ext uri="{9D8B030D-6E8A-4147-A177-3AD203B41FA5}">
                      <a16:colId xmlns:a16="http://schemas.microsoft.com/office/drawing/2014/main" val="1768712133"/>
                    </a:ext>
                  </a:extLst>
                </a:gridCol>
                <a:gridCol w="1485613">
                  <a:extLst>
                    <a:ext uri="{9D8B030D-6E8A-4147-A177-3AD203B41FA5}">
                      <a16:colId xmlns:a16="http://schemas.microsoft.com/office/drawing/2014/main" val="525456201"/>
                    </a:ext>
                  </a:extLst>
                </a:gridCol>
                <a:gridCol w="1485613">
                  <a:extLst>
                    <a:ext uri="{9D8B030D-6E8A-4147-A177-3AD203B41FA5}">
                      <a16:colId xmlns:a16="http://schemas.microsoft.com/office/drawing/2014/main" val="84995081"/>
                    </a:ext>
                  </a:extLst>
                </a:gridCol>
                <a:gridCol w="1485613">
                  <a:extLst>
                    <a:ext uri="{9D8B030D-6E8A-4147-A177-3AD203B41FA5}">
                      <a16:colId xmlns:a16="http://schemas.microsoft.com/office/drawing/2014/main" val="3615272134"/>
                    </a:ext>
                  </a:extLst>
                </a:gridCol>
              </a:tblGrid>
              <a:tr h="244171"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2400">
                          <a:solidFill>
                            <a:sysClr val="windowText" lastClr="000000"/>
                          </a:solidFill>
                          <a:effectLst/>
                        </a:rPr>
                        <a:t>คะแนน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>
                          <a:solidFill>
                            <a:sysClr val="windowText" lastClr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374716"/>
                  </a:ext>
                </a:extLst>
              </a:tr>
              <a:tr h="351020"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2400" dirty="0">
                          <a:solidFill>
                            <a:sysClr val="windowText" lastClr="000000"/>
                          </a:solidFill>
                          <a:effectLst/>
                        </a:rPr>
                        <a:t>คำอธิบาย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2400">
                          <a:solidFill>
                            <a:sysClr val="windowText" lastClr="000000"/>
                          </a:solidFill>
                          <a:effectLst/>
                        </a:rPr>
                        <a:t>ไม่ดึงดูด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2400">
                          <a:solidFill>
                            <a:sysClr val="windowText" lastClr="000000"/>
                          </a:solidFill>
                          <a:effectLst/>
                        </a:rPr>
                        <a:t>ค่อนข้างไม่ดึงดูด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2400" dirty="0">
                          <a:solidFill>
                            <a:sysClr val="windowText" lastClr="000000"/>
                          </a:solidFill>
                          <a:effectLst/>
                        </a:rPr>
                        <a:t>เฉยๆ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2400" dirty="0">
                          <a:solidFill>
                            <a:sysClr val="windowText" lastClr="000000"/>
                          </a:solidFill>
                          <a:effectLst/>
                        </a:rPr>
                        <a:t>ค่อนข้างดึงดูด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2400" dirty="0">
                          <a:solidFill>
                            <a:sysClr val="windowText" lastClr="000000"/>
                          </a:solidFill>
                          <a:effectLst/>
                        </a:rPr>
                        <a:t>ดึงดูด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206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5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5080-7688-2543-824E-01814CDE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949608" cy="1456267"/>
          </a:xfrm>
        </p:spPr>
        <p:txBody>
          <a:bodyPr>
            <a:noAutofit/>
          </a:bodyPr>
          <a:lstStyle/>
          <a:p>
            <a:r>
              <a:rPr lang="th-TH" sz="6600" dirty="0">
                <a:cs typeface="+mn-cs"/>
              </a:rPr>
              <a:t>คนส่วนใหญ่มองว่าคนหุ่นบาง</a:t>
            </a:r>
            <a:br>
              <a:rPr lang="en-US" sz="6600" dirty="0">
                <a:cs typeface="+mn-cs"/>
              </a:rPr>
            </a:br>
            <a:r>
              <a:rPr lang="th-TH" sz="6600" dirty="0">
                <a:cs typeface="+mn-cs"/>
              </a:rPr>
              <a:t>น่าดึงดูดมากกว่ากัน หรือไม่ </a:t>
            </a:r>
            <a:r>
              <a:rPr lang="en-US" sz="6600" dirty="0">
                <a:cs typeface="+mn-cs"/>
              </a:rPr>
              <a:t>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E87E194-E304-7445-A8C7-440B934A0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446903"/>
              </p:ext>
            </p:extLst>
          </p:nvPr>
        </p:nvGraphicFramePr>
        <p:xfrm>
          <a:off x="803207" y="2332354"/>
          <a:ext cx="7042081" cy="422933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32689">
                  <a:extLst>
                    <a:ext uri="{9D8B030D-6E8A-4147-A177-3AD203B41FA5}">
                      <a16:colId xmlns:a16="http://schemas.microsoft.com/office/drawing/2014/main" val="1085342690"/>
                    </a:ext>
                  </a:extLst>
                </a:gridCol>
                <a:gridCol w="1974574">
                  <a:extLst>
                    <a:ext uri="{9D8B030D-6E8A-4147-A177-3AD203B41FA5}">
                      <a16:colId xmlns:a16="http://schemas.microsoft.com/office/drawing/2014/main" val="4057634408"/>
                    </a:ext>
                  </a:extLst>
                </a:gridCol>
                <a:gridCol w="1934818">
                  <a:extLst>
                    <a:ext uri="{9D8B030D-6E8A-4147-A177-3AD203B41FA5}">
                      <a16:colId xmlns:a16="http://schemas.microsoft.com/office/drawing/2014/main" val="17777107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Statistic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หุ่นบาง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หุ่นมีกล้าม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341324"/>
                  </a:ext>
                </a:extLst>
              </a:tr>
              <a:tr h="337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906615"/>
                  </a:ext>
                </a:extLst>
              </a:tr>
              <a:tr h="337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Variance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1.51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1.79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084664"/>
                  </a:ext>
                </a:extLst>
              </a:tr>
              <a:tr h="337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Observations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10.00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10.00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108923"/>
                  </a:ext>
                </a:extLst>
              </a:tr>
              <a:tr h="337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Pearson Correlation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0.16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932249"/>
                  </a:ext>
                </a:extLst>
              </a:tr>
              <a:tr h="489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Hypothesized Mean Difference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0.00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872223"/>
                  </a:ext>
                </a:extLst>
              </a:tr>
              <a:tr h="337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df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9.00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741091"/>
                  </a:ext>
                </a:extLst>
              </a:tr>
              <a:tr h="337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t Stat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0.19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113738"/>
                  </a:ext>
                </a:extLst>
              </a:tr>
              <a:tr h="337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P(T&lt;=t) one-tail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0.43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085334"/>
                  </a:ext>
                </a:extLst>
              </a:tr>
              <a:tr h="337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t Critical one-tail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1.83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54769"/>
                  </a:ext>
                </a:extLst>
              </a:tr>
              <a:tr h="337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P(T&lt;=t) two-tail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0.85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422865"/>
                  </a:ext>
                </a:extLst>
              </a:tr>
              <a:tr h="337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t Critical two-tail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2.26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66834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09BA1E1-0628-8445-AAAE-B1C2FC3624D5}"/>
              </a:ext>
            </a:extLst>
          </p:cNvPr>
          <p:cNvSpPr/>
          <p:nvPr/>
        </p:nvSpPr>
        <p:spPr>
          <a:xfrm>
            <a:off x="8035345" y="2714246"/>
            <a:ext cx="4008661" cy="2616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จา</a:t>
            </a:r>
            <a:r>
              <a:rPr lang="th-TH" dirty="0" err="1">
                <a:latin typeface="Calibri" panose="020F0502020204030204" pitchFamily="34" charset="0"/>
              </a:rPr>
              <a:t>กการทำ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t-Test: Paired Two Sample for Means</a:t>
            </a:r>
            <a:endParaRPr lang="th-TH" dirty="0">
              <a:latin typeface="Calibri" panose="020F0502020204030204" pitchFamily="34" charset="0"/>
            </a:endParaRPr>
          </a:p>
          <a:p>
            <a:r>
              <a:rPr lang="th-TH" dirty="0">
                <a:latin typeface="Calibri" panose="020F0502020204030204" pitchFamily="34" charset="0"/>
              </a:rPr>
              <a:t>ผลของ </a:t>
            </a:r>
            <a:r>
              <a:rPr lang="en-US" dirty="0">
                <a:latin typeface="Calibri" panose="020F0502020204030204" pitchFamily="34" charset="0"/>
              </a:rPr>
              <a:t>P-Value </a:t>
            </a:r>
            <a:r>
              <a:rPr lang="th-TH" dirty="0">
                <a:latin typeface="Calibri" panose="020F0502020204030204" pitchFamily="34" charset="0"/>
              </a:rPr>
              <a:t>คือไม่ได้ </a:t>
            </a:r>
            <a:r>
              <a:rPr lang="en-US" dirty="0">
                <a:latin typeface="Calibri" panose="020F0502020204030204" pitchFamily="34" charset="0"/>
              </a:rPr>
              <a:t>Reject null hypothesis</a:t>
            </a:r>
            <a:endParaRPr lang="th-TH" dirty="0">
              <a:latin typeface="Calibri" panose="020F0502020204030204" pitchFamily="34" charset="0"/>
            </a:endParaRPr>
          </a:p>
          <a:p>
            <a:r>
              <a:rPr lang="th-TH" dirty="0">
                <a:latin typeface="Calibri" panose="020F0502020204030204" pitchFamily="34" charset="0"/>
              </a:rPr>
              <a:t>ที่ความเชื่อมั่น </a:t>
            </a:r>
            <a:r>
              <a:rPr lang="en-US" dirty="0">
                <a:latin typeface="Calibri" panose="020F0502020204030204" pitchFamily="34" charset="0"/>
              </a:rPr>
              <a:t>0.95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th-TH" sz="2800" dirty="0">
                <a:latin typeface="Calibri" panose="020F0502020204030204" pitchFamily="34" charset="0"/>
              </a:rPr>
              <a:t>เพราะฉะนั้น </a:t>
            </a:r>
            <a:endParaRPr lang="en-US" sz="2800" dirty="0">
              <a:latin typeface="Calibri" panose="020F0502020204030204" pitchFamily="34" charset="0"/>
            </a:endParaRPr>
          </a:p>
          <a:p>
            <a:r>
              <a:rPr lang="th-TH" sz="2800" dirty="0">
                <a:latin typeface="Calibri" panose="020F0502020204030204" pitchFamily="34" charset="0"/>
              </a:rPr>
              <a:t>หุ่นทั้ง </a:t>
            </a:r>
            <a:r>
              <a:rPr lang="en-US" sz="2800" dirty="0">
                <a:latin typeface="Calibri" panose="020F0502020204030204" pitchFamily="34" charset="0"/>
              </a:rPr>
              <a:t>2 </a:t>
            </a:r>
            <a:r>
              <a:rPr lang="th-TH" sz="2800" dirty="0">
                <a:latin typeface="Calibri" panose="020F0502020204030204" pitchFamily="34" charset="0"/>
              </a:rPr>
              <a:t>แบบมีความน่าดึงดูดพอๆ กัน</a:t>
            </a:r>
            <a:endParaRPr lang="en-US" sz="2800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0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8B6D-F6F2-A241-BC80-0C1F23A3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600" dirty="0">
                <a:cs typeface="+mn-cs"/>
              </a:rPr>
              <a:t>ใครชอบแบบไหนมากที่สุด ?</a:t>
            </a:r>
            <a:endParaRPr lang="en-US" sz="6600" dirty="0"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C07479-CF92-6449-9D1B-895AAB9BD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41053"/>
              </p:ext>
            </p:extLst>
          </p:nvPr>
        </p:nvGraphicFramePr>
        <p:xfrm>
          <a:off x="6264966" y="1918621"/>
          <a:ext cx="5595729" cy="4381500"/>
        </p:xfrm>
        <a:graphic>
          <a:graphicData uri="http://schemas.openxmlformats.org/drawingml/2006/table">
            <a:tbl>
              <a:tblPr/>
              <a:tblGrid>
                <a:gridCol w="3317469">
                  <a:extLst>
                    <a:ext uri="{9D8B030D-6E8A-4147-A177-3AD203B41FA5}">
                      <a16:colId xmlns:a16="http://schemas.microsoft.com/office/drawing/2014/main" val="46214087"/>
                    </a:ext>
                  </a:extLst>
                </a:gridCol>
                <a:gridCol w="1139130">
                  <a:extLst>
                    <a:ext uri="{9D8B030D-6E8A-4147-A177-3AD203B41FA5}">
                      <a16:colId xmlns:a16="http://schemas.microsoft.com/office/drawing/2014/main" val="247523475"/>
                    </a:ext>
                  </a:extLst>
                </a:gridCol>
                <a:gridCol w="1139130">
                  <a:extLst>
                    <a:ext uri="{9D8B030D-6E8A-4147-A177-3AD203B41FA5}">
                      <a16:colId xmlns:a16="http://schemas.microsoft.com/office/drawing/2014/main" val="1576316324"/>
                    </a:ext>
                  </a:extLst>
                </a:gridCol>
              </a:tblGrid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th-TH" sz="2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ผู้ชาย</a:t>
                      </a:r>
                      <a:endParaRPr lang="en-US" sz="2400" b="1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th-TH" sz="2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หุ่นบาง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th-TH" sz="2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หุ่นมีกล้าม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947107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2.93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54579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1.67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15996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Observations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14.00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14.00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274237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Pearson Correlation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-0.47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65798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Hypothesized Mean Difference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152356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13.00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60460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Stat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-0.41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913723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P(T&lt;=t) one-tail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999874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Critical one-tail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1.77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456117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P(T&lt;=t) two-tail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646253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Critical two-tail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2.16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63810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C3F914E-C792-1446-88C5-7F267DBAD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171271"/>
              </p:ext>
            </p:extLst>
          </p:nvPr>
        </p:nvGraphicFramePr>
        <p:xfrm>
          <a:off x="463827" y="1918621"/>
          <a:ext cx="5579165" cy="4381500"/>
        </p:xfrm>
        <a:graphic>
          <a:graphicData uri="http://schemas.openxmlformats.org/drawingml/2006/table">
            <a:tbl>
              <a:tblPr/>
              <a:tblGrid>
                <a:gridCol w="3455751">
                  <a:extLst>
                    <a:ext uri="{9D8B030D-6E8A-4147-A177-3AD203B41FA5}">
                      <a16:colId xmlns:a16="http://schemas.microsoft.com/office/drawing/2014/main" val="986561351"/>
                    </a:ext>
                  </a:extLst>
                </a:gridCol>
                <a:gridCol w="1061707">
                  <a:extLst>
                    <a:ext uri="{9D8B030D-6E8A-4147-A177-3AD203B41FA5}">
                      <a16:colId xmlns:a16="http://schemas.microsoft.com/office/drawing/2014/main" val="1608418714"/>
                    </a:ext>
                  </a:extLst>
                </a:gridCol>
                <a:gridCol w="1061707">
                  <a:extLst>
                    <a:ext uri="{9D8B030D-6E8A-4147-A177-3AD203B41FA5}">
                      <a16:colId xmlns:a16="http://schemas.microsoft.com/office/drawing/2014/main" val="2803395878"/>
                    </a:ext>
                  </a:extLst>
                </a:gridCol>
              </a:tblGrid>
              <a:tr h="295614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th-TH" sz="2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ผู้หญิง</a:t>
                      </a:r>
                      <a:endParaRPr lang="en-US" sz="2400" b="1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th-TH" sz="2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หุ่นบาง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th-TH" sz="2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หุ่นมีกล้าม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809001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03102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1.21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940844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Observations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332622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Pearson Correlation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-0.11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39311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Hypothesized Mean Difference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646690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9.00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93550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Stat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99915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P(T&lt;=t) one-tail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690088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Critical one-tail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1.83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874526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P(T&lt;=t) two-tail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200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108655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Critical two-tail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2.26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200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269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77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8B6D-F6F2-A241-BC80-0C1F23A3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600" dirty="0">
                <a:cs typeface="+mn-cs"/>
              </a:rPr>
              <a:t>ใครชอบแบบไหนมากที่สุด ?</a:t>
            </a:r>
            <a:endParaRPr lang="en-US" sz="6600" dirty="0"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F31353-D6C7-6F4B-A8E5-3F239F3C1EE6}"/>
              </a:ext>
            </a:extLst>
          </p:cNvPr>
          <p:cNvSpPr/>
          <p:nvPr/>
        </p:nvSpPr>
        <p:spPr>
          <a:xfrm>
            <a:off x="1020417" y="2263673"/>
            <a:ext cx="1097444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alibri" panose="020F0502020204030204" pitchFamily="34" charset="0"/>
              </a:rPr>
              <a:t>จา</a:t>
            </a:r>
            <a:r>
              <a:rPr lang="th-TH" sz="2800" dirty="0" err="1">
                <a:latin typeface="Calibri" panose="020F0502020204030204" pitchFamily="34" charset="0"/>
              </a:rPr>
              <a:t>กการทำ</a:t>
            </a:r>
            <a:r>
              <a:rPr lang="th-TH" sz="2800" dirty="0">
                <a:latin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</a:rPr>
              <a:t>t-Test: Paired Two Sample for Means</a:t>
            </a:r>
            <a:r>
              <a:rPr lang="th-TH" sz="2800" dirty="0">
                <a:latin typeface="Calibri" panose="020F0502020204030204" pitchFamily="34" charset="0"/>
              </a:rPr>
              <a:t> แบบแยกเพศ</a:t>
            </a:r>
          </a:p>
          <a:p>
            <a:r>
              <a:rPr lang="th-TH" sz="2800" dirty="0">
                <a:latin typeface="Calibri" panose="020F0502020204030204" pitchFamily="34" charset="0"/>
              </a:rPr>
              <a:t>ผลของ </a:t>
            </a:r>
            <a:r>
              <a:rPr lang="en-US" sz="2800" dirty="0">
                <a:latin typeface="Calibri" panose="020F0502020204030204" pitchFamily="34" charset="0"/>
              </a:rPr>
              <a:t>P-Value </a:t>
            </a:r>
            <a:r>
              <a:rPr lang="th-TH" sz="2800" dirty="0">
                <a:latin typeface="Calibri" panose="020F0502020204030204" pitchFamily="34" charset="0"/>
              </a:rPr>
              <a:t>คือไม่ได้ </a:t>
            </a:r>
            <a:r>
              <a:rPr lang="en-US" sz="2800" dirty="0">
                <a:latin typeface="Calibri" panose="020F0502020204030204" pitchFamily="34" charset="0"/>
              </a:rPr>
              <a:t>Reject null hypothesis</a:t>
            </a:r>
            <a:r>
              <a:rPr lang="th-TH" sz="2800" dirty="0">
                <a:latin typeface="Calibri" panose="020F0502020204030204" pitchFamily="34" charset="0"/>
              </a:rPr>
              <a:t> ที่ความเชื่อมั่น </a:t>
            </a:r>
            <a:r>
              <a:rPr lang="en-US" sz="2800" dirty="0">
                <a:latin typeface="Calibri" panose="020F0502020204030204" pitchFamily="34" charset="0"/>
              </a:rPr>
              <a:t>0.95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th-TH" sz="2800" dirty="0">
                <a:latin typeface="Calibri" panose="020F0502020204030204" pitchFamily="34" charset="0"/>
              </a:rPr>
              <a:t>เพราะฉะนั้น  หุ่นทั้ง </a:t>
            </a:r>
            <a:r>
              <a:rPr lang="en-US" sz="2800" dirty="0">
                <a:latin typeface="Calibri" panose="020F0502020204030204" pitchFamily="34" charset="0"/>
              </a:rPr>
              <a:t>2 </a:t>
            </a:r>
            <a:r>
              <a:rPr lang="th-TH" sz="2800" dirty="0">
                <a:latin typeface="Calibri" panose="020F0502020204030204" pitchFamily="34" charset="0"/>
              </a:rPr>
              <a:t>แบบมีความน่าดึงดูดพอๆ กัน ไม่ว่าจะสำรวจในเพศชาย หรือเพศหญิงก็ตาม</a:t>
            </a:r>
            <a:endParaRPr lang="en-US" sz="2800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089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08645-A6A8-EE4F-BC54-0FD1BF3C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600" dirty="0">
                <a:cs typeface="+mn-cs"/>
              </a:rPr>
              <a:t>จัดทำโดย</a:t>
            </a:r>
            <a:endParaRPr lang="en-US" sz="6600" dirty="0"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DF7B5-1934-3341-B4BB-B2161D337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460119"/>
            <a:ext cx="10131425" cy="364913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h-TH" sz="3200" dirty="0">
                <a:latin typeface="+mj-lt"/>
              </a:rPr>
              <a:t>6210422032 พนิตนันท์ กา</a:t>
            </a:r>
            <a:r>
              <a:rPr lang="th-TH" sz="3200" dirty="0" err="1">
                <a:latin typeface="+mj-lt"/>
              </a:rPr>
              <a:t>ญ</a:t>
            </a:r>
            <a:r>
              <a:rPr lang="th-TH" sz="3200" dirty="0">
                <a:latin typeface="+mj-lt"/>
              </a:rPr>
              <a:t>จนสิทธิ์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3200" dirty="0">
                <a:latin typeface="+mj-lt"/>
              </a:rPr>
              <a:t>6210422044 พิสุทธิ์ สุขพูล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3200" dirty="0">
                <a:latin typeface="+mj-lt"/>
              </a:rPr>
              <a:t>6210422047 จินต์จุฑา </a:t>
            </a:r>
            <a:r>
              <a:rPr lang="th-TH" sz="3200" dirty="0" err="1">
                <a:latin typeface="+mj-lt"/>
              </a:rPr>
              <a:t>ธี</a:t>
            </a:r>
            <a:r>
              <a:rPr lang="th-TH" sz="3200" dirty="0">
                <a:latin typeface="+mj-lt"/>
              </a:rPr>
              <a:t>รน</a:t>
            </a:r>
            <a:r>
              <a:rPr lang="th-TH" sz="3200" dirty="0" err="1">
                <a:latin typeface="+mj-lt"/>
              </a:rPr>
              <a:t>ิตย</a:t>
            </a:r>
            <a:r>
              <a:rPr lang="th-TH" sz="3200" dirty="0">
                <a:latin typeface="+mj-lt"/>
              </a:rPr>
              <a:t>ภาพ</a:t>
            </a:r>
            <a:endParaRPr lang="en-US" sz="32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th-TH" sz="3200" dirty="0"/>
              <a:t>6210422056</a:t>
            </a:r>
            <a:r>
              <a:rPr lang="en-US" sz="3200" dirty="0"/>
              <a:t> </a:t>
            </a:r>
            <a:r>
              <a:rPr lang="th-TH" sz="3200" dirty="0"/>
              <a:t>ญาดา ลิ้มสุวรรณ</a:t>
            </a:r>
            <a:endParaRPr lang="th-TH" sz="32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th-TH" sz="3200" dirty="0">
                <a:latin typeface="+mj-lt"/>
              </a:rPr>
              <a:t>6220422056 กรพินธุ์ พิม</a:t>
            </a:r>
            <a:r>
              <a:rPr lang="th-TH" sz="3200" dirty="0" err="1">
                <a:latin typeface="+mj-lt"/>
              </a:rPr>
              <a:t>า</a:t>
            </a:r>
            <a:r>
              <a:rPr lang="th-TH" sz="3200" dirty="0">
                <a:latin typeface="+mj-lt"/>
              </a:rPr>
              <a:t>พันธุ์ศรี</a:t>
            </a:r>
          </a:p>
          <a:p>
            <a:pPr marL="342900" indent="-342900">
              <a:buFont typeface="+mj-lt"/>
              <a:buAutoNum type="arabicPeriod"/>
            </a:pPr>
            <a:endParaRPr lang="th-TH" sz="24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th-TH" sz="24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6462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AFC54228BB644B88085DE89773D991" ma:contentTypeVersion="7" ma:contentTypeDescription="Create a new document." ma:contentTypeScope="" ma:versionID="dd6b6b97741371ea1ce50ba066184407">
  <xsd:schema xmlns:xsd="http://www.w3.org/2001/XMLSchema" xmlns:xs="http://www.w3.org/2001/XMLSchema" xmlns:p="http://schemas.microsoft.com/office/2006/metadata/properties" xmlns:ns2="37ca40dd-0408-4bca-ab60-ac7e17dba21f" targetNamespace="http://schemas.microsoft.com/office/2006/metadata/properties" ma:root="true" ma:fieldsID="ec8842847b10b5a3414229f3dcb920d4" ns2:_="">
    <xsd:import namespace="37ca40dd-0408-4bca-ab60-ac7e17dba2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ca40dd-0408-4bca-ab60-ac7e17dba2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38AB1F-1A09-4010-9225-0676E10C9617}"/>
</file>

<file path=customXml/itemProps2.xml><?xml version="1.0" encoding="utf-8"?>
<ds:datastoreItem xmlns:ds="http://schemas.openxmlformats.org/officeDocument/2006/customXml" ds:itemID="{6EA9C803-163B-4769-8ED9-415943CB1C65}"/>
</file>

<file path=customXml/itemProps3.xml><?xml version="1.0" encoding="utf-8"?>
<ds:datastoreItem xmlns:ds="http://schemas.openxmlformats.org/officeDocument/2006/customXml" ds:itemID="{006910C3-974F-47E6-BC99-6A4D62465DFE}"/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73</TotalTime>
  <Words>340</Words>
  <Application>Microsoft Macintosh PowerPoint</Application>
  <PresentationFormat>Widescreen</PresentationFormat>
  <Paragraphs>123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Abadi MT Condensed Light</vt:lpstr>
      <vt:lpstr>Arial</vt:lpstr>
      <vt:lpstr>Calibri</vt:lpstr>
      <vt:lpstr>Calibri Light</vt:lpstr>
      <vt:lpstr>Consolas</vt:lpstr>
      <vt:lpstr>Cordia New</vt:lpstr>
      <vt:lpstr>Celestial</vt:lpstr>
      <vt:lpstr>PowerPoint Presentation</vt:lpstr>
      <vt:lpstr>หุ่นแบบไหนจะดึงดูดกว่ามากกว่ากัน?</vt:lpstr>
      <vt:lpstr>แบบสำรวจ</vt:lpstr>
      <vt:lpstr>คนส่วนใหญ่มองว่าคนหุ่นบาง น่าดึงดูดมากกว่ากัน หรือไม่ ?</vt:lpstr>
      <vt:lpstr>ใครชอบแบบไหนมากที่สุด ?</vt:lpstr>
      <vt:lpstr>ใครชอบแบบไหนมากที่สุด ?</vt:lpstr>
      <vt:lpstr>จัดทำโดย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Yada Limsuwan</dc:creator>
  <cp:lastModifiedBy>Yada Limsuwan</cp:lastModifiedBy>
  <cp:revision>12</cp:revision>
  <dcterms:created xsi:type="dcterms:W3CDTF">2021-04-17T03:59:51Z</dcterms:created>
  <dcterms:modified xsi:type="dcterms:W3CDTF">2021-04-17T05:37:58Z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0x01010029AFC54228BB644B88085DE89773D991</vt:lpwstr>
  </property>
</Properties>
</file>