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4" roundtripDataSignature="AMtx7mgVcbUbXWkguWxXeebT4AUL7jhw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cfc87ba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2cfc87ba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2cfc87ba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2cfc87ba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2cfc87ba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2cfc87ba9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24" name="Google Shape;24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verticale e testo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92" name="Google Shape;92;p20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1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1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33" name="Google Shape;33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79" name="Google Shape;79;p1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15" name="Google Shape;15;p9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-1" l="0" r="52444" t="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509"/>
            </a:srgbClr>
          </a:solidFill>
          <a:ln>
            <a:noFill/>
          </a:ln>
          <a:effectLst>
            <a:outerShdw blurRad="50800" rotWithShape="0" algn="ctr" dir="5400000" dist="12700">
              <a:srgbClr val="000000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1"/>
          <p:cNvSpPr txBox="1"/>
          <p:nvPr>
            <p:ph type="ctrTitle"/>
          </p:nvPr>
        </p:nvSpPr>
        <p:spPr>
          <a:xfrm>
            <a:off x="4309349" y="3429000"/>
            <a:ext cx="7501651" cy="1090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Twentieth Century"/>
              <a:buNone/>
            </a:pPr>
            <a:br>
              <a:rPr lang="it-IT" sz="4500">
                <a:solidFill>
                  <a:srgbClr val="FFFFFF"/>
                </a:solidFill>
              </a:rPr>
            </a:br>
            <a:r>
              <a:rPr lang="it-IT" sz="6030">
                <a:solidFill>
                  <a:srgbClr val="FFFFFF"/>
                </a:solidFill>
              </a:rPr>
              <a:t>E-MOBILITY</a:t>
            </a:r>
            <a:endParaRPr sz="4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4309349" y="4779312"/>
            <a:ext cx="7501650" cy="61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2000">
                <a:solidFill>
                  <a:srgbClr val="FFFFFF"/>
                </a:solidFill>
              </a:rPr>
              <a:t>G. Bettini, A. Borra, P. Boschini, A. Cioffi, M. Ronconi</a:t>
            </a:r>
            <a:endParaRPr/>
          </a:p>
        </p:txBody>
      </p:sp>
      <p:cxnSp>
        <p:nvCxnSpPr>
          <p:cNvPr id="103" name="Google Shape;103;p1"/>
          <p:cNvCxnSpPr/>
          <p:nvPr/>
        </p:nvCxnSpPr>
        <p:spPr>
          <a:xfrm>
            <a:off x="4309349" y="4666480"/>
            <a:ext cx="6832499" cy="0"/>
          </a:xfrm>
          <a:prstGeom prst="straightConnector1">
            <a:avLst/>
          </a:prstGeom>
          <a:noFill/>
          <a:ln cap="flat" cmpd="sng" w="22225">
            <a:solidFill>
              <a:srgbClr val="4AC4E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411"/>
              </a:srgbClr>
            </a:outerShdw>
          </a:effectLst>
        </p:spPr>
      </p:cxnSp>
      <p:sp>
        <p:nvSpPr>
          <p:cNvPr id="104" name="Google Shape;104;p1"/>
          <p:cNvSpPr txBox="1"/>
          <p:nvPr>
            <p:ph idx="4294967295" type="title"/>
          </p:nvPr>
        </p:nvSpPr>
        <p:spPr>
          <a:xfrm>
            <a:off x="3742500" y="5670900"/>
            <a:ext cx="4707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it-IT" sz="2400">
                <a:solidFill>
                  <a:schemeClr val="dk1"/>
                </a:solidFill>
              </a:rPr>
              <a:t>APPLIED STATISTICS A.Y. 2019-2020</a:t>
            </a:r>
            <a:endParaRPr sz="2400"/>
          </a:p>
        </p:txBody>
      </p:sp>
      <p:sp>
        <p:nvSpPr>
          <p:cNvPr id="105" name="Google Shape;105;p1"/>
          <p:cNvSpPr txBox="1"/>
          <p:nvPr>
            <p:ph idx="4294967295" type="body"/>
          </p:nvPr>
        </p:nvSpPr>
        <p:spPr>
          <a:xfrm>
            <a:off x="4790550" y="6053176"/>
            <a:ext cx="26109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1800">
                <a:solidFill>
                  <a:schemeClr val="dk1"/>
                </a:solidFill>
              </a:rPr>
              <a:t>Politecnico di Milano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1024128" y="585216"/>
            <a:ext cx="9720072" cy="1482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/>
              <a:t>GROUP</a:t>
            </a:r>
            <a:br>
              <a:rPr lang="it-IT"/>
            </a:br>
            <a:r>
              <a:rPr lang="it-IT"/>
              <a:t>MEMBERS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1024128" y="2286000"/>
            <a:ext cx="1014374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1440" lvl="0" marL="91440" rtl="0" algn="r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it-IT"/>
              <a:t>                     Pietro Boschini, Marta Ronconi,</a:t>
            </a:r>
            <a:endParaRPr/>
          </a:p>
          <a:p>
            <a:pPr indent="-91440" lvl="0" marL="91440" rtl="0" algn="r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it-IT"/>
              <a:t>Andrea Cioffi, Andrea Borra, Giulio Bettini. </a:t>
            </a:r>
            <a:endParaRPr/>
          </a:p>
        </p:txBody>
      </p:sp>
      <p:pic>
        <p:nvPicPr>
          <p:cNvPr descr="Immagine che contiene interni, persona, cucina, uomo&#10;&#10;Descrizione generata automaticamente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1089" y="648198"/>
            <a:ext cx="6886783" cy="4304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persona, tenendo, facciata, giovane&#10;&#10;Descrizione generata automaticamente"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4480" y="2800317"/>
            <a:ext cx="3443392" cy="21732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persona, interni, tenendo, facciata&#10;&#10;Descrizione generata automaticamente" id="115" name="Google Shape;11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697" y="2800317"/>
            <a:ext cx="3443392" cy="215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/>
              <a:t>WHAT ABOUT OUR PROJECT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786975" y="2529600"/>
            <a:ext cx="92001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it-IT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it-IT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ata from 31-10-2018 to 1-02-2019.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it-IT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ACN-Data collected from two Adaptive Charging Networks: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Caltech ACN is open to the public and is often used by non-Caltech drivers.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JPL campus is restricted only to employees.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23" name="Google Shape;123;p5"/>
          <p:cNvGrpSpPr/>
          <p:nvPr/>
        </p:nvGrpSpPr>
        <p:grpSpPr>
          <a:xfrm>
            <a:off x="9987064" y="857067"/>
            <a:ext cx="1441210" cy="5476970"/>
            <a:chOff x="7600493" y="-568195"/>
            <a:chExt cx="1441210" cy="5712317"/>
          </a:xfrm>
        </p:grpSpPr>
        <p:sp>
          <p:nvSpPr>
            <p:cNvPr id="124" name="Google Shape;124;p5"/>
            <p:cNvSpPr/>
            <p:nvPr/>
          </p:nvSpPr>
          <p:spPr>
            <a:xfrm>
              <a:off x="7600503" y="-568195"/>
              <a:ext cx="1441200" cy="144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907703" y="-261008"/>
              <a:ext cx="826800" cy="826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600497" y="1567374"/>
              <a:ext cx="1441200" cy="144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7907697" y="1874582"/>
              <a:ext cx="826800" cy="826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7600493" y="3702922"/>
              <a:ext cx="1441200" cy="144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7907706" y="4010117"/>
              <a:ext cx="826800" cy="826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/>
              <a:t>DATASET: </a:t>
            </a:r>
            <a:r>
              <a:rPr lang="it-IT" cap="none"/>
              <a:t>what are the variables</a:t>
            </a:r>
            <a:r>
              <a:rPr lang="it-IT"/>
              <a:t>? 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1024128" y="18748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 sz="4000" u="sng"/>
              <a:t>General Data</a:t>
            </a:r>
            <a:endParaRPr/>
          </a:p>
        </p:txBody>
      </p:sp>
      <p:sp>
        <p:nvSpPr>
          <p:cNvPr id="137" name="Google Shape;137;p4"/>
          <p:cNvSpPr txBox="1"/>
          <p:nvPr>
            <p:ph idx="2" type="body"/>
          </p:nvPr>
        </p:nvSpPr>
        <p:spPr>
          <a:xfrm>
            <a:off x="1024050" y="2792601"/>
            <a:ext cx="4755000" cy="4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it-IT" sz="2000"/>
              <a:t> </a:t>
            </a:r>
            <a:r>
              <a:rPr b="1" lang="it-IT" sz="2000"/>
              <a:t>connectionTime</a:t>
            </a:r>
            <a:r>
              <a:rPr lang="it-IT" sz="2000"/>
              <a:t> Time when the EV plugged in.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it-IT" sz="2000"/>
              <a:t> </a:t>
            </a:r>
            <a:r>
              <a:rPr b="1" lang="it-IT" sz="2000"/>
              <a:t>doneChargingTime</a:t>
            </a:r>
            <a:r>
              <a:rPr lang="it-IT" sz="2000"/>
              <a:t> Time of the last non-zero charging rate.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it-IT" sz="2000"/>
              <a:t> disconnectTime </a:t>
            </a:r>
            <a:r>
              <a:rPr lang="it-IT" sz="2000"/>
              <a:t>Time when the user unplugs.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it-IT" sz="2000"/>
              <a:t> </a:t>
            </a:r>
            <a:r>
              <a:rPr b="1" lang="it-IT" sz="2000"/>
              <a:t>kWhDelivered </a:t>
            </a:r>
            <a:r>
              <a:rPr lang="it-IT" sz="2000"/>
              <a:t>Measured Energy Delivered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it-IT" sz="2000"/>
              <a:t> chargingCurrent</a:t>
            </a:r>
            <a:r>
              <a:rPr lang="it-IT" sz="2000"/>
              <a:t> Time series of actual charging current of the EV. </a:t>
            </a:r>
            <a:endParaRPr sz="20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138" name="Google Shape;138;p4"/>
          <p:cNvSpPr txBox="1"/>
          <p:nvPr>
            <p:ph idx="3" type="body"/>
          </p:nvPr>
        </p:nvSpPr>
        <p:spPr>
          <a:xfrm>
            <a:off x="5990888" y="18748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-IT" sz="4000" u="sng">
                <a:solidFill>
                  <a:srgbClr val="1CADE4"/>
                </a:solidFill>
              </a:rPr>
              <a:t>User Inputs</a:t>
            </a:r>
            <a:endParaRPr/>
          </a:p>
        </p:txBody>
      </p:sp>
      <p:sp>
        <p:nvSpPr>
          <p:cNvPr id="139" name="Google Shape;139;p4"/>
          <p:cNvSpPr txBox="1"/>
          <p:nvPr>
            <p:ph idx="4" type="body"/>
          </p:nvPr>
        </p:nvSpPr>
        <p:spPr>
          <a:xfrm>
            <a:off x="6581406" y="2792424"/>
            <a:ext cx="47550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it-IT" sz="2000">
                <a:solidFill>
                  <a:srgbClr val="1CADE4"/>
                </a:solidFill>
              </a:rPr>
              <a:t> </a:t>
            </a:r>
            <a:r>
              <a:rPr b="1" lang="it-IT" sz="2000"/>
              <a:t>userID</a:t>
            </a:r>
            <a:r>
              <a:rPr lang="it-IT" sz="2000"/>
              <a:t> Unique identiier of the user.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it-IT" sz="2000"/>
              <a:t> </a:t>
            </a:r>
            <a:r>
              <a:rPr b="1" lang="it-IT" sz="2000"/>
              <a:t>requestedDeparture</a:t>
            </a:r>
            <a:r>
              <a:rPr lang="it-IT" sz="2000"/>
              <a:t> Estimated time of departure.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it-IT" sz="2000"/>
              <a:t> </a:t>
            </a:r>
            <a:r>
              <a:rPr b="1" lang="it-IT" sz="2000"/>
              <a:t>kWhRequested</a:t>
            </a:r>
            <a:r>
              <a:rPr lang="it-IT" sz="2000"/>
              <a:t> Estimated energy demand.</a:t>
            </a:r>
            <a:endParaRPr sz="2000">
              <a:solidFill>
                <a:srgbClr val="1CADE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/>
              <a:t>PLOTS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887575" y="2237325"/>
            <a:ext cx="2875800" cy="4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representing the number of connections per day. Red line represents the date when the service became no longer free (1-11-2018).</a:t>
            </a:r>
            <a:endParaRPr sz="21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Green lines represent Christmas days.</a:t>
            </a:r>
            <a:endParaRPr sz="21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6" name="Google Shape;14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25" y="2084825"/>
            <a:ext cx="7907100" cy="31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72cfc87ba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625" y="152400"/>
            <a:ext cx="756676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72cfc87ba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625" y="152400"/>
            <a:ext cx="756676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/>
              <a:t>GOALS</a:t>
            </a:r>
            <a:endParaRPr/>
          </a:p>
        </p:txBody>
      </p:sp>
      <p:sp>
        <p:nvSpPr>
          <p:cNvPr id="164" name="Google Shape;164;p8"/>
          <p:cNvSpPr txBox="1"/>
          <p:nvPr>
            <p:ph idx="1" type="body"/>
          </p:nvPr>
        </p:nvSpPr>
        <p:spPr>
          <a:xfrm>
            <a:off x="939250" y="2797300"/>
            <a:ext cx="9720000" cy="29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1000" lvl="0" marL="457200" rtl="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Predict the disconnection time on the connection time</a:t>
            </a:r>
            <a:endParaRPr sz="2400"/>
          </a:p>
          <a:p>
            <a:pPr indent="-381000" lvl="0" marL="457200" rtl="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Individuate cluster of users </a:t>
            </a:r>
            <a:endParaRPr sz="2400"/>
          </a:p>
          <a:p>
            <a:pPr indent="-381000" lvl="0" marL="457200" rtl="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Inference on the energy demand during the day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