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32" r:id="rId3"/>
    <p:sldMasterId id="2147483733" r:id="rId4"/>
    <p:sldMasterId id="2147483734" r:id="rId5"/>
    <p:sldMasterId id="2147483735" r:id="rId6"/>
    <p:sldMasterId id="2147483736" r:id="rId7"/>
    <p:sldMasterId id="2147483737" r:id="rId8"/>
    <p:sldMasterId id="2147483738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296" r:id="rId51"/>
    <p:sldId id="297" r:id="rId52"/>
    <p:sldId id="298" r:id="rId53"/>
    <p:sldId id="299" r:id="rId54"/>
    <p:sldId id="300" r:id="rId55"/>
    <p:sldId id="301" r:id="rId56"/>
    <p:sldId id="302" r:id="rId57"/>
    <p:sldId id="303" r:id="rId58"/>
    <p:sldId id="304" r:id="rId59"/>
    <p:sldId id="305" r:id="rId60"/>
    <p:sldId id="306" r:id="rId61"/>
    <p:sldId id="307" r:id="rId62"/>
    <p:sldId id="308" r:id="rId63"/>
    <p:sldId id="309" r:id="rId64"/>
    <p:sldId id="310" r:id="rId65"/>
    <p:sldId id="311" r:id="rId66"/>
    <p:sldId id="312" r:id="rId67"/>
    <p:sldId id="313" r:id="rId68"/>
  </p:sldIdLst>
  <p:sldSz cy="5143500" cx="9144000"/>
  <p:notesSz cx="6858000" cy="9144000"/>
  <p:embeddedFontLst>
    <p:embeddedFont>
      <p:font typeface="Roboto"/>
      <p:regular r:id="rId69"/>
      <p:bold r:id="rId70"/>
      <p:italic r:id="rId71"/>
      <p:boldItalic r:id="rId72"/>
    </p:embeddedFont>
    <p:embeddedFont>
      <p:font typeface="Open Sans"/>
      <p:regular r:id="rId73"/>
      <p:bold r:id="rId74"/>
      <p:italic r:id="rId75"/>
      <p:boldItalic r:id="rId7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0.xml"/><Relationship Id="rId42" Type="http://schemas.openxmlformats.org/officeDocument/2006/relationships/slide" Target="slides/slide32.xml"/><Relationship Id="rId41" Type="http://schemas.openxmlformats.org/officeDocument/2006/relationships/slide" Target="slides/slide31.xml"/><Relationship Id="rId44" Type="http://schemas.openxmlformats.org/officeDocument/2006/relationships/slide" Target="slides/slide34.xml"/><Relationship Id="rId43" Type="http://schemas.openxmlformats.org/officeDocument/2006/relationships/slide" Target="slides/slide33.xml"/><Relationship Id="rId46" Type="http://schemas.openxmlformats.org/officeDocument/2006/relationships/slide" Target="slides/slide36.xml"/><Relationship Id="rId45" Type="http://schemas.openxmlformats.org/officeDocument/2006/relationships/slide" Target="slides/slide35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Master" Target="slideMasters/slideMaster7.xml"/><Relationship Id="rId48" Type="http://schemas.openxmlformats.org/officeDocument/2006/relationships/slide" Target="slides/slide38.xml"/><Relationship Id="rId47" Type="http://schemas.openxmlformats.org/officeDocument/2006/relationships/slide" Target="slides/slide37.xml"/><Relationship Id="rId49" Type="http://schemas.openxmlformats.org/officeDocument/2006/relationships/slide" Target="slides/slide39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73" Type="http://schemas.openxmlformats.org/officeDocument/2006/relationships/font" Target="fonts/OpenSans-regular.fntdata"/><Relationship Id="rId72" Type="http://schemas.openxmlformats.org/officeDocument/2006/relationships/font" Target="fonts/Roboto-boldItalic.fntdata"/><Relationship Id="rId31" Type="http://schemas.openxmlformats.org/officeDocument/2006/relationships/slide" Target="slides/slide21.xml"/><Relationship Id="rId75" Type="http://schemas.openxmlformats.org/officeDocument/2006/relationships/font" Target="fonts/OpenSans-italic.fntdata"/><Relationship Id="rId30" Type="http://schemas.openxmlformats.org/officeDocument/2006/relationships/slide" Target="slides/slide20.xml"/><Relationship Id="rId74" Type="http://schemas.openxmlformats.org/officeDocument/2006/relationships/font" Target="fonts/OpenSans-bold.fntdata"/><Relationship Id="rId33" Type="http://schemas.openxmlformats.org/officeDocument/2006/relationships/slide" Target="slides/slide23.xml"/><Relationship Id="rId32" Type="http://schemas.openxmlformats.org/officeDocument/2006/relationships/slide" Target="slides/slide22.xml"/><Relationship Id="rId76" Type="http://schemas.openxmlformats.org/officeDocument/2006/relationships/font" Target="fonts/OpenSans-boldItalic.fntdata"/><Relationship Id="rId35" Type="http://schemas.openxmlformats.org/officeDocument/2006/relationships/slide" Target="slides/slide25.xml"/><Relationship Id="rId34" Type="http://schemas.openxmlformats.org/officeDocument/2006/relationships/slide" Target="slides/slide24.xml"/><Relationship Id="rId71" Type="http://schemas.openxmlformats.org/officeDocument/2006/relationships/font" Target="fonts/Roboto-italic.fntdata"/><Relationship Id="rId70" Type="http://schemas.openxmlformats.org/officeDocument/2006/relationships/font" Target="fonts/Roboto-bold.fntdata"/><Relationship Id="rId37" Type="http://schemas.openxmlformats.org/officeDocument/2006/relationships/slide" Target="slides/slide27.xml"/><Relationship Id="rId36" Type="http://schemas.openxmlformats.org/officeDocument/2006/relationships/slide" Target="slides/slide26.xml"/><Relationship Id="rId39" Type="http://schemas.openxmlformats.org/officeDocument/2006/relationships/slide" Target="slides/slide29.xml"/><Relationship Id="rId38" Type="http://schemas.openxmlformats.org/officeDocument/2006/relationships/slide" Target="slides/slide28.xml"/><Relationship Id="rId62" Type="http://schemas.openxmlformats.org/officeDocument/2006/relationships/slide" Target="slides/slide52.xml"/><Relationship Id="rId61" Type="http://schemas.openxmlformats.org/officeDocument/2006/relationships/slide" Target="slides/slide51.xml"/><Relationship Id="rId20" Type="http://schemas.openxmlformats.org/officeDocument/2006/relationships/slide" Target="slides/slide10.xml"/><Relationship Id="rId64" Type="http://schemas.openxmlformats.org/officeDocument/2006/relationships/slide" Target="slides/slide54.xml"/><Relationship Id="rId63" Type="http://schemas.openxmlformats.org/officeDocument/2006/relationships/slide" Target="slides/slide53.xml"/><Relationship Id="rId22" Type="http://schemas.openxmlformats.org/officeDocument/2006/relationships/slide" Target="slides/slide12.xml"/><Relationship Id="rId66" Type="http://schemas.openxmlformats.org/officeDocument/2006/relationships/slide" Target="slides/slide56.xml"/><Relationship Id="rId21" Type="http://schemas.openxmlformats.org/officeDocument/2006/relationships/slide" Target="slides/slide11.xml"/><Relationship Id="rId65" Type="http://schemas.openxmlformats.org/officeDocument/2006/relationships/slide" Target="slides/slide55.xml"/><Relationship Id="rId24" Type="http://schemas.openxmlformats.org/officeDocument/2006/relationships/slide" Target="slides/slide14.xml"/><Relationship Id="rId68" Type="http://schemas.openxmlformats.org/officeDocument/2006/relationships/slide" Target="slides/slide58.xml"/><Relationship Id="rId23" Type="http://schemas.openxmlformats.org/officeDocument/2006/relationships/slide" Target="slides/slide13.xml"/><Relationship Id="rId67" Type="http://schemas.openxmlformats.org/officeDocument/2006/relationships/slide" Target="slides/slide57.xml"/><Relationship Id="rId60" Type="http://schemas.openxmlformats.org/officeDocument/2006/relationships/slide" Target="slides/slide50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69" Type="http://schemas.openxmlformats.org/officeDocument/2006/relationships/font" Target="fonts/Roboto-regular.fntdata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29" Type="http://schemas.openxmlformats.org/officeDocument/2006/relationships/slide" Target="slides/slide19.xml"/><Relationship Id="rId51" Type="http://schemas.openxmlformats.org/officeDocument/2006/relationships/slide" Target="slides/slide41.xml"/><Relationship Id="rId50" Type="http://schemas.openxmlformats.org/officeDocument/2006/relationships/slide" Target="slides/slide40.xml"/><Relationship Id="rId53" Type="http://schemas.openxmlformats.org/officeDocument/2006/relationships/slide" Target="slides/slide43.xml"/><Relationship Id="rId52" Type="http://schemas.openxmlformats.org/officeDocument/2006/relationships/slide" Target="slides/slide42.xml"/><Relationship Id="rId11" Type="http://schemas.openxmlformats.org/officeDocument/2006/relationships/slide" Target="slides/slide1.xml"/><Relationship Id="rId55" Type="http://schemas.openxmlformats.org/officeDocument/2006/relationships/slide" Target="slides/slide45.xml"/><Relationship Id="rId10" Type="http://schemas.openxmlformats.org/officeDocument/2006/relationships/notesMaster" Target="notesMasters/notesMaster1.xml"/><Relationship Id="rId54" Type="http://schemas.openxmlformats.org/officeDocument/2006/relationships/slide" Target="slides/slide44.xml"/><Relationship Id="rId13" Type="http://schemas.openxmlformats.org/officeDocument/2006/relationships/slide" Target="slides/slide3.xml"/><Relationship Id="rId57" Type="http://schemas.openxmlformats.org/officeDocument/2006/relationships/slide" Target="slides/slide47.xml"/><Relationship Id="rId12" Type="http://schemas.openxmlformats.org/officeDocument/2006/relationships/slide" Target="slides/slide2.xml"/><Relationship Id="rId56" Type="http://schemas.openxmlformats.org/officeDocument/2006/relationships/slide" Target="slides/slide46.xml"/><Relationship Id="rId15" Type="http://schemas.openxmlformats.org/officeDocument/2006/relationships/slide" Target="slides/slide5.xml"/><Relationship Id="rId59" Type="http://schemas.openxmlformats.org/officeDocument/2006/relationships/slide" Target="slides/slide49.xml"/><Relationship Id="rId14" Type="http://schemas.openxmlformats.org/officeDocument/2006/relationships/slide" Target="slides/slide4.xml"/><Relationship Id="rId58" Type="http://schemas.openxmlformats.org/officeDocument/2006/relationships/slide" Target="slides/slide48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9" Type="http://schemas.openxmlformats.org/officeDocument/2006/relationships/slide" Target="slides/slide9.xml"/><Relationship Id="rId18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.android.com/reference/android/app/AlertDialog.html" TargetMode="External"/><Relationship Id="rId3" Type="http://schemas.openxmlformats.org/officeDocument/2006/relationships/hyperlink" Target="https://developer.android.com/reference/android/app/Dialog.html" TargetMode="Externa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.android.com/reference/android/app/AlertDialog.Builder.html" TargetMode="External"/><Relationship Id="rId3" Type="http://schemas.openxmlformats.org/officeDocument/2006/relationships/hyperlink" Target="https://developer.android.com/reference/android/app/AlertDialog.Builder.html#setTitle(int)" TargetMode="External"/><Relationship Id="rId4" Type="http://schemas.openxmlformats.org/officeDocument/2006/relationships/hyperlink" Target="https://developer.android.com/reference/android/app/AlertDialog.Builder.html#setMessage(int)" TargetMode="Externa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.android.com/reference/android/app/AlertDialog.Builder.html#setPositiveButton(int,%20android.content.DialogInterface.OnClickListener)" TargetMode="External"/><Relationship Id="rId3" Type="http://schemas.openxmlformats.org/officeDocument/2006/relationships/hyperlink" Target="https://developer.android.com/reference/android/app/AlertDialog.Builder.html#setNegativeButton(int,%20android.content.DialogInterface.OnClickListener)" TargetMode="External"/><Relationship Id="rId4" Type="http://schemas.openxmlformats.org/officeDocument/2006/relationships/hyperlink" Target="https://developer.android.com/reference/android/content/DialogInterface.OnClickListener.html" TargetMode="External"/><Relationship Id="rId5" Type="http://schemas.openxmlformats.org/officeDocument/2006/relationships/hyperlink" Target="https://developer.android.com/reference/android/app/AlertDialog.Builder.html#setNeutralButton(int,%20android.content.DialogInterface.OnClickListener)" TargetMode="Externa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5c6e85b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5c6e85b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18b875b26d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18b875b26d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5c6e85b73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15c6e85b73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5c6e85b73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15c6e85b73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15c6e85b73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15c6e85b73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5ca91b8eb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15ca91b8eb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15ca91b8eb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15ca91b8eb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5ca91b8eb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15ca91b8eb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18b875b26d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18b875b26d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15ca91b8eb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15ca91b8eb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15ca91b8eb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15ca91b8eb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18b875b26d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18b875b26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15ca91b8eb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15ca91b8eb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15ca91b8eb_1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15ca91b8eb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18470ef2fa_1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18470ef2fa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15ca91b8eb_1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15ca91b8eb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15ca91b8eb_1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15ca91b8eb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18b875b26d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18b875b26d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15c7acae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15c7acae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1855b3481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1855b3481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18470ef2fa_1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18470ef2fa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8470ef2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18470ef2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15c7acaee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15c7acaee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15c7acaee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15c7acaee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18470ef2fa_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18470ef2fa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15c7acaee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15c7acaee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18470ef2fa_1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18470ef2fa_1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15c7acaee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15c7acaee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18470ef2fa_1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18470ef2fa_1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18b875b26d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18b875b26d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15c7acaee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15c7acaee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15c7acaee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15c7acaee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306e2ef6b2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306e2ef6b2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15c7acaee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15c7acaee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15c7acaee8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15c7acaee8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15c7acaee8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15c7acaee8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15c7acaee8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15c7acaee8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306e2ef6b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306e2ef6b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306e2ef6b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306e2ef6b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306e2ef6b2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306e2ef6b2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Alerts are urgent interruptions, requiring acknowledgement, that inform the user about a situation as it occurs, or an action </a:t>
            </a:r>
            <a:r>
              <a:rPr i="1" lang="en">
                <a:solidFill>
                  <a:schemeClr val="dk1"/>
                </a:solidFill>
              </a:rPr>
              <a:t>before</a:t>
            </a:r>
            <a:r>
              <a:rPr lang="en">
                <a:solidFill>
                  <a:schemeClr val="dk1"/>
                </a:solidFill>
              </a:rPr>
              <a:t> it occurs (as in discarding a draft). You can provide buttons in an alert to make a decision. For example, an alert dialog might require the user to click </a:t>
            </a:r>
            <a:r>
              <a:rPr b="1" lang="en">
                <a:solidFill>
                  <a:schemeClr val="dk1"/>
                </a:solidFill>
              </a:rPr>
              <a:t>Continue</a:t>
            </a:r>
            <a:r>
              <a:rPr lang="en">
                <a:solidFill>
                  <a:schemeClr val="dk1"/>
                </a:solidFill>
              </a:rPr>
              <a:t> after reading it, or give the user a choice to agree with an action by clicking a positive button (such as </a:t>
            </a:r>
            <a:r>
              <a:rPr b="1" lang="en">
                <a:solidFill>
                  <a:schemeClr val="dk1"/>
                </a:solidFill>
              </a:rPr>
              <a:t>OK</a:t>
            </a:r>
            <a:r>
              <a:rPr lang="en">
                <a:solidFill>
                  <a:schemeClr val="dk1"/>
                </a:solidFill>
              </a:rPr>
              <a:t> or </a:t>
            </a:r>
            <a:r>
              <a:rPr b="1" lang="en">
                <a:solidFill>
                  <a:schemeClr val="dk1"/>
                </a:solidFill>
              </a:rPr>
              <a:t>Accept</a:t>
            </a:r>
            <a:r>
              <a:rPr lang="en">
                <a:solidFill>
                  <a:schemeClr val="dk1"/>
                </a:solidFill>
              </a:rPr>
              <a:t>), or to disagree by clicking a negative button (such as </a:t>
            </a:r>
            <a:r>
              <a:rPr b="1" lang="en">
                <a:solidFill>
                  <a:schemeClr val="dk1"/>
                </a:solidFill>
              </a:rPr>
              <a:t>Cancel</a:t>
            </a:r>
            <a:r>
              <a:rPr lang="en">
                <a:solidFill>
                  <a:schemeClr val="dk1"/>
                </a:solidFill>
              </a:rPr>
              <a:t>).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Use the </a:t>
            </a:r>
            <a:r>
              <a:rPr lang="en" u="sng">
                <a:solidFill>
                  <a:srgbClr val="1155CC"/>
                </a:solidFill>
                <a:hlinkClick r:id="rId2"/>
              </a:rPr>
              <a:t>AlertDialog</a:t>
            </a:r>
            <a:r>
              <a:rPr lang="en">
                <a:solidFill>
                  <a:schemeClr val="dk1"/>
                </a:solidFill>
              </a:rPr>
              <a:t> subclass of the </a:t>
            </a:r>
            <a:r>
              <a:rPr lang="en" u="sng">
                <a:solidFill>
                  <a:srgbClr val="1155CC"/>
                </a:solidFill>
                <a:hlinkClick r:id="rId3"/>
              </a:rPr>
              <a:t>Dialog</a:t>
            </a:r>
            <a:r>
              <a:rPr lang="en">
                <a:solidFill>
                  <a:schemeClr val="dk1"/>
                </a:solidFill>
              </a:rPr>
              <a:t> class to show a standard dialog for an alert. The AlertDialog class allows you to build a variety of dialog designs. An alert dialog can have the following regions (refer to the diagram below):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Title: A title is optional. Most alerts don’t need titles. If you can summarize a decision in a sentence or two by either asking a question (such as, “Discard draft?”) or making a statement related to the action buttons (such as, “Click OK to continue”), don’t bother with a title. Use a title if the situation is high-risk, such as the potential loss of connectivity, and the content area is occupied by a detailed message, a list, or custom layout.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Content area: The content area can display a message, a list, or other custom layout.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Action buttons: You should use no more than three action buttons in a dialog, and most have only two.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306e2ef6b2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306e2ef6b2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lang="en" u="sng">
                <a:solidFill>
                  <a:srgbClr val="1155CC"/>
                </a:solidFill>
                <a:hlinkClick r:id="rId2"/>
              </a:rPr>
              <a:t>AlertDialog.Builder</a:t>
            </a:r>
            <a:r>
              <a:rPr lang="en">
                <a:solidFill>
                  <a:schemeClr val="dk1"/>
                </a:solidFill>
              </a:rPr>
              <a:t> class provides the </a:t>
            </a:r>
            <a:r>
              <a:rPr i="1" lang="en">
                <a:solidFill>
                  <a:schemeClr val="dk1"/>
                </a:solidFill>
              </a:rPr>
              <a:t>builder</a:t>
            </a:r>
            <a:r>
              <a:rPr lang="en">
                <a:solidFill>
                  <a:schemeClr val="dk1"/>
                </a:solidFill>
              </a:rPr>
              <a:t> design pattern, which makes it easy to create an object from a class that has a lot of required and optional attributes and would therefore require a lot of parameters to build. Without this pattern, you would have to create constructors for combinations of required and optional attributes; with this pattern, the code is easier to read and maintain.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AlertDialog.Builder</a:t>
            </a:r>
            <a:r>
              <a:rPr lang="en">
                <a:solidFill>
                  <a:schemeClr val="dk1"/>
                </a:solidFill>
              </a:rPr>
              <a:t> to build a standard alert dialog and set attributes on the dialog. Use </a:t>
            </a:r>
            <a:r>
              <a:rPr lang="en" u="sng">
                <a:solidFill>
                  <a:srgbClr val="1155CC"/>
                </a:solidFill>
                <a:hlinkClick r:id="rId3"/>
              </a:rPr>
              <a:t>setTitle()</a:t>
            </a:r>
            <a:r>
              <a:rPr lang="en">
                <a:solidFill>
                  <a:schemeClr val="dk1"/>
                </a:solidFill>
              </a:rPr>
              <a:t> to set its title and </a:t>
            </a:r>
            <a:r>
              <a:rPr lang="en" u="sng">
                <a:solidFill>
                  <a:srgbClr val="1155CC"/>
                </a:solidFill>
                <a:hlinkClick r:id="rId4"/>
              </a:rPr>
              <a:t>setMessage()</a:t>
            </a:r>
            <a:r>
              <a:rPr lang="en">
                <a:solidFill>
                  <a:schemeClr val="dk1"/>
                </a:solidFill>
              </a:rPr>
              <a:t> to set its message.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Note: If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AlertDialog.Builder</a:t>
            </a:r>
            <a:r>
              <a:rPr lang="en">
                <a:solidFill>
                  <a:schemeClr val="dk1"/>
                </a:solidFill>
              </a:rPr>
              <a:t> is not recognized as you enter it, you may need to add the following import statements to MainActivity.java: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android.content.DialogInterface;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android.app.AlertDialog;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following creates the dialog object and sets the title (the string resource called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alert_title</a:t>
            </a:r>
            <a:r>
              <a:rPr lang="en">
                <a:solidFill>
                  <a:schemeClr val="dk1"/>
                </a:solidFill>
              </a:rPr>
              <a:t>) and message (the string resource called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alert_message</a:t>
            </a:r>
            <a:r>
              <a:rPr lang="en">
                <a:solidFill>
                  <a:schemeClr val="dk1"/>
                </a:solidFill>
              </a:rPr>
              <a:t>):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onClickShowAlert(View view) {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// Build the alert dialog.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AlertDialog.Builder alertDialog = new 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AlertDialog.Builder(MainActivity.this);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// Set the dialog title.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alertDialog.setTitle("Connect to Provider");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// Set the dialog message.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alertDialog.setMessage(R.string.alert_message);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306e2ef6b2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306e2ef6b2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Use the </a:t>
            </a:r>
            <a:r>
              <a:rPr lang="en" u="sng">
                <a:solidFill>
                  <a:srgbClr val="1155CC"/>
                </a:solidFill>
                <a:hlinkClick r:id="rId2"/>
              </a:rPr>
              <a:t>setPositiveButton()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lang="en" u="sng">
                <a:solidFill>
                  <a:srgbClr val="1155CC"/>
                </a:solidFill>
                <a:hlinkClick r:id="rId3"/>
              </a:rPr>
              <a:t>setNegativeButton()</a:t>
            </a:r>
            <a:r>
              <a:rPr lang="en">
                <a:solidFill>
                  <a:schemeClr val="dk1"/>
                </a:solidFill>
              </a:rPr>
              <a:t> methods of the AlertDialog.Builder class to set the button actions for the alert dialog. These methods require a title for the button (supplied by a string resource) and the </a:t>
            </a:r>
            <a:r>
              <a:rPr lang="en" u="sng">
                <a:solidFill>
                  <a:srgbClr val="1155CC"/>
                </a:solidFill>
                <a:hlinkClick r:id="rId4"/>
              </a:rPr>
              <a:t>DialogInterface.OnClickListener</a:t>
            </a:r>
            <a:r>
              <a:rPr lang="en">
                <a:solidFill>
                  <a:schemeClr val="dk1"/>
                </a:solidFill>
              </a:rPr>
              <a:t> class that defines the action to take when the user presses the button: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You can add only one of each button type to an AlertDialog. For example, you can’t have more than one “positive” button.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You can also set a “neutral” button with </a:t>
            </a:r>
            <a:r>
              <a:rPr lang="en" u="sng">
                <a:solidFill>
                  <a:srgbClr val="1155CC"/>
                </a:solidFill>
                <a:hlinkClick r:id="rId5"/>
              </a:rPr>
              <a:t>setNeutralButton()</a:t>
            </a:r>
            <a:r>
              <a:rPr lang="en">
                <a:solidFill>
                  <a:schemeClr val="dk1"/>
                </a:solidFill>
              </a:rPr>
              <a:t>. The neutral button appears between the positive and negative buttons. Use a neutral button, such as “Remind me later”, if you want the user to be able to dismiss the dialog and decide later.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306e2ef6b2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306e2ef6b2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5c6e85b7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5c6e85b7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306e2ef6b2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306e2ef6b2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306e2ef6b2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306e2ef6b2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306e2ef6b2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306e2ef6b2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306e2ef6b2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306e2ef6b2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306e2ef6b2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306e2ef6b2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306e2ef6b2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306e2ef6b2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306e2ef6b2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306e2ef6b2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18470ef2fa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18470ef2f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18470ef2fa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18470ef2f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06e2ef6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306e2ef6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8b875b26d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18b875b26d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5c6e85b73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15c6e85b73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5c6e85b7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15c6e85b7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Relationship Id="rId3" Type="http://schemas.openxmlformats.org/officeDocument/2006/relationships/image" Target="../media/image6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5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jpg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hyperlink" Target="http://creativecommons.org/licenses/by-nc/4.0/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4.jpg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hyperlink" Target="http://creativecommons.org/licenses/by-nc/4.0/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6.jpg"/><Relationship Id="rId3" Type="http://schemas.openxmlformats.org/officeDocument/2006/relationships/image" Target="../media/image1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8.png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21.jpg"/><Relationship Id="rId3" Type="http://schemas.openxmlformats.org/officeDocument/2006/relationships/image" Target="../media/image17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9.png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22.jpg"/><Relationship Id="rId3" Type="http://schemas.openxmlformats.org/officeDocument/2006/relationships/image" Target="../media/image20.png"/><Relationship Id="rId4" Type="http://schemas.openxmlformats.org/officeDocument/2006/relationships/image" Target="../media/image23.png"/><Relationship Id="rId5" Type="http://schemas.openxmlformats.org/officeDocument/2006/relationships/hyperlink" Target="http://creativecommons.org/licenses/by-nc/4.0/" TargetMode="Externa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12"/>
          <p:cNvSpPr txBox="1"/>
          <p:nvPr>
            <p:ph idx="1" type="subTitle"/>
          </p:nvPr>
        </p:nvSpPr>
        <p:spPr>
          <a:xfrm>
            <a:off x="265500" y="3497901"/>
            <a:ext cx="4045200" cy="107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2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" name="Google Shape;68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3" name="Google Shape;83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5" name="Google Shape;95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111" name="Google Shape;111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3" name="Google Shape;113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" name="Google Shape;116;p22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Interaction and Intuitive Navigation - Lesson 4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5" name="Google Shape;12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5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9" name="Google Shape;129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0" name="Google Shape;130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31" name="Google Shape;13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5"/>
          <p:cNvSpPr txBox="1"/>
          <p:nvPr/>
        </p:nvSpPr>
        <p:spPr>
          <a:xfrm>
            <a:off x="2229275" y="4761375"/>
            <a:ext cx="2350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4580075" y="4675350"/>
            <a:ext cx="11910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Menus and pickers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25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1" name="Google Shape;151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2" name="Google Shape;152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5" name="Google Shape;155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0" name="Google Shape;160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3" name="Google Shape;163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4" name="Google Shape;164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3" name="Google Shape;173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4" name="Google Shape;174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7" name="Google Shape;177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1" name="Google Shape;181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2" name="Google Shape;182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3" name="Google Shape;183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6" name="Google Shape;186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9" name="Google Shape;189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0" name="Google Shape;190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92" name="Google Shape;192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93" name="Google Shape;19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38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8" name="Google Shape;198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9" name="Google Shape;199;p38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38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01" name="Google Shape;20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8" name="Google Shape;218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9" name="Google Shape;219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2" name="Google Shape;222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6" name="Google Shape;226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7" name="Google Shape;227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0" name="Google Shape;230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1" name="Google Shape;231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2" name="Google Shape;232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6" name="Google Shape;236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0" name="Google Shape;240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1" name="Google Shape;241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4" name="Google Shape;244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8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8" name="Google Shape;248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9" name="Google Shape;249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0" name="Google Shape;250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53" name="Google Shape;253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6" name="Google Shape;256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7" name="Google Shape;257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9" name="Google Shape;259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60" name="Google Shape;260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51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3" name="Google Shape;263;p51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5" name="Google Shape;265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6" name="Google Shape;266;p51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7" name="Google Shape;267;p5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68" name="Google Shape;268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5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5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4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82" name="Google Shape;282;p54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3" name="Google Shape;283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5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6" name="Google Shape;286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0" name="Google Shape;290;p5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91" name="Google Shape;291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7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4" name="Google Shape;294;p57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5" name="Google Shape;295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6" name="Google Shape;296;p5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0" name="Google Shape;300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4" name="Google Shape;304;p5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5" name="Google Shape;305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8" name="Google Shape;308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6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12" name="Google Shape;312;p6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3" name="Google Shape;313;p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4" name="Google Shape;314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2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17" name="Google Shape;317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6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20" name="Google Shape;320;p6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1" name="Google Shape;321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23" name="Google Shape;323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5" name="Google Shape;325;p64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6" name="Google Shape;326;p64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7" name="Google Shape;327;p6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8" name="Google Shape;328;p6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329" name="Google Shape;329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64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1" name="Google Shape;331;p64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67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46" name="Google Shape;346;p67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7" name="Google Shape;347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8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50" name="Google Shape;350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4" name="Google Shape;354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355" name="Google Shape;355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70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8" name="Google Shape;358;p70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9" name="Google Shape;359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0" name="Google Shape;360;p7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4" name="Google Shape;364;p7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7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8" name="Google Shape;368;p7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9" name="Google Shape;369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7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2" name="Google Shape;372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374" name="Google Shape;374;p7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7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6" name="Google Shape;376;p7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7" name="Google Shape;377;p7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8" name="Google Shape;378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9" name="Google Shape;379;p74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Interaction and Intuitive Navigation - Lesson 4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5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82" name="Google Shape;382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7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5" name="Google Shape;385;p7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6" name="Google Shape;386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88" name="Google Shape;388;p7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0" name="Google Shape;390;p77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1" name="Google Shape;391;p7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2" name="Google Shape;392;p77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3" name="Google Shape;393;p77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394" name="Google Shape;394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77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6" name="Google Shape;396;p77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7" name="Google Shape;397;p7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98" name="Google Shape;398;p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80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13" name="Google Shape;413;p80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14" name="Google Shape;414;p8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81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17" name="Google Shape;417;p8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8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8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1" name="Google Shape;421;p8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422" name="Google Shape;422;p82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83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5" name="Google Shape;425;p83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6" name="Google Shape;426;p8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7" name="Google Shape;427;p8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8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8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1" name="Google Shape;431;p8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8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5" name="Google Shape;435;p8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6" name="Google Shape;436;p8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8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9" name="Google Shape;439;p8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386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87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8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3" name="Google Shape;443;p8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4" name="Google Shape;444;p8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5" name="Google Shape;445;p8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88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48" name="Google Shape;448;p8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8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1" name="Google Shape;451;p8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2" name="Google Shape;452;p8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454" name="Google Shape;454;p9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455" name="Google Shape;455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90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7" name="Google Shape;457;p9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8" name="Google Shape;458;p90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9" name="Google Shape;459;p90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0" name="Google Shape;460;p90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61" name="Google Shape;461;p90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2" name="Google Shape;462;p90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463" name="Google Shape;463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9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5" name="Google Shape;465;p90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9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6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9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8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1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59.xml"/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69.xml"/><Relationship Id="rId1" Type="http://schemas.openxmlformats.org/officeDocument/2006/relationships/image" Target="../media/image17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1.xml"/><Relationship Id="rId16" Type="http://schemas.openxmlformats.org/officeDocument/2006/relationships/theme" Target="../theme/theme7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/Relationships>
</file>

<file path=ppt/slideMasters/_rels/slideMaster7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79.xml"/><Relationship Id="rId13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1.xml"/><Relationship Id="rId1" Type="http://schemas.openxmlformats.org/officeDocument/2006/relationships/image" Target="../media/image20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5" Type="http://schemas.openxmlformats.org/officeDocument/2006/relationships/slideLayout" Target="../slideLayouts/slideLayout84.xml"/><Relationship Id="rId14" Type="http://schemas.openxmlformats.org/officeDocument/2006/relationships/slideLayout" Target="../slideLayouts/slideLayout83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229275" y="4761375"/>
            <a:ext cx="23640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593275" y="4675350"/>
            <a:ext cx="11016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Menus and pickers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2" name="Google Shape;72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2229275" y="4761375"/>
            <a:ext cx="2350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4483425" y="4751550"/>
            <a:ext cx="12876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Menus and pickers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0" name="Google Shape;140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3" name="Google Shape;143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2305475" y="4761375"/>
            <a:ext cx="2449800" cy="1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7"/>
          <p:cNvSpPr txBox="1"/>
          <p:nvPr/>
        </p:nvSpPr>
        <p:spPr>
          <a:xfrm>
            <a:off x="44834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Menus and pickers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7" name="Google Shape;207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9" name="Google Shape;209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0" name="Google Shape;210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40"/>
          <p:cNvSpPr txBox="1"/>
          <p:nvPr/>
        </p:nvSpPr>
        <p:spPr>
          <a:xfrm>
            <a:off x="2305474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4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40"/>
          <p:cNvSpPr txBox="1"/>
          <p:nvPr/>
        </p:nvSpPr>
        <p:spPr>
          <a:xfrm>
            <a:off x="4407225" y="4694147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Menus and pickers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5" name="Google Shape;21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74" name="Google Shape;274;p5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6" name="Google Shape;276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7" name="Google Shape;277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8" name="Google Shape;278;p5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53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335" name="Google Shape;335;p6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7" name="Google Shape;337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8" name="Google Shape;338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9" name="Google Shape;339;p66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66"/>
          <p:cNvSpPr txBox="1"/>
          <p:nvPr/>
        </p:nvSpPr>
        <p:spPr>
          <a:xfrm>
            <a:off x="2229275" y="4761375"/>
            <a:ext cx="2297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1" name="Google Shape;341;p66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Google Shape;342;p66"/>
          <p:cNvSpPr txBox="1"/>
          <p:nvPr/>
        </p:nvSpPr>
        <p:spPr>
          <a:xfrm>
            <a:off x="4606350" y="4663650"/>
            <a:ext cx="10884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Menus and pickers</a:t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3" name="Google Shape;343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402" name="Google Shape;402;p7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4" name="Google Shape;404;p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05" name="Google Shape;405;p7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6" name="Google Shape;406;p79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79"/>
          <p:cNvSpPr txBox="1"/>
          <p:nvPr/>
        </p:nvSpPr>
        <p:spPr>
          <a:xfrm>
            <a:off x="2229274" y="4761375"/>
            <a:ext cx="2297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8" name="Google Shape;408;p79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9" name="Google Shape;409;p79"/>
          <p:cNvSpPr txBox="1"/>
          <p:nvPr/>
        </p:nvSpPr>
        <p:spPr>
          <a:xfrm>
            <a:off x="4619575" y="4663650"/>
            <a:ext cx="1075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Menus and pickers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0" name="Google Shape;410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eveloper.android.com/reference/android/view/View.OnCreateContextMenuListener.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eveloper.android.com/reference/android/app/Activity.html#startActionMode(android.view.ActionMode.Callback)" TargetMode="External"/><Relationship Id="rId4" Type="http://schemas.openxmlformats.org/officeDocument/2006/relationships/hyperlink" Target="https://developer.android.com/reference/android/view/ActionMode.Callback.html" TargetMode="External"/><Relationship Id="rId9" Type="http://schemas.openxmlformats.org/officeDocument/2006/relationships/hyperlink" Target="https://developer.android.com/reference/android/view/ActionMode.Callback.html#onDestroyActionMode(android.view.ActionMode)" TargetMode="External"/><Relationship Id="rId5" Type="http://schemas.openxmlformats.org/officeDocument/2006/relationships/hyperlink" Target="https://developer.android.com/reference/android/view/ActionMode.Callback.html#onCreateActionMode(android.view.ActionMode,%20android.view.Menu)" TargetMode="External"/><Relationship Id="rId6" Type="http://schemas.openxmlformats.org/officeDocument/2006/relationships/hyperlink" Target="https://developer.android.com/reference/android/view/ActionMode.Callback.html#onPrepareActionMode(android.view.ActionMode,%20android.view.Menu)" TargetMode="External"/><Relationship Id="rId7" Type="http://schemas.openxmlformats.org/officeDocument/2006/relationships/hyperlink" Target="https://developer.android.com/reference/android/view/ActionMode.html" TargetMode="External"/><Relationship Id="rId8" Type="http://schemas.openxmlformats.org/officeDocument/2006/relationships/hyperlink" Target="https://developer.android.com/reference/android/view/ActionMode.Callback.html#onActionItemClicked(android.view.ActionMode,%20android.view.MenuItem)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developer.android.com/reference/android/app/DatePickerDialog.html" TargetMode="External"/><Relationship Id="rId4" Type="http://schemas.openxmlformats.org/officeDocument/2006/relationships/hyperlink" Target="https://developer.android.com/reference/android/app/TimePickerDialog.html" TargetMode="External"/><Relationship Id="rId9" Type="http://schemas.openxmlformats.org/officeDocument/2006/relationships/image" Target="../media/image38.png"/><Relationship Id="rId5" Type="http://schemas.openxmlformats.org/officeDocument/2006/relationships/hyperlink" Target="https://developer.android.com/reference/android/app/Dialog.html" TargetMode="External"/><Relationship Id="rId6" Type="http://schemas.openxmlformats.org/officeDocument/2006/relationships/image" Target="../media/image41.png"/><Relationship Id="rId7" Type="http://schemas.openxmlformats.org/officeDocument/2006/relationships/image" Target="../media/image40.png"/><Relationship Id="rId8" Type="http://schemas.openxmlformats.org/officeDocument/2006/relationships/hyperlink" Target="https://developer.android.com/reference/android/app/AlertDialog.html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developer.android.com/reference/android/app/AlertDialog.html" TargetMode="External"/><Relationship Id="rId4" Type="http://schemas.openxmlformats.org/officeDocument/2006/relationships/image" Target="../media/image4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6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s://developer.android.com/reference/android/app/DatePickerDialog.html" TargetMode="External"/><Relationship Id="rId4" Type="http://schemas.openxmlformats.org/officeDocument/2006/relationships/hyperlink" Target="https://developer.android.com/reference/android/app/TimePickerDialog.html" TargetMode="External"/><Relationship Id="rId5" Type="http://schemas.openxmlformats.org/officeDocument/2006/relationships/image" Target="../media/image42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s://developer.android.com/reference/android/support/v4/app/DialogFragment.html" TargetMode="External"/><Relationship Id="rId4" Type="http://schemas.openxmlformats.org/officeDocument/2006/relationships/image" Target="../media/image32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://developer.android.com/guide/components/fragments.html" TargetMode="Externa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5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s://developer.android.com/training/appbar/index.html" TargetMode="External"/><Relationship Id="rId4" Type="http://schemas.openxmlformats.org/officeDocument/2006/relationships/hyperlink" Target="https://developer.android.com/guide/topics/ui/menus.html" TargetMode="External"/><Relationship Id="rId9" Type="http://schemas.openxmlformats.org/officeDocument/2006/relationships/hyperlink" Target="https://developer.android.com/guide/topics/resources/drawable-resource.html" TargetMode="External"/><Relationship Id="rId5" Type="http://schemas.openxmlformats.org/officeDocument/2006/relationships/hyperlink" Target="https://developer.android.com/guide/topics/resources/menu-resource.html" TargetMode="External"/><Relationship Id="rId6" Type="http://schemas.openxmlformats.org/officeDocument/2006/relationships/hyperlink" Target="http://developer.android.com/guide/components/fragments.html" TargetMode="External"/><Relationship Id="rId7" Type="http://schemas.openxmlformats.org/officeDocument/2006/relationships/hyperlink" Target="https://developer.android.com/guide/topics/ui/dialogs.html" TargetMode="External"/><Relationship Id="rId8" Type="http://schemas.openxmlformats.org/officeDocument/2006/relationships/hyperlink" Target="http://developer.android.com/guide/topics/ui/controls/pickers.html" TargetMode="Externa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57.xml"/><Relationship Id="rId3" Type="http://schemas.openxmlformats.org/officeDocument/2006/relationships/hyperlink" Target="https://google-developer-training.github.io/android-developer-fundamentals-course-concepts-v2/unit-2-user-experience/lesson-4-user-interaction/4-3-c-menus-and-pickers/4-3-c-menus-and-pickers.html" TargetMode="External"/><Relationship Id="rId4" Type="http://schemas.openxmlformats.org/officeDocument/2006/relationships/hyperlink" Target="https://codelabs.developers.google.com/codelabs/android-training-menus-and-pickers" TargetMode="Externa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58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1.png"/><Relationship Id="rId4" Type="http://schemas.openxmlformats.org/officeDocument/2006/relationships/image" Target="../media/image2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9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3" name="Google Shape;473;p9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4" name="Google Shape;474;p9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5" name="Google Shape;475;p9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476" name="Google Shape;476;p9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</a:t>
            </a:r>
            <a:r>
              <a:rPr lang="en"/>
              <a:t>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92"/>
          <p:cNvSpPr txBox="1"/>
          <p:nvPr/>
        </p:nvSpPr>
        <p:spPr>
          <a:xfrm>
            <a:off x="265500" y="1626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User Interaction </a:t>
            </a:r>
            <a:endParaRPr b="1" sz="42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10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Options Menu</a:t>
            </a:r>
            <a:endParaRPr/>
          </a:p>
        </p:txBody>
      </p:sp>
      <p:sp>
        <p:nvSpPr>
          <p:cNvPr id="553" name="Google Shape;553;p10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10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5" name="Google Shape;555;p10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10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Steps to implement options menu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1" name="Google Shape;561;p10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2" name="Google Shape;562;p10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XML menu resource (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menu_main.xml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onCreateOptionsMenu()</a:t>
            </a:r>
            <a:r>
              <a:rPr lang="en">
                <a:solidFill>
                  <a:schemeClr val="dk1"/>
                </a:solidFill>
              </a:rPr>
              <a:t> to inflate the menu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en">
                <a:solidFill>
                  <a:schemeClr val="dk1"/>
                </a:solidFill>
              </a:rPr>
              <a:t> attribute or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onOptionsItemSelected()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Method to handle item click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4CAF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63" name="Google Shape;563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6738" y="2977500"/>
            <a:ext cx="6507625" cy="151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10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menu resource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9" name="Google Shape;569;p10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0" name="Google Shape;570;p10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Create menu resource directory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Create XML menu resource (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menu_main.xml</a:t>
            </a:r>
            <a:r>
              <a:rPr lang="en">
                <a:solidFill>
                  <a:schemeClr val="dk1"/>
                </a:solidFill>
              </a:rPr>
              <a:t>) 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Add entry for each menu item (</a:t>
            </a:r>
            <a:r>
              <a:rPr b="1" lang="en">
                <a:solidFill>
                  <a:schemeClr val="dk1"/>
                </a:solidFill>
              </a:rPr>
              <a:t>Settings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b="1" lang="en">
                <a:solidFill>
                  <a:schemeClr val="dk1"/>
                </a:solidFill>
              </a:rPr>
              <a:t>Favorites</a:t>
            </a:r>
            <a:r>
              <a:rPr lang="en">
                <a:solidFill>
                  <a:schemeClr val="dk1"/>
                </a:solidFill>
              </a:rPr>
              <a:t>):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&lt;item  android:id="@+id/option_settings"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android:title="Settings" 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&lt;item  android:id="@+id/option_favorites"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android:title="Favorites" 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10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Inflate options menu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6" name="Google Shape;576;p10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7" name="Google Shape;577;p10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Override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onCreateOptionsMenu()</a:t>
            </a:r>
            <a:r>
              <a:rPr lang="en">
                <a:solidFill>
                  <a:schemeClr val="dk1"/>
                </a:solidFill>
              </a:rPr>
              <a:t> in Activity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boolean onCreateOptionsMenu(Menu menu)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getMenuInflater().inflate(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R.menu.menu_main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menu);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return true;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10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icons for menu items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83" name="Google Shape;583;p10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4" name="Google Shape;584;p105"/>
          <p:cNvSpPr txBox="1"/>
          <p:nvPr>
            <p:ph idx="1" type="body"/>
          </p:nvPr>
        </p:nvSpPr>
        <p:spPr>
          <a:xfrm>
            <a:off x="311700" y="1076275"/>
            <a:ext cx="5655300" cy="39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Right-click </a:t>
            </a:r>
            <a:r>
              <a:rPr b="1" lang="en">
                <a:solidFill>
                  <a:schemeClr val="dk1"/>
                </a:solidFill>
              </a:rPr>
              <a:t>drawable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Choose </a:t>
            </a:r>
            <a:r>
              <a:rPr b="1" lang="en">
                <a:solidFill>
                  <a:schemeClr val="dk1"/>
                </a:solidFill>
              </a:rPr>
              <a:t>New &gt; Image Asset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Choose </a:t>
            </a:r>
            <a:r>
              <a:rPr b="1" lang="en">
                <a:solidFill>
                  <a:schemeClr val="dk1"/>
                </a:solidFill>
              </a:rPr>
              <a:t>Action Bar and Tab Items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Edit the icon name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Click clipart image, and click icon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Click </a:t>
            </a:r>
            <a:r>
              <a:rPr b="1" lang="en">
                <a:solidFill>
                  <a:schemeClr val="dk1"/>
                </a:solidFill>
              </a:rPr>
              <a:t>Next</a:t>
            </a:r>
            <a:r>
              <a:rPr lang="en">
                <a:solidFill>
                  <a:schemeClr val="dk1"/>
                </a:solidFill>
              </a:rPr>
              <a:t>, then </a:t>
            </a:r>
            <a:r>
              <a:rPr b="1" lang="en">
                <a:solidFill>
                  <a:schemeClr val="dk1"/>
                </a:solidFill>
              </a:rPr>
              <a:t>Finish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585" name="Google Shape;585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4100" y="1127850"/>
            <a:ext cx="2947050" cy="271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10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menu item attributes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1" name="Google Shape;591;p10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2" name="Google Shape;592;p106"/>
          <p:cNvSpPr txBox="1"/>
          <p:nvPr>
            <p:ph idx="1" type="body"/>
          </p:nvPr>
        </p:nvSpPr>
        <p:spPr>
          <a:xfrm>
            <a:off x="311700" y="1076275"/>
            <a:ext cx="8520600" cy="39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&lt;item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android:id="@+id/action_favorites"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android:icon="@drawable/ic_favorite"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android:orderInCategory="30"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android:title="@string/action_favorites"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app:showAsAction="ifRoom" /&gt;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10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Override onOptionsItemSelected()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8" name="Google Shape;598;p10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9" name="Google Shape;599;p107"/>
          <p:cNvSpPr txBox="1"/>
          <p:nvPr>
            <p:ph idx="1" type="body"/>
          </p:nvPr>
        </p:nvSpPr>
        <p:spPr>
          <a:xfrm>
            <a:off x="311700" y="1024250"/>
            <a:ext cx="8520600" cy="34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boolean onOptionsItemSelected(MenuItem item)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switch 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item.getItemId()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case R.id.action_settings: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showSettings();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return true;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case R.id.action_favorites: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showFavorites();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return true;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default: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return super.onOptionsItemSelected(item);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endParaRPr sz="1400">
              <a:solidFill>
                <a:srgbClr val="4CAF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10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Contextual Menus</a:t>
            </a:r>
            <a:endParaRPr/>
          </a:p>
        </p:txBody>
      </p:sp>
      <p:sp>
        <p:nvSpPr>
          <p:cNvPr id="605" name="Google Shape;605;p10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0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7" name="Google Shape;607;p10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10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are contextual menus?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3" name="Google Shape;613;p10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4" name="Google Shape;614;p109"/>
          <p:cNvSpPr txBox="1"/>
          <p:nvPr>
            <p:ph idx="1" type="body"/>
          </p:nvPr>
        </p:nvSpPr>
        <p:spPr>
          <a:xfrm>
            <a:off x="311700" y="1076275"/>
            <a:ext cx="8520600" cy="34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Allows users to perform action on selected View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be deployed on any 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Most often used for items in RecyclerView, GridView, or other View collection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11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Types of contextual menus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0" name="Google Shape;620;p1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1" name="Google Shape;621;p110"/>
          <p:cNvSpPr txBox="1"/>
          <p:nvPr>
            <p:ph idx="1" type="body"/>
          </p:nvPr>
        </p:nvSpPr>
        <p:spPr>
          <a:xfrm>
            <a:off x="1149900" y="1000075"/>
            <a:ext cx="7994100" cy="35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Floating c</a:t>
            </a:r>
            <a:r>
              <a:rPr lang="en">
                <a:solidFill>
                  <a:schemeClr val="dk1"/>
                </a:solidFill>
              </a:rPr>
              <a:t>ontext menu—long-press on a View 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User can m</a:t>
            </a:r>
            <a:r>
              <a:rPr lang="en">
                <a:solidFill>
                  <a:schemeClr val="dk1"/>
                </a:solidFill>
              </a:rPr>
              <a:t>odify View or use it in some fashion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User performs action on one View at a time</a:t>
            </a:r>
            <a:endParaRPr sz="1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Contextual action mode—temporary action bar in place of or underneath app bar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Action items affect the selected View element(s)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User can perform action on multiple View elements at once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622" name="Google Shape;622;p110"/>
          <p:cNvPicPr preferRelativeResize="0"/>
          <p:nvPr/>
        </p:nvPicPr>
        <p:blipFill rotWithShape="1">
          <a:blip r:embed="rId3">
            <a:alphaModFix/>
          </a:blip>
          <a:srcRect b="0" l="51169" r="0" t="0"/>
          <a:stretch/>
        </p:blipFill>
        <p:spPr>
          <a:xfrm>
            <a:off x="54275" y="2838700"/>
            <a:ext cx="1027525" cy="178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3" name="Google Shape;623;p110"/>
          <p:cNvPicPr preferRelativeResize="0"/>
          <p:nvPr/>
        </p:nvPicPr>
        <p:blipFill rotWithShape="1">
          <a:blip r:embed="rId3">
            <a:alphaModFix/>
          </a:blip>
          <a:srcRect b="0" l="0" r="51169" t="0"/>
          <a:stretch/>
        </p:blipFill>
        <p:spPr>
          <a:xfrm>
            <a:off x="54275" y="1007125"/>
            <a:ext cx="1027525" cy="178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93"/>
          <p:cNvSpPr txBox="1"/>
          <p:nvPr>
            <p:ph type="ctrTitle"/>
          </p:nvPr>
        </p:nvSpPr>
        <p:spPr>
          <a:xfrm>
            <a:off x="311700" y="1950996"/>
            <a:ext cx="8520600" cy="80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4.3 Menus and pickers</a:t>
            </a:r>
            <a:endParaRPr/>
          </a:p>
        </p:txBody>
      </p:sp>
      <p:sp>
        <p:nvSpPr>
          <p:cNvPr id="483" name="Google Shape;483;p9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1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Floating Context Menu</a:t>
            </a:r>
            <a:endParaRPr/>
          </a:p>
        </p:txBody>
      </p:sp>
      <p:sp>
        <p:nvSpPr>
          <p:cNvPr id="629" name="Google Shape;629;p1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1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1" name="Google Shape;631;p1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112"/>
          <p:cNvSpPr txBox="1"/>
          <p:nvPr>
            <p:ph type="title"/>
          </p:nvPr>
        </p:nvSpPr>
        <p:spPr>
          <a:xfrm>
            <a:off x="311700" y="170825"/>
            <a:ext cx="159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Steps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7" name="Google Shape;637;p1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8" name="Google Shape;638;p112"/>
          <p:cNvSpPr txBox="1"/>
          <p:nvPr>
            <p:ph idx="1" type="body"/>
          </p:nvPr>
        </p:nvSpPr>
        <p:spPr>
          <a:xfrm>
            <a:off x="0" y="2199650"/>
            <a:ext cx="9088200" cy="22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Create XML menu resource file and assign appearance and position attributes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Register View using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registerForContextMenu()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Implement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onCreateContextMenu()</a:t>
            </a:r>
            <a:r>
              <a:rPr lang="en" sz="1800">
                <a:solidFill>
                  <a:schemeClr val="dk1"/>
                </a:solidFill>
              </a:rPr>
              <a:t> in Activity to inflate menu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Implement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onContextItemSelected()</a:t>
            </a:r>
            <a:r>
              <a:rPr lang="en" sz="1800">
                <a:solidFill>
                  <a:schemeClr val="dk1"/>
                </a:solidFill>
              </a:rPr>
              <a:t> to handle menu item clicks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Create method to perform action for each context menu item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639" name="Google Shape;639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5375" y="94613"/>
            <a:ext cx="5848350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11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menu resource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5" name="Google Shape;645;p1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6" name="Google Shape;646;p113"/>
          <p:cNvSpPr txBox="1"/>
          <p:nvPr>
            <p:ph idx="1" type="body"/>
          </p:nvPr>
        </p:nvSpPr>
        <p:spPr>
          <a:xfrm>
            <a:off x="83100" y="964100"/>
            <a:ext cx="8520600" cy="36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Create XML menu resource (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menu_context.xml</a:t>
            </a:r>
            <a:r>
              <a:rPr lang="en">
                <a:solidFill>
                  <a:schemeClr val="dk1"/>
                </a:solidFill>
              </a:rPr>
              <a:t>)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&lt;item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android:id="@+id/context_edit"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android:title="Edit"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android:orderInCategory="10"/&gt;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&lt;item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android:id="@+id/context_share"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android:title="Share"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android:orderInCategory="20"/&gt;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11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 view to a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context menu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2" name="Google Shape;652;p1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3" name="Google Shape;653;p114"/>
          <p:cNvSpPr txBox="1"/>
          <p:nvPr>
            <p:ph idx="1" type="body"/>
          </p:nvPr>
        </p:nvSpPr>
        <p:spPr>
          <a:xfrm>
            <a:off x="83100" y="1192700"/>
            <a:ext cx="8937900" cy="31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 onCreate() of the Activity: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en"/>
              <a:t>Register </a:t>
            </a:r>
            <a:r>
              <a:rPr lang="en" u="sng">
                <a:solidFill>
                  <a:schemeClr val="hlink"/>
                </a:solidFill>
                <a:hlinkClick r:id="rId3"/>
              </a:rPr>
              <a:t>View.OnCreateContextMenuListener</a:t>
            </a:r>
            <a:r>
              <a:rPr lang="en"/>
              <a:t> to View: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TextView article_text = findViewById(R.id.article);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registerForContextMenu(article_text);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11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onCreateContextMenu() onCreateContextMenu() method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9" name="Google Shape;659;p1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0" name="Google Shape;660;p115"/>
          <p:cNvSpPr txBox="1"/>
          <p:nvPr>
            <p:ph idx="1" type="body"/>
          </p:nvPr>
        </p:nvSpPr>
        <p:spPr>
          <a:xfrm>
            <a:off x="70450" y="1192700"/>
            <a:ext cx="8761800" cy="32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en"/>
              <a:t>Specify which context menu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onCreateContextMenu(ContextMenu menu, View v,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ContextMenu.ContextMenuInfo menuInfo)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super.onCreateContextMenu(menu, v, menuInfo);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MenuInflater inflater = getMenuInflater();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inflater.inflate(R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.menu.menu_context, menu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11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onContextItemSelected() onCreateContextMenu() method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66" name="Google Shape;666;p1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7" name="Google Shape;667;p116"/>
          <p:cNvSpPr txBox="1"/>
          <p:nvPr>
            <p:ph idx="1" type="body"/>
          </p:nvPr>
        </p:nvSpPr>
        <p:spPr>
          <a:xfrm>
            <a:off x="311700" y="982350"/>
            <a:ext cx="8520600" cy="33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boolean onContextItemSelected(MenuItem item)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switch 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item.getItemId()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case R.id.context_edit: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editNote();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return true;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case R.id.context_share: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shareNote();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return true;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default: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return super.onContextItemSelected(item);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8" name="Google Shape;668;p116"/>
          <p:cNvSpPr/>
          <p:nvPr/>
        </p:nvSpPr>
        <p:spPr>
          <a:xfrm>
            <a:off x="9591575" y="3130300"/>
            <a:ext cx="2102400" cy="471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The view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69" name="Google Shape;669;p116"/>
          <p:cNvCxnSpPr>
            <a:stCxn id="668" idx="2"/>
          </p:cNvCxnSpPr>
          <p:nvPr/>
        </p:nvCxnSpPr>
        <p:spPr>
          <a:xfrm rot="5400000">
            <a:off x="9709925" y="2965450"/>
            <a:ext cx="296100" cy="15696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1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Contextual Action Bar</a:t>
            </a:r>
            <a:endParaRPr/>
          </a:p>
        </p:txBody>
      </p:sp>
      <p:sp>
        <p:nvSpPr>
          <p:cNvPr id="675" name="Google Shape;675;p1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1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7" name="Google Shape;677;p1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11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Action Mode?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3" name="Google Shape;683;p1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4" name="Google Shape;684;p118"/>
          <p:cNvSpPr txBox="1"/>
          <p:nvPr>
            <p:ph idx="1" type="body"/>
          </p:nvPr>
        </p:nvSpPr>
        <p:spPr>
          <a:xfrm>
            <a:off x="152400" y="1058588"/>
            <a:ext cx="8520600" cy="21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UI mode that lets you replace parts of normal UI interactions temporarily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example: Selecting a section of text or long-pressing an item could trigger action mode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11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Action mode has a lifecycle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0" name="Google Shape;690;p1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1" name="Google Shape;691;p119"/>
          <p:cNvSpPr txBox="1"/>
          <p:nvPr>
            <p:ph idx="1" type="body"/>
          </p:nvPr>
        </p:nvSpPr>
        <p:spPr>
          <a:xfrm>
            <a:off x="83100" y="923875"/>
            <a:ext cx="9025800" cy="3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Start it with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startActionMode()</a:t>
            </a:r>
            <a:r>
              <a:rPr lang="en" sz="1800"/>
              <a:t>, for example, in the listener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ActionMode.Callback</a:t>
            </a:r>
            <a:r>
              <a:rPr lang="en" sz="1800"/>
              <a:t> interface provides lifecycle methods you override:</a:t>
            </a:r>
            <a:endParaRPr sz="1800"/>
          </a:p>
          <a:p>
            <a:pPr indent="-342900" lvl="0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onCreateActionMode(ActionMode, Menu)</a:t>
            </a:r>
            <a:r>
              <a:rPr lang="en" sz="1800"/>
              <a:t> once on initial creation</a:t>
            </a:r>
            <a:endParaRPr sz="1800"/>
          </a:p>
          <a:p>
            <a:pPr indent="-342900" lvl="0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onPrepareActionMode(ActionMode, Menu)</a:t>
            </a:r>
            <a:r>
              <a:rPr lang="en" sz="1800"/>
              <a:t> after creation and any time </a:t>
            </a:r>
            <a:r>
              <a:rPr lang="en" sz="1800" u="sng">
                <a:solidFill>
                  <a:schemeClr val="hlink"/>
                </a:solidFill>
                <a:hlinkClick r:id="rId7"/>
              </a:rPr>
              <a:t>ActionMode</a:t>
            </a:r>
            <a:r>
              <a:rPr lang="en" sz="1800"/>
              <a:t> is invalidated</a:t>
            </a:r>
            <a:endParaRPr sz="1800"/>
          </a:p>
          <a:p>
            <a:pPr indent="-342900" lvl="0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8"/>
              </a:rPr>
              <a:t>onActionItemClicked(ActionMode, MenuItem)</a:t>
            </a:r>
            <a:r>
              <a:rPr lang="en" sz="1800"/>
              <a:t> any time contextual action button is clicked</a:t>
            </a:r>
            <a:endParaRPr sz="1800"/>
          </a:p>
          <a:p>
            <a:pPr indent="-342900" lvl="0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9"/>
              </a:rPr>
              <a:t>onDestroyActionMode(ActionMode)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/>
              <a:t>when action mode is closed</a:t>
            </a:r>
            <a:endParaRPr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12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 contextual action bar?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7" name="Google Shape;697;p1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8" name="Google Shape;698;p120"/>
          <p:cNvSpPr txBox="1"/>
          <p:nvPr>
            <p:ph idx="1" type="body"/>
          </p:nvPr>
        </p:nvSpPr>
        <p:spPr>
          <a:xfrm>
            <a:off x="311700" y="1076275"/>
            <a:ext cx="8520600" cy="35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Long-press on View shows contextual action bar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Contextual action bar with actions</a:t>
            </a:r>
            <a:endParaRPr/>
          </a:p>
          <a:p>
            <a:pPr indent="-355600" lvl="1" marL="914400" rtl="0" algn="l">
              <a:spcBef>
                <a:spcPts val="500"/>
              </a:spcBef>
              <a:spcAft>
                <a:spcPts val="0"/>
              </a:spcAft>
              <a:buSzPts val="2000"/>
              <a:buChar char="○"/>
            </a:pPr>
            <a:r>
              <a:rPr b="1" lang="en"/>
              <a:t>Edit</a:t>
            </a:r>
            <a:r>
              <a:rPr lang="en"/>
              <a:t>, </a:t>
            </a:r>
            <a:r>
              <a:rPr b="1" lang="en"/>
              <a:t>Share</a:t>
            </a:r>
            <a:r>
              <a:rPr lang="en"/>
              <a:t>, and </a:t>
            </a:r>
            <a:r>
              <a:rPr b="1" lang="en"/>
              <a:t>Delete</a:t>
            </a:r>
            <a:endParaRPr b="1"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Done (left arrow icon) on left side</a:t>
            </a:r>
            <a:endParaRPr/>
          </a:p>
          <a:p>
            <a:pPr indent="-355600" lvl="1" marL="914400" rtl="0" algn="l">
              <a:spcBef>
                <a:spcPts val="5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Action bar is available until user taps Done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View on which long press triggers </a:t>
            </a:r>
            <a:br>
              <a:rPr lang="en"/>
            </a:br>
            <a:r>
              <a:rPr lang="en"/>
              <a:t>contextual action bar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699" name="Google Shape;699;p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8125" y="1698825"/>
            <a:ext cx="2048800" cy="285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9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9" name="Google Shape;489;p94"/>
          <p:cNvSpPr txBox="1"/>
          <p:nvPr>
            <p:ph idx="1" type="body"/>
          </p:nvPr>
        </p:nvSpPr>
        <p:spPr>
          <a:xfrm>
            <a:off x="311700" y="1075400"/>
            <a:ext cx="8398800" cy="33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Overview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App Bar with Options Menu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Contextual menus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Popup menus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Dialogs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Pickers</a:t>
            </a:r>
            <a:endParaRPr/>
          </a:p>
        </p:txBody>
      </p:sp>
      <p:sp>
        <p:nvSpPr>
          <p:cNvPr id="490" name="Google Shape;490;p9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2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Steps for contextual action bar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5" name="Google Shape;705;p1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6" name="Google Shape;706;p121"/>
          <p:cNvSpPr txBox="1"/>
          <p:nvPr>
            <p:ph idx="1" type="body"/>
          </p:nvPr>
        </p:nvSpPr>
        <p:spPr>
          <a:xfrm>
            <a:off x="56350" y="2786063"/>
            <a:ext cx="8520600" cy="16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 startAt="3"/>
            </a:pPr>
            <a:r>
              <a:rPr lang="en" sz="1800">
                <a:solidFill>
                  <a:schemeClr val="dk1"/>
                </a:solidFill>
              </a:rPr>
              <a:t>Implement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ActionMode.Callback</a:t>
            </a:r>
            <a:r>
              <a:rPr lang="en" sz="1800">
                <a:solidFill>
                  <a:schemeClr val="dk1"/>
                </a:solidFill>
              </a:rPr>
              <a:t> interface to handle ActionMode lifecycle; include action for menu item click in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onActionItemClicked()</a:t>
            </a:r>
            <a:r>
              <a:rPr lang="en" sz="1800">
                <a:solidFill>
                  <a:schemeClr val="dk1"/>
                </a:solidFill>
              </a:rPr>
              <a:t> callback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 startAt="3"/>
            </a:pPr>
            <a:r>
              <a:rPr lang="en" sz="1800">
                <a:solidFill>
                  <a:schemeClr val="dk1"/>
                </a:solidFill>
              </a:rPr>
              <a:t>Create method to perform action for each context menu item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707" name="Google Shape;707;p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7113" y="1027393"/>
            <a:ext cx="4655226" cy="2174075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Google Shape;708;p121"/>
          <p:cNvSpPr txBox="1"/>
          <p:nvPr>
            <p:ph idx="1" type="body"/>
          </p:nvPr>
        </p:nvSpPr>
        <p:spPr>
          <a:xfrm>
            <a:off x="56350" y="1148400"/>
            <a:ext cx="4607100" cy="16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Create XML menu resource file and assign icons for items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setOnLongClickListener()</a:t>
            </a:r>
            <a:r>
              <a:rPr lang="en" sz="1800">
                <a:solidFill>
                  <a:schemeClr val="dk1"/>
                </a:solidFill>
              </a:rPr>
              <a:t> on View that triggers contextual action 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bar and call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startActionMode()</a:t>
            </a:r>
            <a:r>
              <a:rPr lang="en" sz="1800">
                <a:solidFill>
                  <a:schemeClr val="dk1"/>
                </a:solidFill>
              </a:rPr>
              <a:t> to handle click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12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setOnLongClickListener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14" name="Google Shape;714;p1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5" name="Google Shape;715;p122"/>
          <p:cNvSpPr txBox="1"/>
          <p:nvPr>
            <p:ph idx="1" type="body"/>
          </p:nvPr>
        </p:nvSpPr>
        <p:spPr>
          <a:xfrm>
            <a:off x="86275" y="981350"/>
            <a:ext cx="8520600" cy="38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 ActionMode mActionMode;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In onCreate():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View view = findViewById(article);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view.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setOnLongClickListener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(new View.OnLongClickListener() {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public boolean onLongClick(View view) {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if (mActionMode != null) return false;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mActionMode = 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MainActivity.this.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startActionMode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4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mActionModeCallback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view.setSelected(true);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return true;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});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12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mActionModeCallback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1" name="Google Shape;721;p1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2" name="Google Shape;722;p123"/>
          <p:cNvSpPr txBox="1"/>
          <p:nvPr>
            <p:ph idx="1" type="body"/>
          </p:nvPr>
        </p:nvSpPr>
        <p:spPr>
          <a:xfrm>
            <a:off x="372600" y="1199750"/>
            <a:ext cx="8520600" cy="33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ActionMode.Callback mActionModeCallback =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new ActionMode.Callback()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// Implement action mode callbacks here.</a:t>
            </a:r>
            <a:endParaRPr sz="18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12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onCreateActionMode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8" name="Google Shape;728;p1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9" name="Google Shape;729;p124"/>
          <p:cNvSpPr txBox="1"/>
          <p:nvPr>
            <p:ph idx="1" type="body"/>
          </p:nvPr>
        </p:nvSpPr>
        <p:spPr>
          <a:xfrm>
            <a:off x="311700" y="1192700"/>
            <a:ext cx="8520600" cy="32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boolean onCreateActionMode(ActionMode mode, Menu menu)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MenuInflater inflater = mode.getMenuInflater();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inflater.inflate(R.menu.menu_context, menu);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return true;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12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onPrepareActionMode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35" name="Google Shape;735;p1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6" name="Google Shape;736;p125"/>
          <p:cNvSpPr txBox="1"/>
          <p:nvPr>
            <p:ph idx="1" type="body"/>
          </p:nvPr>
        </p:nvSpPr>
        <p:spPr>
          <a:xfrm>
            <a:off x="83100" y="1192700"/>
            <a:ext cx="8520600" cy="11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Called each time action mode is shown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Always called after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onCreateActionMode</a:t>
            </a:r>
            <a:r>
              <a:rPr lang="en" sz="1800"/>
              <a:t>, but may be called multiple times if action mode is invalidated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7" name="Google Shape;737;p125"/>
          <p:cNvSpPr txBox="1"/>
          <p:nvPr/>
        </p:nvSpPr>
        <p:spPr>
          <a:xfrm>
            <a:off x="523025" y="2539225"/>
            <a:ext cx="8585700" cy="17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public boolean onPrepareActionMode(ActionMode mode, Menu menu) {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 return false; // Return false if nothing is done.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12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onActionItemClicked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3" name="Google Shape;743;p1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4" name="Google Shape;744;p126"/>
          <p:cNvSpPr txBox="1"/>
          <p:nvPr>
            <p:ph idx="1" type="body"/>
          </p:nvPr>
        </p:nvSpPr>
        <p:spPr>
          <a:xfrm>
            <a:off x="63400" y="1013425"/>
            <a:ext cx="9038400" cy="38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Called when users selects an action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Handle clicks </a:t>
            </a:r>
            <a:r>
              <a:rPr lang="en" sz="1800">
                <a:solidFill>
                  <a:schemeClr val="dk1"/>
                </a:solidFill>
              </a:rPr>
              <a:t>in this method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public boolean onActionItemClicked(ActionMode mode, MenuItem item) 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switch (item.getItemId()) 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case R.id.action_share: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 // Perform action for the Share menu item.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 mode.finish(); // Action picked, so close the action bar.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 return true;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default: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 return false;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12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onDestroyActionMode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50" name="Google Shape;750;p1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1" name="Google Shape;751;p127"/>
          <p:cNvSpPr txBox="1"/>
          <p:nvPr>
            <p:ph idx="1" type="body"/>
          </p:nvPr>
        </p:nvSpPr>
        <p:spPr>
          <a:xfrm>
            <a:off x="311700" y="1040300"/>
            <a:ext cx="8520600" cy="34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Called when user exits the action mode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onDestroyActionMode(ActionMode mode)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mActionMode = null;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12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Popup Menu</a:t>
            </a:r>
            <a:endParaRPr/>
          </a:p>
        </p:txBody>
      </p:sp>
      <p:sp>
        <p:nvSpPr>
          <p:cNvPr id="757" name="Google Shape;757;p12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1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9" name="Google Shape;759;p12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12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 popup menu?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65" name="Google Shape;765;p1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6" name="Google Shape;766;p129"/>
          <p:cNvSpPr txBox="1"/>
          <p:nvPr>
            <p:ph idx="1" type="body"/>
          </p:nvPr>
        </p:nvSpPr>
        <p:spPr>
          <a:xfrm>
            <a:off x="311700" y="1076275"/>
            <a:ext cx="8520600" cy="34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Vertical list of items anchored to a 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Typically anchored to a visible icon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Actions should not directly affect view content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Options menu overflow icon that opens options menu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In email app, </a:t>
            </a:r>
            <a:r>
              <a:rPr b="1" lang="en"/>
              <a:t>Reply All</a:t>
            </a:r>
            <a:r>
              <a:rPr lang="en"/>
              <a:t> and </a:t>
            </a:r>
            <a:r>
              <a:rPr b="1" lang="en"/>
              <a:t>Forward</a:t>
            </a:r>
            <a:r>
              <a:rPr lang="en"/>
              <a:t> relate to email message but don’t affect or act on message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767" name="Google Shape;767;p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8155" y="1062825"/>
            <a:ext cx="1734450" cy="12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130"/>
          <p:cNvSpPr txBox="1"/>
          <p:nvPr>
            <p:ph type="title"/>
          </p:nvPr>
        </p:nvSpPr>
        <p:spPr>
          <a:xfrm>
            <a:off x="311700" y="170825"/>
            <a:ext cx="160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73" name="Google Shape;773;p1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4" name="Google Shape;774;p130"/>
          <p:cNvSpPr txBox="1"/>
          <p:nvPr>
            <p:ph idx="1" type="body"/>
          </p:nvPr>
        </p:nvSpPr>
        <p:spPr>
          <a:xfrm>
            <a:off x="235500" y="1894850"/>
            <a:ext cx="89835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Create XML menu resource file and assign appearance and position attributes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Add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ImageButton</a:t>
            </a:r>
            <a:r>
              <a:rPr lang="en" sz="1800">
                <a:solidFill>
                  <a:schemeClr val="dk1"/>
                </a:solidFill>
              </a:rPr>
              <a:t> for the popup menu icon in the XML activity layout file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Assign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onClickListener</a:t>
            </a:r>
            <a:r>
              <a:rPr lang="en" sz="1800">
                <a:solidFill>
                  <a:schemeClr val="dk1"/>
                </a:solidFill>
              </a:rPr>
              <a:t> to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ImageButton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Override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onClick()</a:t>
            </a:r>
            <a:r>
              <a:rPr lang="en" sz="1800">
                <a:solidFill>
                  <a:schemeClr val="dk1"/>
                </a:solidFill>
              </a:rPr>
              <a:t> to inflate the popup and register it with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onMenuItemClickListener()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Implement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onMenuItemClick()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Create a method to perform an action for each popup menu item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775" name="Google Shape;775;p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650" y="170825"/>
            <a:ext cx="5695950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9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496" name="Google Shape;496;p9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9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8" name="Google Shape;498;p9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13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ImageButton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81" name="Google Shape;781;p1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2" name="Google Shape;782;p131"/>
          <p:cNvSpPr txBox="1"/>
          <p:nvPr>
            <p:ph idx="1" type="body"/>
          </p:nvPr>
        </p:nvSpPr>
        <p:spPr>
          <a:xfrm>
            <a:off x="311700" y="1192700"/>
            <a:ext cx="8520600" cy="32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&lt;ImageButton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android:layout_width="wrap_content"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android:layout_height="wrap_content"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android:id="@+id/button_popup"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android:src="@drawable/@drawable/ic_action_popup"/&gt;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83" name="Google Shape;783;p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600" y="1192688"/>
            <a:ext cx="350025" cy="48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13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Assign onClickListener to button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89" name="Google Shape;789;p1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0" name="Google Shape;790;p132"/>
          <p:cNvSpPr txBox="1"/>
          <p:nvPr>
            <p:ph idx="1" type="body"/>
          </p:nvPr>
        </p:nvSpPr>
        <p:spPr>
          <a:xfrm>
            <a:off x="327225" y="1192700"/>
            <a:ext cx="8988900" cy="3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 ImageButton mButton = 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(ImageButton) findViewById(R.id.button_popup);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In onCreate():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mButton.setOnClickListener(new View.OnClickListener()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// define onClick</a:t>
            </a:r>
            <a:endParaRPr sz="18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13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onClick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96" name="Google Shape;796;p1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7" name="Google Shape;797;p133"/>
          <p:cNvSpPr txBox="1"/>
          <p:nvPr>
            <p:ph idx="1" type="body"/>
          </p:nvPr>
        </p:nvSpPr>
        <p:spPr>
          <a:xfrm>
            <a:off x="311700" y="1040300"/>
            <a:ext cx="8709300" cy="35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(View v)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PopupMenu popup = new PopupMenu(MainActivity.this, mButton);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popup.getMenuInflater().inflate(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R.menu.menu_popup, popup.getMenu());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popup.setOnMenuItemClickListener(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new PopupMenu.OnMenuItemClickListener()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8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// implement click listener.</a:t>
            </a:r>
            <a:endParaRPr sz="18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});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popup.show();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13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onMenuItemClick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3" name="Google Shape;803;p1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4" name="Google Shape;804;p134"/>
          <p:cNvSpPr txBox="1"/>
          <p:nvPr>
            <p:ph idx="1" type="body"/>
          </p:nvPr>
        </p:nvSpPr>
        <p:spPr>
          <a:xfrm>
            <a:off x="311700" y="1040300"/>
            <a:ext cx="8520600" cy="35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boolean onMenuItemClick(MenuItem item)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switch (item.getItemId())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case R.id.option_forward: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// Implement code for Forward button.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return true;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default: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return false;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135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Dialogs</a:t>
            </a:r>
            <a:endParaRPr/>
          </a:p>
        </p:txBody>
      </p:sp>
      <p:sp>
        <p:nvSpPr>
          <p:cNvPr id="810" name="Google Shape;810;p1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1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136"/>
          <p:cNvSpPr txBox="1"/>
          <p:nvPr/>
        </p:nvSpPr>
        <p:spPr>
          <a:xfrm>
            <a:off x="2581138" y="4153193"/>
            <a:ext cx="1956300" cy="43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DatePickerDialog</a:t>
            </a:r>
            <a:endParaRPr sz="1800"/>
          </a:p>
        </p:txBody>
      </p:sp>
      <p:sp>
        <p:nvSpPr>
          <p:cNvPr id="817" name="Google Shape;817;p136"/>
          <p:cNvSpPr txBox="1"/>
          <p:nvPr/>
        </p:nvSpPr>
        <p:spPr>
          <a:xfrm>
            <a:off x="371750" y="4166725"/>
            <a:ext cx="2093400" cy="39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TimePickerDialog</a:t>
            </a:r>
            <a:endParaRPr sz="1800"/>
          </a:p>
        </p:txBody>
      </p:sp>
      <p:sp>
        <p:nvSpPr>
          <p:cNvPr id="818" name="Google Shape;818;p13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Dialogs</a:t>
            </a:r>
            <a:endParaRPr/>
          </a:p>
        </p:txBody>
      </p:sp>
      <p:sp>
        <p:nvSpPr>
          <p:cNvPr id="819" name="Google Shape;819;p1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0" name="Google Shape;820;p136"/>
          <p:cNvSpPr txBox="1"/>
          <p:nvPr>
            <p:ph idx="1" type="body"/>
          </p:nvPr>
        </p:nvSpPr>
        <p:spPr>
          <a:xfrm>
            <a:off x="311700" y="923875"/>
            <a:ext cx="5210400" cy="16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Dialog</a:t>
            </a:r>
            <a:r>
              <a:rPr lang="en"/>
              <a:t> appears on top, interrupting flow of Activity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Requires user action to dismiss</a:t>
            </a:r>
            <a:endParaRPr/>
          </a:p>
        </p:txBody>
      </p:sp>
      <p:pic>
        <p:nvPicPr>
          <p:cNvPr id="821" name="Google Shape;821;p1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18300" y="1461347"/>
            <a:ext cx="3526700" cy="155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2" name="Google Shape;822;p136"/>
          <p:cNvPicPr preferRelativeResize="0"/>
          <p:nvPr/>
        </p:nvPicPr>
        <p:blipFill rotWithShape="1">
          <a:blip r:embed="rId7">
            <a:alphaModFix/>
          </a:blip>
          <a:srcRect b="0" l="0" r="51669" t="0"/>
          <a:stretch/>
        </p:blipFill>
        <p:spPr>
          <a:xfrm>
            <a:off x="6545150" y="2231464"/>
            <a:ext cx="1001450" cy="179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3" name="Google Shape;823;p136"/>
          <p:cNvPicPr preferRelativeResize="0"/>
          <p:nvPr/>
        </p:nvPicPr>
        <p:blipFill rotWithShape="1">
          <a:blip r:embed="rId7">
            <a:alphaModFix/>
          </a:blip>
          <a:srcRect b="12880" l="51669" r="0" t="9762"/>
          <a:stretch/>
        </p:blipFill>
        <p:spPr>
          <a:xfrm>
            <a:off x="2901076" y="2604550"/>
            <a:ext cx="1121912" cy="1551425"/>
          </a:xfrm>
          <a:prstGeom prst="rect">
            <a:avLst/>
          </a:prstGeom>
          <a:noFill/>
          <a:ln>
            <a:noFill/>
          </a:ln>
        </p:spPr>
      </p:pic>
      <p:sp>
        <p:nvSpPr>
          <p:cNvPr id="824" name="Google Shape;824;p136"/>
          <p:cNvSpPr txBox="1"/>
          <p:nvPr/>
        </p:nvSpPr>
        <p:spPr>
          <a:xfrm>
            <a:off x="6347900" y="4143925"/>
            <a:ext cx="1719000" cy="43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8"/>
              </a:rPr>
              <a:t>AlertDialog</a:t>
            </a:r>
            <a:endParaRPr sz="1800"/>
          </a:p>
        </p:txBody>
      </p:sp>
      <p:pic>
        <p:nvPicPr>
          <p:cNvPr id="825" name="Google Shape;825;p136"/>
          <p:cNvPicPr preferRelativeResize="0"/>
          <p:nvPr/>
        </p:nvPicPr>
        <p:blipFill rotWithShape="1">
          <a:blip r:embed="rId9">
            <a:alphaModFix/>
          </a:blip>
          <a:srcRect b="8136" l="54408" r="3540" t="8751"/>
          <a:stretch/>
        </p:blipFill>
        <p:spPr>
          <a:xfrm>
            <a:off x="851550" y="2636537"/>
            <a:ext cx="1168182" cy="155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13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AlertDialog</a:t>
            </a:r>
            <a:endParaRPr/>
          </a:p>
        </p:txBody>
      </p:sp>
      <p:sp>
        <p:nvSpPr>
          <p:cNvPr id="831" name="Google Shape;831;p1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2" name="Google Shape;832;p137"/>
          <p:cNvSpPr txBox="1"/>
          <p:nvPr>
            <p:ph idx="1" type="body"/>
          </p:nvPr>
        </p:nvSpPr>
        <p:spPr>
          <a:xfrm>
            <a:off x="311700" y="1076275"/>
            <a:ext cx="453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AlertDialog</a:t>
            </a:r>
            <a:r>
              <a:rPr lang="en"/>
              <a:t> can show: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Title (optional)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Content area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Action buttons</a:t>
            </a:r>
            <a:endParaRPr/>
          </a:p>
        </p:txBody>
      </p:sp>
      <p:pic>
        <p:nvPicPr>
          <p:cNvPr id="833" name="Google Shape;833;p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8350" y="1236525"/>
            <a:ext cx="4810125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13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the AlertDialog</a:t>
            </a:r>
            <a:endParaRPr/>
          </a:p>
        </p:txBody>
      </p:sp>
      <p:sp>
        <p:nvSpPr>
          <p:cNvPr id="839" name="Google Shape;839;p138"/>
          <p:cNvSpPr txBox="1"/>
          <p:nvPr>
            <p:ph idx="1" type="body"/>
          </p:nvPr>
        </p:nvSpPr>
        <p:spPr>
          <a:xfrm>
            <a:off x="311700" y="1076275"/>
            <a:ext cx="8520600" cy="35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AlertDialog.Builder</a:t>
            </a:r>
            <a:r>
              <a:rPr lang="en"/>
              <a:t> to build alert dialog and set attributes: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public void onClickShowAlert(View view) {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AlertDialog.Builder alertDialog = new           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              AlertDialog.Builder(MainActivity.this);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alertDialog.setTitle("Connect to Provider");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alertDialog.setMessage(R.string.alert_message);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Code to set buttons goes here.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0" name="Google Shape;840;p1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13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</a:t>
            </a:r>
            <a:r>
              <a:rPr lang="en"/>
              <a:t> the button actions</a:t>
            </a:r>
            <a:endParaRPr/>
          </a:p>
        </p:txBody>
      </p:sp>
      <p:sp>
        <p:nvSpPr>
          <p:cNvPr id="846" name="Google Shape;846;p139"/>
          <p:cNvSpPr txBox="1"/>
          <p:nvPr>
            <p:ph idx="1" type="body"/>
          </p:nvPr>
        </p:nvSpPr>
        <p:spPr>
          <a:xfrm>
            <a:off x="311700" y="1076275"/>
            <a:ext cx="8709600" cy="3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alertDialog.setPositiveButton()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alertDialog.setNeutralButton()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alertDialog.setNegativeButton()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7" name="Google Shape;847;p1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14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alertDialog code example</a:t>
            </a:r>
            <a:endParaRPr/>
          </a:p>
        </p:txBody>
      </p:sp>
      <p:sp>
        <p:nvSpPr>
          <p:cNvPr id="853" name="Google Shape;853;p14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alertDialog.setPositiveButton(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       "OK", newDialogInterface.OnClickListener()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public void onClick(DialogInterface dialog, int which)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// User clicked OK button.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Same pattern for setNegativeButton() and setNeutralButton()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4" name="Google Shape;854;p1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3" name="Google Shape;503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2225" y="1699200"/>
            <a:ext cx="5094850" cy="26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96"/>
          <p:cNvSpPr txBox="1"/>
          <p:nvPr>
            <p:ph idx="1" type="body"/>
          </p:nvPr>
        </p:nvSpPr>
        <p:spPr>
          <a:xfrm>
            <a:off x="311700" y="1113675"/>
            <a:ext cx="38031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App bar with options menu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Context menu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Contextual action bar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Popup menu</a:t>
            </a:r>
            <a:endParaRPr sz="1600">
              <a:solidFill>
                <a:srgbClr val="4CAF50"/>
              </a:solidFill>
            </a:endParaRPr>
          </a:p>
        </p:txBody>
      </p:sp>
      <p:sp>
        <p:nvSpPr>
          <p:cNvPr id="505" name="Google Shape;505;p9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Types of Menus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6" name="Google Shape;506;p9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141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Pickers</a:t>
            </a:r>
            <a:endParaRPr/>
          </a:p>
        </p:txBody>
      </p:sp>
      <p:sp>
        <p:nvSpPr>
          <p:cNvPr id="860" name="Google Shape;860;p14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1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14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Pickers</a:t>
            </a:r>
            <a:endParaRPr/>
          </a:p>
        </p:txBody>
      </p:sp>
      <p:sp>
        <p:nvSpPr>
          <p:cNvPr id="867" name="Google Shape;867;p1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8" name="Google Shape;868;p142"/>
          <p:cNvSpPr txBox="1"/>
          <p:nvPr/>
        </p:nvSpPr>
        <p:spPr>
          <a:xfrm>
            <a:off x="358175" y="1303775"/>
            <a:ext cx="4197900" cy="30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142"/>
          <p:cNvSpPr txBox="1"/>
          <p:nvPr>
            <p:ph idx="1" type="body"/>
          </p:nvPr>
        </p:nvSpPr>
        <p:spPr>
          <a:xfrm>
            <a:off x="311700" y="1076275"/>
            <a:ext cx="419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DatePickerDialog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TimePickerDialog</a:t>
            </a:r>
            <a:endParaRPr/>
          </a:p>
        </p:txBody>
      </p:sp>
      <p:pic>
        <p:nvPicPr>
          <p:cNvPr id="870" name="Google Shape;870;p1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5500" y="1317488"/>
            <a:ext cx="4238625" cy="28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1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Pickers use fragments</a:t>
            </a:r>
            <a:endParaRPr/>
          </a:p>
        </p:txBody>
      </p:sp>
      <p:sp>
        <p:nvSpPr>
          <p:cNvPr id="876" name="Google Shape;876;p143"/>
          <p:cNvSpPr txBox="1"/>
          <p:nvPr>
            <p:ph idx="1" type="body"/>
          </p:nvPr>
        </p:nvSpPr>
        <p:spPr>
          <a:xfrm>
            <a:off x="311700" y="1076275"/>
            <a:ext cx="5989800" cy="3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</a:t>
            </a:r>
            <a:r>
              <a:rPr lang="en" u="sng">
                <a:solidFill>
                  <a:schemeClr val="accent5"/>
                </a:solidFill>
                <a:hlinkClick r:id="rId3"/>
              </a:rPr>
              <a:t>DialogFragment</a:t>
            </a:r>
            <a:r>
              <a:rPr lang="en"/>
              <a:t> to show a picker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DialogFragment is a window that floats on top of Activity window</a:t>
            </a:r>
            <a:endParaRPr/>
          </a:p>
        </p:txBody>
      </p:sp>
      <p:sp>
        <p:nvSpPr>
          <p:cNvPr id="877" name="Google Shape;877;p1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78" name="Google Shape;878;p1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6675" y="1127125"/>
            <a:ext cx="2438400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1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fragments</a:t>
            </a:r>
            <a:endParaRPr/>
          </a:p>
        </p:txBody>
      </p:sp>
      <p:sp>
        <p:nvSpPr>
          <p:cNvPr id="884" name="Google Shape;884;p144"/>
          <p:cNvSpPr txBox="1"/>
          <p:nvPr>
            <p:ph idx="1" type="body"/>
          </p:nvPr>
        </p:nvSpPr>
        <p:spPr>
          <a:xfrm>
            <a:off x="311700" y="1076275"/>
            <a:ext cx="8709600" cy="35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</a:t>
            </a:r>
            <a:r>
              <a:rPr lang="en" u="sng">
                <a:solidFill>
                  <a:schemeClr val="hlink"/>
                </a:solidFill>
                <a:hlinkClick r:id="rId3"/>
              </a:rPr>
              <a:t>Fragment</a:t>
            </a:r>
            <a:r>
              <a:rPr lang="en"/>
              <a:t> is like a mini-Activity within an Activity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Manages its own own lifecycle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Receives its own input events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be added or removed while parent Activity is running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Multiple fragments can be combined in a single Activity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be reused in more than one </a:t>
            </a:r>
            <a:r>
              <a:rPr lang="en"/>
              <a:t>Activity</a:t>
            </a:r>
            <a:endParaRPr/>
          </a:p>
        </p:txBody>
      </p:sp>
      <p:sp>
        <p:nvSpPr>
          <p:cNvPr id="885" name="Google Shape;885;p1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1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date picker dialog</a:t>
            </a:r>
            <a:endParaRPr/>
          </a:p>
        </p:txBody>
      </p:sp>
      <p:sp>
        <p:nvSpPr>
          <p:cNvPr id="891" name="Google Shape;891;p145"/>
          <p:cNvSpPr txBox="1"/>
          <p:nvPr>
            <p:ph idx="1" type="body"/>
          </p:nvPr>
        </p:nvSpPr>
        <p:spPr>
          <a:xfrm>
            <a:off x="235500" y="1076275"/>
            <a:ext cx="8908500" cy="33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Add a blank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/>
              <a:t> that extends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DialogFragment</a:t>
            </a:r>
            <a:r>
              <a:rPr lang="en"/>
              <a:t> and implements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DatePickerDialog.OnDateSetListener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onCreateDialog()</a:t>
            </a:r>
            <a:r>
              <a:rPr lang="en"/>
              <a:t> initialize the date and return the dialog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onDateSet()</a:t>
            </a:r>
            <a:r>
              <a:rPr lang="en"/>
              <a:t> handle the date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show the picker and add method to use date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2" name="Google Shape;892;p1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1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time picker dialog</a:t>
            </a:r>
            <a:endParaRPr/>
          </a:p>
        </p:txBody>
      </p:sp>
      <p:sp>
        <p:nvSpPr>
          <p:cNvPr id="898" name="Google Shape;898;p146"/>
          <p:cNvSpPr txBox="1"/>
          <p:nvPr>
            <p:ph idx="1" type="body"/>
          </p:nvPr>
        </p:nvSpPr>
        <p:spPr>
          <a:xfrm>
            <a:off x="235500" y="1076275"/>
            <a:ext cx="8908500" cy="33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Add a blank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/>
              <a:t> that extends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DialogFragment</a:t>
            </a:r>
            <a:r>
              <a:rPr lang="en"/>
              <a:t> and implements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TimePickerDialog.OnTimeSetListener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onCreateDialog()</a:t>
            </a:r>
            <a:r>
              <a:rPr lang="en"/>
              <a:t> initialize the time and return the dialog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onTimeSet()</a:t>
            </a:r>
            <a:r>
              <a:rPr lang="en"/>
              <a:t> handle the time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 Activity, show the picker and add method to use time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9" name="Google Shape;899;p1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1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905" name="Google Shape;905;p147"/>
          <p:cNvSpPr txBox="1"/>
          <p:nvPr>
            <p:ph idx="1" type="body"/>
          </p:nvPr>
        </p:nvSpPr>
        <p:spPr>
          <a:xfrm>
            <a:off x="411625" y="1051425"/>
            <a:ext cx="7910700" cy="3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3"/>
              </a:rPr>
              <a:t>Adding the App Bar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4"/>
              </a:rPr>
              <a:t>Menus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5"/>
              </a:rPr>
              <a:t>Menu Resource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6"/>
              </a:rPr>
              <a:t>Fragments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7"/>
              </a:rPr>
              <a:t>Dialogs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8"/>
              </a:rPr>
              <a:t>Pickers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9"/>
              </a:rPr>
              <a:t>Drawable Resources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06" name="Google Shape;906;p147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14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912" name="Google Shape;912;p1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3" name="Google Shape;913;p148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4.3 Menus and pickers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4.3 Menus and pickers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14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919" name="Google Shape;919;p14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1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1" name="Google Shape;511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5725" y="994391"/>
            <a:ext cx="5949850" cy="3346800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9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Dialogs and</a:t>
            </a:r>
            <a:r>
              <a:rPr lang="en"/>
              <a:t> pickers</a:t>
            </a:r>
            <a:endParaRPr/>
          </a:p>
        </p:txBody>
      </p:sp>
      <p:sp>
        <p:nvSpPr>
          <p:cNvPr id="513" name="Google Shape;513;p9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4" name="Google Shape;514;p97"/>
          <p:cNvSpPr/>
          <p:nvPr/>
        </p:nvSpPr>
        <p:spPr>
          <a:xfrm>
            <a:off x="3756800" y="4099140"/>
            <a:ext cx="371400" cy="371400"/>
          </a:xfrm>
          <a:prstGeom prst="ellipse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515" name="Google Shape;515;p97"/>
          <p:cNvCxnSpPr>
            <a:endCxn id="514" idx="0"/>
          </p:cNvCxnSpPr>
          <p:nvPr/>
        </p:nvCxnSpPr>
        <p:spPr>
          <a:xfrm>
            <a:off x="3942500" y="3456840"/>
            <a:ext cx="0" cy="6423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6" name="Google Shape;516;p97"/>
          <p:cNvSpPr/>
          <p:nvPr/>
        </p:nvSpPr>
        <p:spPr>
          <a:xfrm>
            <a:off x="5665925" y="4099140"/>
            <a:ext cx="371400" cy="371400"/>
          </a:xfrm>
          <a:prstGeom prst="ellipse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517" name="Google Shape;517;p97"/>
          <p:cNvCxnSpPr>
            <a:endCxn id="516" idx="0"/>
          </p:cNvCxnSpPr>
          <p:nvPr/>
        </p:nvCxnSpPr>
        <p:spPr>
          <a:xfrm>
            <a:off x="5851625" y="3947940"/>
            <a:ext cx="0" cy="1512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8" name="Google Shape;518;p97"/>
          <p:cNvSpPr/>
          <p:nvPr/>
        </p:nvSpPr>
        <p:spPr>
          <a:xfrm>
            <a:off x="7575050" y="4099140"/>
            <a:ext cx="371400" cy="371400"/>
          </a:xfrm>
          <a:prstGeom prst="ellipse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519" name="Google Shape;519;p97"/>
          <p:cNvCxnSpPr>
            <a:endCxn id="518" idx="0"/>
          </p:cNvCxnSpPr>
          <p:nvPr/>
        </p:nvCxnSpPr>
        <p:spPr>
          <a:xfrm>
            <a:off x="7760750" y="3456840"/>
            <a:ext cx="0" cy="6423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0" name="Google Shape;520;p97"/>
          <p:cNvSpPr txBox="1"/>
          <p:nvPr>
            <p:ph idx="1" type="body"/>
          </p:nvPr>
        </p:nvSpPr>
        <p:spPr>
          <a:xfrm>
            <a:off x="311700" y="1113675"/>
            <a:ext cx="38031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Alert dialog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Date picker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Time picker</a:t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9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Bar with Options Menu</a:t>
            </a:r>
            <a:endParaRPr/>
          </a:p>
        </p:txBody>
      </p:sp>
      <p:sp>
        <p:nvSpPr>
          <p:cNvPr id="526" name="Google Shape;526;p9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9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8" name="Google Shape;528;p9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9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the App Bar?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4" name="Google Shape;534;p9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5" name="Google Shape;535;p99"/>
          <p:cNvSpPr txBox="1"/>
          <p:nvPr>
            <p:ph idx="1" type="body"/>
          </p:nvPr>
        </p:nvSpPr>
        <p:spPr>
          <a:xfrm>
            <a:off x="311700" y="1076275"/>
            <a:ext cx="8520600" cy="3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Bar at top of each screen—same for all devices (usually)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Nav icon to open navigation drawer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Title of current Activity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Icons for options menu items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Action overflow button for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the rest of the options menu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536" name="Google Shape;536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500" y="2539775"/>
            <a:ext cx="3629025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100"/>
          <p:cNvSpPr txBox="1"/>
          <p:nvPr>
            <p:ph idx="1" type="body"/>
          </p:nvPr>
        </p:nvSpPr>
        <p:spPr>
          <a:xfrm>
            <a:off x="217200" y="2710188"/>
            <a:ext cx="8709600" cy="20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Appears in the right corner of the app bar (3)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navigating to other activities and editing app settings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sp>
        <p:nvSpPr>
          <p:cNvPr id="542" name="Google Shape;542;p10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the options menu?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3" name="Google Shape;543;p10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4" name="Google Shape;544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0650" y="1354434"/>
            <a:ext cx="4290500" cy="13515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ne-finger-tap-outlined-symbol-of-a-hand_318-71550.png" id="545" name="Google Shape;545;p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9225" y="2339593"/>
            <a:ext cx="289325" cy="289350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100"/>
          <p:cNvSpPr/>
          <p:nvPr/>
        </p:nvSpPr>
        <p:spPr>
          <a:xfrm>
            <a:off x="6791075" y="2083325"/>
            <a:ext cx="965100" cy="20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100"/>
          <p:cNvSpPr txBox="1"/>
          <p:nvPr>
            <p:ph idx="1" type="body"/>
          </p:nvPr>
        </p:nvSpPr>
        <p:spPr>
          <a:xfrm>
            <a:off x="217200" y="972150"/>
            <a:ext cx="4513500" cy="17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Action icons in the app bar for important items (1)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Tap the three dots, the "action overflow button" to see the options menu (2)</a:t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