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20" r:id="rId3"/>
    <p:sldMasterId id="2147483721" r:id="rId4"/>
    <p:sldMasterId id="2147483722" r:id="rId5"/>
    <p:sldMasterId id="2147483723" r:id="rId6"/>
    <p:sldMasterId id="2147483724" r:id="rId7"/>
    <p:sldMasterId id="2147483725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</p:sldIdLst>
  <p:sldSz cy="5143500" cx="9144000"/>
  <p:notesSz cx="6858000" cy="9144000"/>
  <p:embeddedFontLst>
    <p:embeddedFont>
      <p:font typeface="Roboto"/>
      <p:regular r:id="rId49"/>
      <p:bold r:id="rId50"/>
      <p:italic r:id="rId51"/>
      <p:boldItalic r:id="rId52"/>
    </p:embeddedFont>
    <p:embeddedFont>
      <p:font typeface="Open Sans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1.xml"/><Relationship Id="rId42" Type="http://schemas.openxmlformats.org/officeDocument/2006/relationships/slide" Target="slides/slide33.xml"/><Relationship Id="rId41" Type="http://schemas.openxmlformats.org/officeDocument/2006/relationships/slide" Target="slides/slide32.xml"/><Relationship Id="rId44" Type="http://schemas.openxmlformats.org/officeDocument/2006/relationships/slide" Target="slides/slide35.xml"/><Relationship Id="rId43" Type="http://schemas.openxmlformats.org/officeDocument/2006/relationships/slide" Target="slides/slide34.xml"/><Relationship Id="rId46" Type="http://schemas.openxmlformats.org/officeDocument/2006/relationships/slide" Target="slides/slide37.xml"/><Relationship Id="rId45" Type="http://schemas.openxmlformats.org/officeDocument/2006/relationships/slide" Target="slides/slide3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notesMaster" Target="notesMasters/notesMaster1.xml"/><Relationship Id="rId48" Type="http://schemas.openxmlformats.org/officeDocument/2006/relationships/slide" Target="slides/slide39.xml"/><Relationship Id="rId47" Type="http://schemas.openxmlformats.org/officeDocument/2006/relationships/slide" Target="slides/slide38.xml"/><Relationship Id="rId49" Type="http://schemas.openxmlformats.org/officeDocument/2006/relationships/font" Target="fonts/Roboto-regular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33" Type="http://schemas.openxmlformats.org/officeDocument/2006/relationships/slide" Target="slides/slide24.xml"/><Relationship Id="rId32" Type="http://schemas.openxmlformats.org/officeDocument/2006/relationships/slide" Target="slides/slide23.xml"/><Relationship Id="rId35" Type="http://schemas.openxmlformats.org/officeDocument/2006/relationships/slide" Target="slides/slide26.xml"/><Relationship Id="rId34" Type="http://schemas.openxmlformats.org/officeDocument/2006/relationships/slide" Target="slides/slide25.xml"/><Relationship Id="rId37" Type="http://schemas.openxmlformats.org/officeDocument/2006/relationships/slide" Target="slides/slide28.xml"/><Relationship Id="rId36" Type="http://schemas.openxmlformats.org/officeDocument/2006/relationships/slide" Target="slides/slide27.xml"/><Relationship Id="rId39" Type="http://schemas.openxmlformats.org/officeDocument/2006/relationships/slide" Target="slides/slide30.xml"/><Relationship Id="rId38" Type="http://schemas.openxmlformats.org/officeDocument/2006/relationships/slide" Target="slides/slide29.xml"/><Relationship Id="rId20" Type="http://schemas.openxmlformats.org/officeDocument/2006/relationships/slide" Target="slides/slide11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9" Type="http://schemas.openxmlformats.org/officeDocument/2006/relationships/slide" Target="slides/slide20.xml"/><Relationship Id="rId51" Type="http://schemas.openxmlformats.org/officeDocument/2006/relationships/font" Target="fonts/Roboto-italic.fntdata"/><Relationship Id="rId50" Type="http://schemas.openxmlformats.org/officeDocument/2006/relationships/font" Target="fonts/Roboto-bold.fntdata"/><Relationship Id="rId53" Type="http://schemas.openxmlformats.org/officeDocument/2006/relationships/font" Target="fonts/OpenSans-regular.fntdata"/><Relationship Id="rId52" Type="http://schemas.openxmlformats.org/officeDocument/2006/relationships/font" Target="fonts/Roboto-boldItalic.fntdata"/><Relationship Id="rId11" Type="http://schemas.openxmlformats.org/officeDocument/2006/relationships/slide" Target="slides/slide2.xml"/><Relationship Id="rId55" Type="http://schemas.openxmlformats.org/officeDocument/2006/relationships/font" Target="fonts/OpenSans-italic.fntdata"/><Relationship Id="rId10" Type="http://schemas.openxmlformats.org/officeDocument/2006/relationships/slide" Target="slides/slide1.xml"/><Relationship Id="rId54" Type="http://schemas.openxmlformats.org/officeDocument/2006/relationships/font" Target="fonts/OpenSans-bold.fntdata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56" Type="http://schemas.openxmlformats.org/officeDocument/2006/relationships/font" Target="fonts/OpenSans-boldItalic.fntdata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5c6e85b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5c6e85b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662f124ac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1662f124ac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878bc5f46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878bc5f46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878bc5f46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878bc5f46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1793e440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11793e440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1793e440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11793e440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6f6a80a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6f6a80a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878bc5f46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878bc5f46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1793e440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1793e440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11793e440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11793e440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1878bc5f46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1878bc5f46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878bc5f46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1878bc5f46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878bc5f46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1878bc5f46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878bc5f46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878bc5f46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878bc5f46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1878bc5f46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1793e440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11793e440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1878bc5f46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1878bc5f46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1878bc5f46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1878bc5f46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1878bc5f46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1878bc5f46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11793e440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11793e440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11793e440e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11793e440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878bc5f46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878bc5f46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1878bc5f46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1878bc5f46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1878bc5f46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1878bc5f46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11793e440e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11793e440e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11793e440e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11793e440e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16f6a80a6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16f6a80a6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878bc5f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1878bc5f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1878bc5f46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1878bc5f46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1878bc5f46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1878bc5f46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1878bc5f4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1878bc5f4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1878bc5f4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1878bc5f4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16e4ee7f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16e4ee7f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5c6e85b7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5c6e85b7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662f124a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662f124a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662f124a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1662f124a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878bc5f46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878bc5f46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662f124a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662f124a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Relationship Id="rId3" Type="http://schemas.openxmlformats.org/officeDocument/2006/relationships/image" Target="../media/image19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6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jpg"/><Relationship Id="rId3" Type="http://schemas.openxmlformats.org/officeDocument/2006/relationships/image" Target="../media/image5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0.jpg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hyperlink" Target="http://creativecommons.org/licenses/by-nc/4.0/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3.jpg"/><Relationship Id="rId3" Type="http://schemas.openxmlformats.org/officeDocument/2006/relationships/image" Target="../media/image1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5.jpg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hyperlink" Target="http://creativecommons.org/licenses/by-nc/4.0/" TargetMode="Externa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2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/>
        </p:nvSpPr>
        <p:spPr>
          <a:xfrm>
            <a:off x="4559625" y="4756453"/>
            <a:ext cx="1105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UI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4572000" y="-125"/>
            <a:ext cx="4572000" cy="46497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5" name="Google Shape;12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5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9" name="Google Shape;129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0" name="Google Shape;130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31" name="Google Shape;13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5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 txBox="1"/>
          <p:nvPr/>
        </p:nvSpPr>
        <p:spPr>
          <a:xfrm>
            <a:off x="4449813" y="4672575"/>
            <a:ext cx="11058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Testing the User Interface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1" name="Google Shape;151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2" name="Google Shape;152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5" name="Google Shape;155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0" name="Google Shape;160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3" name="Google Shape;163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4" name="Google Shape;164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3" name="Google Shape;173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4" name="Google Shape;174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7" name="Google Shape;177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179" name="Google Shape;179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1" name="Google Shape;181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2" name="Google Shape;182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3" name="Google Shape;183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4" name="Google Shape;184;p35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Interaction and Intuitive Navigation - Lesson 4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7" name="Google Shape;187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0" name="Google Shape;190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1" name="Google Shape;191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93" name="Google Shape;193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Google Shape;195;p38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7" name="Google Shape;197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8" name="Google Shape;198;p38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99" name="Google Shape;19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8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1" name="Google Shape;201;p38"/>
          <p:cNvSpPr txBox="1"/>
          <p:nvPr/>
        </p:nvSpPr>
        <p:spPr>
          <a:xfrm>
            <a:off x="4559625" y="4756453"/>
            <a:ext cx="1105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UI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38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38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4" name="Google Shape;204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9" name="Google Shape;219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0" name="Google Shape;220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3" name="Google Shape;223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7" name="Google Shape;227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8" name="Google Shape;228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1" name="Google Shape;231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2" name="Google Shape;232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1" name="Google Shape;241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2" name="Google Shape;242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5" name="Google Shape;245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8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9" name="Google Shape;249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0" name="Google Shape;250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1" name="Google Shape;251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54" name="Google Shape;254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7" name="Google Shape;257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8" name="Google Shape;258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60" name="Google Shape;260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61" name="Google Shape;261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51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" name="Google Shape;263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51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5" name="Google Shape;265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6" name="Google Shape;266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7" name="Google Shape;267;p51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8" name="Google Shape;268;p5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69" name="Google Shape;269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5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5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4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83" name="Google Shape;283;p54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4" name="Google Shape;284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5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7" name="Google Shape;287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1" name="Google Shape;291;p5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92" name="Google Shape;292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7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5" name="Google Shape;295;p57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6" name="Google Shape;296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7" name="Google Shape;297;p5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1" name="Google Shape;301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5" name="Google Shape;305;p5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6" name="Google Shape;306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6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9" name="Google Shape;309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6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13" name="Google Shape;313;p6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4" name="Google Shape;314;p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5" name="Google Shape;315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62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18" name="Google Shape;318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21" name="Google Shape;321;p6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2" name="Google Shape;322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24" name="Google Shape;324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6" name="Google Shape;326;p64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7" name="Google Shape;327;p64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8" name="Google Shape;328;p6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9" name="Google Shape;329;p6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330" name="Google Shape;330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64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2" name="Google Shape;332;p64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7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47" name="Google Shape;347;p67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8" name="Google Shape;348;p6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68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51" name="Google Shape;351;p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5" name="Google Shape;355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356" name="Google Shape;356;p6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70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9" name="Google Shape;359;p70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0" name="Google Shape;360;p7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1" name="Google Shape;361;p7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7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5" name="Google Shape;365;p7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7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9" name="Google Shape;369;p7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0" name="Google Shape;370;p7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7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3" name="Google Shape;373;p7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74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7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7" name="Google Shape;377;p7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8" name="Google Shape;378;p7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9" name="Google Shape;379;p7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5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82" name="Google Shape;382;p7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7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5" name="Google Shape;385;p7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6" name="Google Shape;386;p7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88" name="Google Shape;388;p7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389" name="Google Shape;389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77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1" name="Google Shape;391;p7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2" name="Google Shape;392;p77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3" name="Google Shape;393;p7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4" name="Google Shape;394;p77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5" name="Google Shape;395;p77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6" name="Google Shape;396;p77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397" name="Google Shape;397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7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9" name="Google Shape;399;p77"/>
          <p:cNvSpPr txBox="1"/>
          <p:nvPr/>
        </p:nvSpPr>
        <p:spPr>
          <a:xfrm>
            <a:off x="4407225" y="4756453"/>
            <a:ext cx="1105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UI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7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164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19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5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7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8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59.xml"/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theme" Target="../theme/theme6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69.xml"/><Relationship Id="rId1" Type="http://schemas.openxmlformats.org/officeDocument/2006/relationships/image" Target="../media/image1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1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559625" y="4756453"/>
            <a:ext cx="1105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UI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4559625" y="4756453"/>
            <a:ext cx="1105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UI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0" name="Google Shape;140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3" name="Google Shape;143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4559625" y="4756453"/>
            <a:ext cx="1105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UI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8" name="Google Shape;208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0" name="Google Shape;210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1" name="Google Shape;211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40"/>
          <p:cNvSpPr txBox="1"/>
          <p:nvPr/>
        </p:nvSpPr>
        <p:spPr>
          <a:xfrm>
            <a:off x="4559625" y="4756453"/>
            <a:ext cx="1105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UI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40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4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6" name="Google Shape;21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75" name="Google Shape;275;p5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7" name="Google Shape;277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8" name="Google Shape;278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9" name="Google Shape;279;p5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53"/>
          <p:cNvSpPr txBox="1"/>
          <p:nvPr/>
        </p:nvSpPr>
        <p:spPr>
          <a:xfrm>
            <a:off x="23054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336" name="Google Shape;336;p6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8" name="Google Shape;338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9" name="Google Shape;339;p6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0" name="Google Shape;340;p66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66"/>
          <p:cNvSpPr txBox="1"/>
          <p:nvPr/>
        </p:nvSpPr>
        <p:spPr>
          <a:xfrm>
            <a:off x="4559625" y="4756453"/>
            <a:ext cx="1105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UI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Google Shape;342;p66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3" name="Google Shape;343;p66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4" name="Google Shape;344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junit.org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reference/android/support/test/rule/ActivityTestRule.html" TargetMode="External"/><Relationship Id="rId4" Type="http://schemas.openxmlformats.org/officeDocument/2006/relationships/hyperlink" Target="https://developer.android.com/reference/android/support/test/rule/ActivityTestRule.html" TargetMode="External"/><Relationship Id="rId5" Type="http://schemas.openxmlformats.org/officeDocument/2006/relationships/hyperlink" Target="https://developer.android.com/reference/android/support/test/rule/ServiceTestRule.html" TargetMode="External"/><Relationship Id="rId6" Type="http://schemas.openxmlformats.org/officeDocument/2006/relationships/hyperlink" Target="https://developer.android.com/reference/android/support/test/rule/ServiceTestRule.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code.google.com/archive/p/hamcrest/wikis/Tutorial.wiki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developer.android.com/reference/android/support/test/espresso/ViewInteraction.html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7.png"/></Relationships>
</file>

<file path=ppt/slides/_rels/slide35.xml.rels><?xml version="1.0" encoding="UTF-8" standalone="yes"?><Relationships xmlns="http://schemas.openxmlformats.org/package/2006/relationships"><Relationship Id="rId11" Type="http://schemas.openxmlformats.org/officeDocument/2006/relationships/hyperlink" Target="https://code.google.com/archive/p/hamcrest/wikis/Tutorial.wiki" TargetMode="External"/><Relationship Id="rId10" Type="http://schemas.openxmlformats.org/officeDocument/2006/relationships/hyperlink" Target="https://google.github.io/android-testing-support-library/docs/espresso/advanced/" TargetMode="External"/><Relationship Id="rId13" Type="http://schemas.openxmlformats.org/officeDocument/2006/relationships/hyperlink" Target="https://developer.android.com/reference/android/support/test/package-summary.html" TargetMode="External"/><Relationship Id="rId12" Type="http://schemas.openxmlformats.org/officeDocument/2006/relationships/hyperlink" Target="http://hamcrest.org/JavaHamcrest/javadoc/1.3/" TargetMode="External"/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d.android.com/tools/testing/testing_android.html" TargetMode="External"/><Relationship Id="rId4" Type="http://schemas.openxmlformats.org/officeDocument/2006/relationships/hyperlink" Target="https://google.github.io/android-testing-support-library/docs/espresso/basics/" TargetMode="External"/><Relationship Id="rId9" Type="http://schemas.openxmlformats.org/officeDocument/2006/relationships/hyperlink" Target="https://developer.android.com/training/testing/unit-testing/instrumented-unit-tests.html" TargetMode="External"/><Relationship Id="rId5" Type="http://schemas.openxmlformats.org/officeDocument/2006/relationships/hyperlink" Target="https://google.github.io/android-testing-support-library/docs/espresso/cheatsheet/index.html" TargetMode="External"/><Relationship Id="rId6" Type="http://schemas.openxmlformats.org/officeDocument/2006/relationships/hyperlink" Target="https://developer.android.com/training/testing/index.html" TargetMode="External"/><Relationship Id="rId7" Type="http://schemas.openxmlformats.org/officeDocument/2006/relationships/hyperlink" Target="https://developer.android.com/training/testing/start/index.html" TargetMode="External"/><Relationship Id="rId8" Type="http://schemas.openxmlformats.org/officeDocument/2006/relationships/hyperlink" Target="https://developer.android.com/training/testing/ui-testing/espresso-testing.html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google.github.io/android-testing-support-library/docs/espresso/index.html" TargetMode="External"/><Relationship Id="rId4" Type="http://schemas.openxmlformats.org/officeDocument/2006/relationships/hyperlink" Target="https://google.github.io/android-testing-support-library/samples/index.html" TargetMode="External"/><Relationship Id="rId5" Type="http://schemas.openxmlformats.org/officeDocument/2006/relationships/hyperlink" Target="https://youtu.be/W8LJjfkTKik" TargetMode="External"/><Relationship Id="rId6" Type="http://schemas.openxmlformats.org/officeDocument/2006/relationships/hyperlink" Target="https://youtu.be/kL3MCQV2M2s" TargetMode="External"/><Relationship Id="rId7" Type="http://schemas.openxmlformats.org/officeDocument/2006/relationships/hyperlink" Target="https://youtu.be/zi7v47kYKrk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://googletesting.blogspot.com/2015/03/android-ui-automated-testing.html" TargetMode="External"/><Relationship Id="rId4" Type="http://schemas.openxmlformats.org/officeDocument/2006/relationships/hyperlink" Target="https://spin.atomicobject.com/2016/04/15/espresso-testing-recyclerviews/" TargetMode="External"/><Relationship Id="rId5" Type="http://schemas.openxmlformats.org/officeDocument/2006/relationships/hyperlink" Target="http://stackoverflow.com/questions/31394569/how-to-assert-inside-a-recyclerview-in-espresso" TargetMode="External"/><Relationship Id="rId6" Type="http://schemas.openxmlformats.org/officeDocument/2006/relationships/hyperlink" Target="https://github.com/googlesamples/android-testing" TargetMode="External"/><Relationship Id="rId7" Type="http://schemas.openxmlformats.org/officeDocument/2006/relationships/hyperlink" Target="https://codelabs.developers.google.com/codelabs/android-testing/index.html#0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google-developer-training.github.io/android-developer-fundamentals-course-concepts-v2/unit-2-user-experience/lesson-6-testing-your-ui/6-1-c-ui-testing/6-1-c-ui-testing.html" TargetMode="External"/><Relationship Id="rId4" Type="http://schemas.openxmlformats.org/officeDocument/2006/relationships/hyperlink" Target="https://codelabs.developers.google.com/codelabs/android-training-espresso-for-ui-testing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7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7" name="Google Shape;407;p79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8" name="Google Shape;408;p79"/>
          <p:cNvSpPr txBox="1"/>
          <p:nvPr>
            <p:ph type="title"/>
          </p:nvPr>
        </p:nvSpPr>
        <p:spPr>
          <a:xfrm>
            <a:off x="265500" y="10898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your UI</a:t>
            </a:r>
            <a:endParaRPr/>
          </a:p>
        </p:txBody>
      </p:sp>
      <p:sp>
        <p:nvSpPr>
          <p:cNvPr id="409" name="Google Shape;409;p79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0" name="Google Shape;410;p79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411" name="Google Shape;411;p79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6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2" name="Google Shape;412;p79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88"/>
          <p:cNvSpPr txBox="1"/>
          <p:nvPr>
            <p:ph idx="1" type="body"/>
          </p:nvPr>
        </p:nvSpPr>
        <p:spPr>
          <a:xfrm>
            <a:off x="311700" y="1189875"/>
            <a:ext cx="85206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set of hooks in the Android system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Loads test package and app into same process, allowing tests to call methods and examine fields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Control components independently of app’s lifecycle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Control how Android loads apps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72" name="Google Shape;472;p8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instrumentation?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73" name="Google Shape;473;p8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89"/>
          <p:cNvSpPr txBox="1"/>
          <p:nvPr>
            <p:ph idx="1" type="body"/>
          </p:nvPr>
        </p:nvSpPr>
        <p:spPr>
          <a:xfrm>
            <a:off x="311700" y="1037475"/>
            <a:ext cx="85206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Tests can monitor all interaction with Android system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Tests can invoke methods in the app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Tests can modify and examine fields in the app independent of the app’s lifecycle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79" name="Google Shape;479;p8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Benefits of instrumentation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0" name="Google Shape;480;p8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90"/>
          <p:cNvSpPr txBox="1"/>
          <p:nvPr>
            <p:ph type="title"/>
          </p:nvPr>
        </p:nvSpPr>
        <p:spPr>
          <a:xfrm>
            <a:off x="265500" y="1233175"/>
            <a:ext cx="4008900" cy="270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e</a:t>
            </a:r>
            <a:r>
              <a:rPr lang="en"/>
              <a:t>nvironment </a:t>
            </a:r>
            <a:br>
              <a:rPr lang="en"/>
            </a:br>
            <a:r>
              <a:rPr lang="en"/>
              <a:t>And Espresso s</a:t>
            </a:r>
            <a:r>
              <a:rPr lang="en"/>
              <a:t>etup</a:t>
            </a:r>
            <a:endParaRPr/>
          </a:p>
        </p:txBody>
      </p:sp>
      <p:sp>
        <p:nvSpPr>
          <p:cNvPr id="486" name="Google Shape;486;p9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91"/>
          <p:cNvSpPr txBox="1"/>
          <p:nvPr>
            <p:ph idx="1" type="body"/>
          </p:nvPr>
        </p:nvSpPr>
        <p:spPr>
          <a:xfrm>
            <a:off x="311700" y="1494675"/>
            <a:ext cx="8520600" cy="25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 Android Studio choose T</a:t>
            </a:r>
            <a:r>
              <a:rPr b="1" lang="en"/>
              <a:t>ools &gt; Android &gt; SDK Manager</a:t>
            </a:r>
            <a:endParaRPr b="1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Click </a:t>
            </a:r>
            <a:r>
              <a:rPr b="1" lang="en"/>
              <a:t>SDK Tools</a:t>
            </a:r>
            <a:r>
              <a:rPr lang="en"/>
              <a:t> and look for </a:t>
            </a:r>
            <a:r>
              <a:rPr b="1" lang="en"/>
              <a:t>Android Support Repository</a:t>
            </a:r>
            <a:endParaRPr b="1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If necessary, update or install the library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492" name="Google Shape;492;p9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Install Android Support Library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3" name="Google Shape;493;p9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92"/>
          <p:cNvSpPr txBox="1"/>
          <p:nvPr>
            <p:ph idx="1" type="body"/>
          </p:nvPr>
        </p:nvSpPr>
        <p:spPr>
          <a:xfrm>
            <a:off x="0" y="1113675"/>
            <a:ext cx="91440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Studio templates include dependencies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needed, add the following dependencies: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testImplementation 'junit:junit:4.12'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androidTestImplementation 'com.android.support.test:runner:1.0.1'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androidTestImplementation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'com.android.support.test.espresso:espresso-core:3.0.1'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499" name="Google Shape;499;p9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dependencies to build.gradle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0" name="Google Shape;500;p9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93"/>
          <p:cNvSpPr txBox="1"/>
          <p:nvPr>
            <p:ph idx="1" type="body"/>
          </p:nvPr>
        </p:nvSpPr>
        <p:spPr>
          <a:xfrm>
            <a:off x="311700" y="1195525"/>
            <a:ext cx="8520600" cy="25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Studio templates include defaultConfig setting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needed, add the following to defaultConfig section: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testInstrumentationRunner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"android.support.test.runner.AndroidJUnitRunner"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6" name="Google Shape;506;p9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defaultConfig 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build.gradle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7" name="Google Shape;507;p9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94"/>
          <p:cNvSpPr txBox="1"/>
          <p:nvPr>
            <p:ph idx="1" type="body"/>
          </p:nvPr>
        </p:nvSpPr>
        <p:spPr>
          <a:xfrm>
            <a:off x="311700" y="1113675"/>
            <a:ext cx="8520600" cy="30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Turn on USB Debugging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Turn off all animations in </a:t>
            </a:r>
            <a:r>
              <a:rPr b="1" lang="en"/>
              <a:t>Developer Options &gt; Drawing</a:t>
            </a:r>
            <a:endParaRPr b="1"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Window animation scale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Transition animation scale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Animator duration scale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13" name="Google Shape;513;p9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Prepare your device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4" name="Google Shape;514;p9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95"/>
          <p:cNvSpPr txBox="1"/>
          <p:nvPr>
            <p:ph idx="1" type="body"/>
          </p:nvPr>
        </p:nvSpPr>
        <p:spPr>
          <a:xfrm>
            <a:off x="311700" y="1647075"/>
            <a:ext cx="8520600" cy="21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Store in 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module-name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/src/androidTests/java/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In Android Studio: app &gt; java &gt; </a:t>
            </a:r>
            <a:r>
              <a:rPr i="1" lang="en"/>
              <a:t>module-name</a:t>
            </a:r>
            <a:r>
              <a:rPr lang="en"/>
              <a:t> (androidTest)</a:t>
            </a:r>
            <a:endParaRPr b="1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 tests as </a:t>
            </a:r>
            <a:r>
              <a:rPr lang="en" u="sng">
                <a:solidFill>
                  <a:schemeClr val="hlink"/>
                </a:solidFill>
                <a:hlinkClick r:id="rId3"/>
              </a:rPr>
              <a:t>JUnit</a:t>
            </a:r>
            <a:r>
              <a:rPr lang="en"/>
              <a:t> classes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520" name="Google Shape;520;p9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tests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1" name="Google Shape;521;p9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96"/>
          <p:cNvSpPr txBox="1"/>
          <p:nvPr>
            <p:ph type="title"/>
          </p:nvPr>
        </p:nvSpPr>
        <p:spPr>
          <a:xfrm>
            <a:off x="220425" y="1233175"/>
            <a:ext cx="4135800" cy="167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Espresso tests </a:t>
            </a:r>
            <a:endParaRPr/>
          </a:p>
        </p:txBody>
      </p:sp>
      <p:sp>
        <p:nvSpPr>
          <p:cNvPr id="527" name="Google Shape;527;p9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97"/>
          <p:cNvSpPr txBox="1"/>
          <p:nvPr>
            <p:ph idx="1" type="body"/>
          </p:nvPr>
        </p:nvSpPr>
        <p:spPr>
          <a:xfrm>
            <a:off x="311700" y="1021475"/>
            <a:ext cx="85206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@RunWith(AndroidJUnit4.class)</a:t>
            </a:r>
            <a:r>
              <a:rPr b="1" lang="en" sz="1800"/>
              <a:t> </a:t>
            </a:r>
            <a:r>
              <a:rPr lang="en" sz="1800"/>
              <a:t>— Required annotation for tests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@LargeTest </a:t>
            </a:r>
            <a:r>
              <a:rPr lang="en" sz="1800"/>
              <a:t>— </a:t>
            </a:r>
            <a:r>
              <a:rPr lang="en" sz="1800"/>
              <a:t>Based on resources the test uses and time to run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ChangeTextBehaviorTest {}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@SmallTest </a:t>
            </a:r>
            <a:r>
              <a:rPr lang="en" sz="1800"/>
              <a:t>— Runs in &lt; 60s and uses no external resources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@MediumTest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— </a:t>
            </a:r>
            <a:r>
              <a:rPr lang="en" sz="1800"/>
              <a:t>Runs in &lt; 300s, only local network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@LargeTest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— </a:t>
            </a:r>
            <a:r>
              <a:rPr lang="en" sz="1800"/>
              <a:t>Runs for a long time and uses many resources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3" name="Google Shape;533;p9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Test class definition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4" name="Google Shape;534;p9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80"/>
          <p:cNvSpPr txBox="1"/>
          <p:nvPr>
            <p:ph type="ctrTitle"/>
          </p:nvPr>
        </p:nvSpPr>
        <p:spPr>
          <a:xfrm>
            <a:off x="311700" y="1493580"/>
            <a:ext cx="8520600" cy="17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6.1 UI testing</a:t>
            </a:r>
            <a:endParaRPr/>
          </a:p>
        </p:txBody>
      </p:sp>
      <p:sp>
        <p:nvSpPr>
          <p:cNvPr id="418" name="Google Shape;418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98"/>
          <p:cNvSpPr txBox="1"/>
          <p:nvPr>
            <p:ph idx="1" type="body"/>
          </p:nvPr>
        </p:nvSpPr>
        <p:spPr>
          <a:xfrm>
            <a:off x="311700" y="1021475"/>
            <a:ext cx="85206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@Rule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ActivityTestRule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&lt;MainActivity&gt; mActivityRule =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new ActivityTestRule&lt;&gt;(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MainActivity.class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b="1" lang="en" sz="1800" u="sng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Activity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TestRule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— </a:t>
            </a:r>
            <a:r>
              <a:rPr lang="en" sz="1800"/>
              <a:t>Testing support for a single specified activity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b="1" lang="en" sz="1800" u="sng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Service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TestRule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— </a:t>
            </a:r>
            <a:r>
              <a:rPr lang="en" sz="1800"/>
              <a:t>Testing support for starting, binding,  shutting down a service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0" name="Google Shape;540;p9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@Rule specifies the context of testing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1" name="Google Shape;541;p9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99"/>
          <p:cNvSpPr txBox="1"/>
          <p:nvPr>
            <p:ph idx="1" type="body"/>
          </p:nvPr>
        </p:nvSpPr>
        <p:spPr>
          <a:xfrm>
            <a:off x="311700" y="1021475"/>
            <a:ext cx="85206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@Before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initValidString()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mStringToBetyped = "Espresso";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@Before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—</a:t>
            </a:r>
            <a:r>
              <a:rPr lang="en" sz="1800"/>
              <a:t> S</a:t>
            </a:r>
            <a:r>
              <a:rPr lang="en" sz="1800"/>
              <a:t>etup, initializations 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@After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— </a:t>
            </a:r>
            <a:r>
              <a:rPr lang="en" sz="1800"/>
              <a:t>Teardown, freeing resources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7" name="Google Shape;547;p99"/>
          <p:cNvSpPr txBox="1"/>
          <p:nvPr>
            <p:ph type="title"/>
          </p:nvPr>
        </p:nvSpPr>
        <p:spPr>
          <a:xfrm>
            <a:off x="112725" y="170825"/>
            <a:ext cx="885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@Before and @After set up and tear down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8" name="Google Shape;548;p9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100"/>
          <p:cNvSpPr txBox="1"/>
          <p:nvPr>
            <p:ph idx="1" type="body"/>
          </p:nvPr>
        </p:nvSpPr>
        <p:spPr>
          <a:xfrm>
            <a:off x="311700" y="1021475"/>
            <a:ext cx="85206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@Test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void changeText_sameActivity()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//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1. Find a View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// 2. Perform an action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// 3. Verify action was taken, assert result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4" name="Google Shape;554;p10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@Test method structure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5" name="Google Shape;555;p10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101"/>
          <p:cNvSpPr txBox="1"/>
          <p:nvPr>
            <p:ph idx="1" type="body"/>
          </p:nvPr>
        </p:nvSpPr>
        <p:spPr>
          <a:xfrm>
            <a:off x="311700" y="1113675"/>
            <a:ext cx="85206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“Hamcrest” an anagram of “Matchers”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Framework for creating custom matchers and assertions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Match rules defined declaratively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Enables precise testing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The Hamcrest Tutorial</a:t>
            </a:r>
            <a:endParaRPr/>
          </a:p>
        </p:txBody>
      </p:sp>
      <p:sp>
        <p:nvSpPr>
          <p:cNvPr id="561" name="Google Shape;561;p10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"Hamcrest" simplifies tests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2" name="Google Shape;562;p10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102"/>
          <p:cNvSpPr txBox="1"/>
          <p:nvPr>
            <p:ph idx="1" type="body"/>
          </p:nvPr>
        </p:nvSpPr>
        <p:spPr>
          <a:xfrm>
            <a:off x="311700" y="1113675"/>
            <a:ext cx="85206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ViewMatcher — find Views by id, content, focus, hierarchy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ViewAction — perform an action on a 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ViewAssertion — assert state and verify the result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68" name="Google Shape;568;p10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Hamcrest Matchers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9" name="Google Shape;569;p10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103"/>
          <p:cNvSpPr txBox="1"/>
          <p:nvPr>
            <p:ph idx="1" type="body"/>
          </p:nvPr>
        </p:nvSpPr>
        <p:spPr>
          <a:xfrm>
            <a:off x="311700" y="1018200"/>
            <a:ext cx="8520600" cy="3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@Test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changeText_sameActivity()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1800"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/ 1. Find view by Id</a:t>
            </a:r>
            <a:endParaRPr sz="1800">
              <a:highlight>
                <a:srgbClr val="D9EAD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onView(withId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(R.id.editTextUserInput))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// 2. Perform action—type string and click button</a:t>
            </a:r>
            <a:endParaRPr sz="1800">
              <a:highlight>
                <a:srgbClr val="D9EAD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.perform(typeText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(mStringToBetyped), closeSoftKeyboard());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onView(withId(R.id.changeTextBt))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.perform(click()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// 3. Check that the text was changed</a:t>
            </a:r>
            <a:endParaRPr sz="1800">
              <a:highlight>
                <a:srgbClr val="D9EAD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onView(withId(R.id.textToBeChanged))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.check(matches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(withText(mStringToBetyped)));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5" name="Google Shape;575;p10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Basic example test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6" name="Google Shape;576;p10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104"/>
          <p:cNvSpPr txBox="1"/>
          <p:nvPr>
            <p:ph idx="1" type="body"/>
          </p:nvPr>
        </p:nvSpPr>
        <p:spPr>
          <a:xfrm>
            <a:off x="311700" y="1113675"/>
            <a:ext cx="85206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withId() </a:t>
            </a:r>
            <a:r>
              <a:rPr lang="en" sz="2000">
                <a:solidFill>
                  <a:schemeClr val="dk1"/>
                </a:solidFill>
              </a:rPr>
              <a:t>— find a view with the specified Android id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b="1" lang="en" sz="1800">
                <a:solidFill>
                  <a:srgbClr val="000000"/>
                </a:solidFill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onView(withId</a:t>
            </a:r>
            <a:r>
              <a:rPr lang="en" sz="1800">
                <a:solidFill>
                  <a:srgbClr val="000000"/>
                </a:solidFill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(R.id.editTextUserInput))</a:t>
            </a:r>
            <a:endParaRPr sz="2000">
              <a:solidFill>
                <a:srgbClr val="000000"/>
              </a:solidFill>
              <a:highlight>
                <a:srgbClr val="D9EAD3"/>
              </a:highlight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withText() </a:t>
            </a:r>
            <a:r>
              <a:rPr lang="en" sz="2000">
                <a:solidFill>
                  <a:schemeClr val="dk1"/>
                </a:solidFill>
              </a:rPr>
              <a:t>— find a view with specific text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allOf() </a:t>
            </a:r>
            <a:r>
              <a:rPr lang="en" sz="2000">
                <a:solidFill>
                  <a:schemeClr val="dk1"/>
                </a:solidFill>
              </a:rPr>
              <a:t>— find a view to that matches multiple conditions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Example: Find a visible list item with the given text: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onView(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allOf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(withId(R.id.word),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withText("Clicked! Word 15"),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isDisplayed()))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582" name="Google Shape;582;p10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Finding views with onView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83" name="Google Shape;583;p10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105"/>
          <p:cNvSpPr txBox="1"/>
          <p:nvPr>
            <p:ph idx="1" type="body"/>
          </p:nvPr>
        </p:nvSpPr>
        <p:spPr>
          <a:xfrm>
            <a:off x="311700" y="885075"/>
            <a:ext cx="85206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you need to reuse the View returned by onView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Make code more readable or explicit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check()</a:t>
            </a:r>
            <a:r>
              <a:rPr lang="en"/>
              <a:t>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perform()</a:t>
            </a:r>
            <a:r>
              <a:rPr lang="en"/>
              <a:t> methods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ViewInteraction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textView = onView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allOf(withId(R.id.word), withText("Clicked! Word 15"),  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isDisplayed()));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textView.check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(matches(withText("Clicked! Word 15")));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9" name="Google Shape;589;p10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onView returns ViewInteraction object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0" name="Google Shape;590;p10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106"/>
          <p:cNvSpPr txBox="1"/>
          <p:nvPr>
            <p:ph idx="1" type="body"/>
          </p:nvPr>
        </p:nvSpPr>
        <p:spPr>
          <a:xfrm>
            <a:off x="311700" y="1037475"/>
            <a:ext cx="85206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Perform an action on the View found by a ViewMatcher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Can be any action you can perform on the View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 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1. 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Find view by Id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onView(withId(R.id.editTextUserInput))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// 2. Perform action—type string and click button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.perform(typeText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(mStringToBetyped), closeSoftKeyboard());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onView(withId(R.id.changeTextBt))</a:t>
            </a: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.perform(click()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6" name="Google Shape;596;p10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Perform actions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7" name="Google Shape;597;p10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107"/>
          <p:cNvSpPr txBox="1"/>
          <p:nvPr>
            <p:ph idx="1" type="body"/>
          </p:nvPr>
        </p:nvSpPr>
        <p:spPr>
          <a:xfrm>
            <a:off x="311700" y="1647075"/>
            <a:ext cx="8520600" cy="26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Asserts or checks the state of the View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// 3. Check that the text was changed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onView(withId(R.id.textToBeChanged))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.check(matches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(withText(mStringToBetyped)));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603" name="Google Shape;603;p10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Check result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4" name="Google Shape;604;p10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8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4" name="Google Shape;424;p81"/>
          <p:cNvSpPr txBox="1"/>
          <p:nvPr>
            <p:ph idx="1" type="body"/>
          </p:nvPr>
        </p:nvSpPr>
        <p:spPr>
          <a:xfrm>
            <a:off x="387900" y="1000900"/>
            <a:ext cx="8291100" cy="37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UI t</a:t>
            </a:r>
            <a:r>
              <a:rPr lang="en"/>
              <a:t>esting overview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Test environment and Espresso setup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Creating Espresso tests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Espresso test examples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Recording tests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25" name="Google Shape;425;p8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108"/>
          <p:cNvSpPr txBox="1"/>
          <p:nvPr>
            <p:ph idx="1" type="body"/>
          </p:nvPr>
        </p:nvSpPr>
        <p:spPr>
          <a:xfrm>
            <a:off x="311700" y="1037475"/>
            <a:ext cx="85206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Test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onView(withId(R.id.text_message))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.check(matches(withText("This is a failing test.")));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Result snippet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android.support.test.espresso.base.DefaultFailureHandler$AssertionFailedWithCauseError: 'with text: is "This is a failing test."' doesn't match the selected view.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Expected: with text: is "This is a failing test."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Got: "AppCompatTextView{id=2131427417, res-name=text_message ...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0" name="Google Shape;610;p10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When a test fails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1" name="Google Shape;611;p10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109"/>
          <p:cNvSpPr txBox="1"/>
          <p:nvPr>
            <p:ph type="title"/>
          </p:nvPr>
        </p:nvSpPr>
        <p:spPr>
          <a:xfrm>
            <a:off x="265500" y="1233175"/>
            <a:ext cx="4045200" cy="196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Recording </a:t>
            </a:r>
            <a:br>
              <a:rPr lang="en"/>
            </a:br>
            <a:r>
              <a:rPr lang="en"/>
              <a:t>tests</a:t>
            </a:r>
            <a:endParaRPr/>
          </a:p>
        </p:txBody>
      </p:sp>
      <p:sp>
        <p:nvSpPr>
          <p:cNvPr id="617" name="Google Shape;617;p10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110"/>
          <p:cNvSpPr txBox="1"/>
          <p:nvPr>
            <p:ph idx="1" type="body"/>
          </p:nvPr>
        </p:nvSpPr>
        <p:spPr>
          <a:xfrm>
            <a:off x="311700" y="1113675"/>
            <a:ext cx="85206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Use app normally, clicking through the UI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Editable test code generated automatically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Add assertions to check if a view holds a certain value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Record multiple interactions in one session, or record multiple sessions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23" name="Google Shape;623;p11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Recording an Espresso test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4" name="Google Shape;624;p1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111"/>
          <p:cNvSpPr txBox="1"/>
          <p:nvPr>
            <p:ph idx="1" type="body"/>
          </p:nvPr>
        </p:nvSpPr>
        <p:spPr>
          <a:xfrm>
            <a:off x="311700" y="1113675"/>
            <a:ext cx="49947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/>
              <a:t>Run &gt; Record Espresso Test</a:t>
            </a:r>
            <a:endParaRPr b="1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Click </a:t>
            </a:r>
            <a:r>
              <a:rPr b="1" lang="en"/>
              <a:t>Restart app</a:t>
            </a:r>
            <a:r>
              <a:rPr lang="en"/>
              <a:t>, select target, and click </a:t>
            </a:r>
            <a:r>
              <a:rPr b="1" lang="en"/>
              <a:t>OK</a:t>
            </a:r>
            <a:endParaRPr b="1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Interact with the app to do what you want to test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30" name="Google Shape;630;p11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Start recording an Espresso test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1" name="Google Shape;631;p1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32" name="Google Shape;632;p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6600" y="1355950"/>
            <a:ext cx="3532799" cy="2771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112"/>
          <p:cNvSpPr txBox="1"/>
          <p:nvPr>
            <p:ph idx="1" type="body"/>
          </p:nvPr>
        </p:nvSpPr>
        <p:spPr>
          <a:xfrm>
            <a:off x="311700" y="1113675"/>
            <a:ext cx="49947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 startAt="4"/>
            </a:pPr>
            <a:r>
              <a:rPr lang="en"/>
              <a:t>Click </a:t>
            </a:r>
            <a:r>
              <a:rPr b="1" lang="en"/>
              <a:t>Add Assertion</a:t>
            </a:r>
            <a:r>
              <a:rPr lang="en"/>
              <a:t> and select a UI element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 startAt="4"/>
            </a:pPr>
            <a:r>
              <a:rPr lang="en"/>
              <a:t>Choose </a:t>
            </a:r>
            <a:r>
              <a:rPr b="1" lang="en"/>
              <a:t>text is</a:t>
            </a:r>
            <a:r>
              <a:rPr lang="en"/>
              <a:t> and enter the text you expect to see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 startAt="4"/>
            </a:pPr>
            <a:r>
              <a:rPr lang="en"/>
              <a:t>Click </a:t>
            </a:r>
            <a:r>
              <a:rPr b="1" lang="en"/>
              <a:t>Save Assertion</a:t>
            </a:r>
            <a:r>
              <a:rPr lang="en"/>
              <a:t> and click </a:t>
            </a:r>
            <a:r>
              <a:rPr b="1" lang="en"/>
              <a:t>Complete Recording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38" name="Google Shape;638;p112"/>
          <p:cNvSpPr txBox="1"/>
          <p:nvPr>
            <p:ph type="title"/>
          </p:nvPr>
        </p:nvSpPr>
        <p:spPr>
          <a:xfrm>
            <a:off x="167775" y="170825"/>
            <a:ext cx="900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assertion to Espresso test recording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639" name="Google Shape;639;p1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40" name="Google Shape;640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8350" y="1293500"/>
            <a:ext cx="3532800" cy="289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11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 from developer docs</a:t>
            </a:r>
            <a:endParaRPr/>
          </a:p>
        </p:txBody>
      </p:sp>
      <p:sp>
        <p:nvSpPr>
          <p:cNvPr id="646" name="Google Shape;646;p113"/>
          <p:cNvSpPr txBox="1"/>
          <p:nvPr>
            <p:ph idx="1" type="body"/>
          </p:nvPr>
        </p:nvSpPr>
        <p:spPr>
          <a:xfrm>
            <a:off x="418650" y="1059775"/>
            <a:ext cx="4153200" cy="29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/>
              <a:t>Android Studio Documentation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Test Your App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Espresso basics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Espresso cheat sheet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47" name="Google Shape;647;p1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8" name="Google Shape;648;p113"/>
          <p:cNvSpPr txBox="1"/>
          <p:nvPr>
            <p:ph idx="1" type="body"/>
          </p:nvPr>
        </p:nvSpPr>
        <p:spPr>
          <a:xfrm>
            <a:off x="4790825" y="1174350"/>
            <a:ext cx="4153200" cy="29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/>
              <a:t>Android Developer Documentation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6"/>
              </a:rPr>
              <a:t>Best Practices for Testing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7"/>
              </a:rPr>
              <a:t>Getting Started with Testing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8"/>
              </a:rPr>
              <a:t>Testing UI for a Single App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9"/>
              </a:rPr>
              <a:t>Building Instrumented Unit Tests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10"/>
              </a:rPr>
              <a:t>Espresso Advanced Samples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11"/>
              </a:rPr>
              <a:t>The Hamcrest Tutorial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12"/>
              </a:rPr>
              <a:t>Hamcrest API and Utility Classes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13"/>
              </a:rPr>
              <a:t>Test Support APIs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1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even more</a:t>
            </a:r>
            <a:endParaRPr/>
          </a:p>
        </p:txBody>
      </p:sp>
      <p:sp>
        <p:nvSpPr>
          <p:cNvPr id="654" name="Google Shape;654;p114"/>
          <p:cNvSpPr txBox="1"/>
          <p:nvPr>
            <p:ph idx="1" type="body"/>
          </p:nvPr>
        </p:nvSpPr>
        <p:spPr>
          <a:xfrm>
            <a:off x="119750" y="1324875"/>
            <a:ext cx="8812800" cy="31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/>
              <a:t>Android Testing Support Library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Espresso documentation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Espresso Samples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/>
              <a:t>Videos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Android Testing Support - Android Testing Patterns #1</a:t>
            </a:r>
            <a:r>
              <a:rPr lang="en" sz="1800"/>
              <a:t> (introduction)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6"/>
              </a:rPr>
              <a:t>Android Testing Support - Android Testing Patterns #2</a:t>
            </a:r>
            <a:r>
              <a:rPr lang="en" sz="1800"/>
              <a:t> (onView view matching)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7"/>
              </a:rPr>
              <a:t>Android Testing Support - Android Testing Patterns #3</a:t>
            </a:r>
            <a:r>
              <a:rPr lang="en" sz="1800"/>
              <a:t> (onData &amp; adapter views)</a:t>
            </a:r>
            <a:endParaRPr sz="1800"/>
          </a:p>
        </p:txBody>
      </p:sp>
      <p:sp>
        <p:nvSpPr>
          <p:cNvPr id="655" name="Google Shape;655;p1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11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even more</a:t>
            </a:r>
            <a:endParaRPr/>
          </a:p>
        </p:txBody>
      </p:sp>
      <p:sp>
        <p:nvSpPr>
          <p:cNvPr id="661" name="Google Shape;661;p115"/>
          <p:cNvSpPr txBox="1"/>
          <p:nvPr>
            <p:ph idx="1" type="body"/>
          </p:nvPr>
        </p:nvSpPr>
        <p:spPr>
          <a:xfrm>
            <a:off x="235500" y="1324875"/>
            <a:ext cx="8690100" cy="29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Google Testing Blog: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Android UI Automated Testing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Atomic Object: “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Espresso – Testing RecyclerViews at Specific Positions</a:t>
            </a:r>
            <a:r>
              <a:rPr lang="en" sz="1800"/>
              <a:t>”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Stack Overflow: “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How to assert inside a RecyclerView in Espresso?</a:t>
            </a:r>
            <a:r>
              <a:rPr lang="en" sz="1800"/>
              <a:t>”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GitHub: </a:t>
            </a:r>
            <a:r>
              <a:rPr lang="en" sz="1800" u="sng">
                <a:solidFill>
                  <a:schemeClr val="hlink"/>
                </a:solidFill>
                <a:hlinkClick r:id="rId6"/>
              </a:rPr>
              <a:t>Android Testing Samples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Google Codelabs: </a:t>
            </a:r>
            <a:r>
              <a:rPr lang="en" sz="1800" u="sng">
                <a:solidFill>
                  <a:schemeClr val="hlink"/>
                </a:solidFill>
                <a:hlinkClick r:id="rId7"/>
              </a:rPr>
              <a:t>Android Testing Codelab</a:t>
            </a:r>
            <a:endParaRPr sz="1800"/>
          </a:p>
        </p:txBody>
      </p:sp>
      <p:sp>
        <p:nvSpPr>
          <p:cNvPr id="662" name="Google Shape;662;p1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1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668" name="Google Shape;668;p1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9" name="Google Shape;669;p116"/>
          <p:cNvSpPr txBox="1"/>
          <p:nvPr/>
        </p:nvSpPr>
        <p:spPr>
          <a:xfrm>
            <a:off x="311700" y="2139925"/>
            <a:ext cx="8520600" cy="13899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6.1 UI testing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6.1 Espresso for UI testing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1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675" name="Google Shape;675;p1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1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7" name="Google Shape;677;p1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82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testing overview</a:t>
            </a:r>
            <a:endParaRPr/>
          </a:p>
        </p:txBody>
      </p:sp>
      <p:sp>
        <p:nvSpPr>
          <p:cNvPr id="431" name="Google Shape;431;p8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83"/>
          <p:cNvSpPr txBox="1"/>
          <p:nvPr>
            <p:ph idx="1" type="body"/>
          </p:nvPr>
        </p:nvSpPr>
        <p:spPr>
          <a:xfrm>
            <a:off x="311700" y="1037475"/>
            <a:ext cx="85206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Perform all user UI actions with View elements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Tap a View, and enter data or make a choice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Examine the values of the properties of each View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Provide input to all View elements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Try invalid values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Check returned output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Correct or expected values? 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Correct presentation?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37" name="Google Shape;437;p8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UI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testing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8" name="Google Shape;438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84"/>
          <p:cNvSpPr txBox="1"/>
          <p:nvPr>
            <p:ph idx="1" type="body"/>
          </p:nvPr>
        </p:nvSpPr>
        <p:spPr>
          <a:xfrm>
            <a:off x="311700" y="885075"/>
            <a:ext cx="83589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Time consuming, tedious, error-prone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UI may change and need frequent retesting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Some paths fail over time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 app gets more complex, possible sequences of actions may grow non-linearly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44" name="Google Shape;444;p8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Problems with testing manually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5" name="Google Shape;445;p8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85"/>
          <p:cNvSpPr txBox="1"/>
          <p:nvPr>
            <p:ph idx="1" type="body"/>
          </p:nvPr>
        </p:nvSpPr>
        <p:spPr>
          <a:xfrm>
            <a:off x="311700" y="1415700"/>
            <a:ext cx="8520600" cy="31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Free your time and resources for other work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Faster than manual testing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Repeatable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Run tests for different device states and configurations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51" name="Google Shape;451;p8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Benefits of testing automatically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2" name="Google Shape;452;p8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86"/>
          <p:cNvSpPr txBox="1"/>
          <p:nvPr>
            <p:ph idx="1" type="body"/>
          </p:nvPr>
        </p:nvSpPr>
        <p:spPr>
          <a:xfrm>
            <a:off x="311700" y="1196650"/>
            <a:ext cx="8520600" cy="28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Verify that the UI behaves as expected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Check that the app returns the correct UI output in response to user interactions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Navigation and controls behave correctly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App responds correctly to mocked-out dependencies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58" name="Google Shape;458;p8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Espresso for single app testing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9" name="Google Shape;459;p8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87"/>
          <p:cNvSpPr txBox="1"/>
          <p:nvPr>
            <p:ph idx="1" type="body"/>
          </p:nvPr>
        </p:nvSpPr>
        <p:spPr>
          <a:xfrm>
            <a:off x="311700" y="1037475"/>
            <a:ext cx="85206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Verify that interactions between different user apps and system apps behave as expected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Interact with visible elements on a device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Monitor interactions between app and system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Simulate user interactions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Requires instrumentation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65" name="Google Shape;465;p8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UI Automator for multiple apps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6" name="Google Shape;466;p8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